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8" r:id="rId3"/>
    <p:sldId id="262" r:id="rId4"/>
    <p:sldId id="266" r:id="rId5"/>
    <p:sldId id="257" r:id="rId6"/>
    <p:sldId id="258" r:id="rId7"/>
    <p:sldId id="261" r:id="rId8"/>
    <p:sldId id="264" r:id="rId9"/>
    <p:sldId id="267" r:id="rId10"/>
    <p:sldId id="265" r:id="rId11"/>
    <p:sldId id="263" r:id="rId12"/>
    <p:sldId id="26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857533-0ECF-4612-ABDB-9CD8D9439C61}" type="datetimeFigureOut">
              <a:rPr lang="en-GB" smtClean="0"/>
              <a:t>11/10/2016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D47CF5-5A19-4964-A142-D95D2236B8F2}" type="slidenum">
              <a:rPr lang="en-GB" smtClean="0"/>
              <a:t>‹#›</a:t>
            </a:fld>
            <a:endParaRPr lang="en-GB"/>
          </a:p>
        </p:txBody>
      </p:sp>
    </p:spTree>
    <p:extLst>
      <p:ext uri="{BB962C8B-B14F-4D97-AF65-F5344CB8AC3E}">
        <p14:creationId xmlns:p14="http://schemas.microsoft.com/office/powerpoint/2010/main" val="3496050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smithsonianmag.com/innovation/interactive-50-largest-ports-world-180947915/"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B4C25C9-0F1B-48AF-90B8-AD3A0531649C}" type="slidenum">
              <a:rPr lang="en-GB" smtClean="0"/>
              <a:t>3</a:t>
            </a:fld>
            <a:endParaRPr lang="en-GB"/>
          </a:p>
        </p:txBody>
      </p:sp>
    </p:spTree>
    <p:extLst>
      <p:ext uri="{BB962C8B-B14F-4D97-AF65-F5344CB8AC3E}">
        <p14:creationId xmlns:p14="http://schemas.microsoft.com/office/powerpoint/2010/main" val="126386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http://www.smithsonianmag.com/innovation/interactive-50-largest-ports-world-180947915/</a:t>
            </a:r>
            <a:endParaRPr lang="en-GB" dirty="0"/>
          </a:p>
        </p:txBody>
      </p:sp>
      <p:sp>
        <p:nvSpPr>
          <p:cNvPr id="4" name="Slide Number Placeholder 3"/>
          <p:cNvSpPr>
            <a:spLocks noGrp="1"/>
          </p:cNvSpPr>
          <p:nvPr>
            <p:ph type="sldNum" sz="quarter" idx="10"/>
          </p:nvPr>
        </p:nvSpPr>
        <p:spPr/>
        <p:txBody>
          <a:bodyPr/>
          <a:lstStyle/>
          <a:p>
            <a:fld id="{53D47CF5-5A19-4964-A142-D95D2236B8F2}" type="slidenum">
              <a:rPr lang="en-GB" smtClean="0"/>
              <a:t>4</a:t>
            </a:fld>
            <a:endParaRPr lang="en-GB"/>
          </a:p>
        </p:txBody>
      </p:sp>
    </p:spTree>
    <p:extLst>
      <p:ext uri="{BB962C8B-B14F-4D97-AF65-F5344CB8AC3E}">
        <p14:creationId xmlns:p14="http://schemas.microsoft.com/office/powerpoint/2010/main" val="3346163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D740CFA-DBDF-4132-ADD6-346C610B0DB5}" type="datetimeFigureOut">
              <a:rPr lang="en-GB" smtClean="0"/>
              <a:t>11/10/2016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BD98EF-B755-48BD-B1D8-A0C6B159B4D6}" type="slidenum">
              <a:rPr lang="en-GB" smtClean="0"/>
              <a:t>‹#›</a:t>
            </a:fld>
            <a:endParaRPr lang="en-GB"/>
          </a:p>
        </p:txBody>
      </p:sp>
    </p:spTree>
    <p:extLst>
      <p:ext uri="{BB962C8B-B14F-4D97-AF65-F5344CB8AC3E}">
        <p14:creationId xmlns:p14="http://schemas.microsoft.com/office/powerpoint/2010/main" val="612419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D740CFA-DBDF-4132-ADD6-346C610B0DB5}" type="datetimeFigureOut">
              <a:rPr lang="en-GB" smtClean="0"/>
              <a:t>11/10/2016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BD98EF-B755-48BD-B1D8-A0C6B159B4D6}" type="slidenum">
              <a:rPr lang="en-GB" smtClean="0"/>
              <a:t>‹#›</a:t>
            </a:fld>
            <a:endParaRPr lang="en-GB"/>
          </a:p>
        </p:txBody>
      </p:sp>
    </p:spTree>
    <p:extLst>
      <p:ext uri="{BB962C8B-B14F-4D97-AF65-F5344CB8AC3E}">
        <p14:creationId xmlns:p14="http://schemas.microsoft.com/office/powerpoint/2010/main" val="3673030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D740CFA-DBDF-4132-ADD6-346C610B0DB5}" type="datetimeFigureOut">
              <a:rPr lang="en-GB" smtClean="0"/>
              <a:t>11/10/2016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BD98EF-B755-48BD-B1D8-A0C6B159B4D6}" type="slidenum">
              <a:rPr lang="en-GB" smtClean="0"/>
              <a:t>‹#›</a:t>
            </a:fld>
            <a:endParaRPr lang="en-GB"/>
          </a:p>
        </p:txBody>
      </p:sp>
    </p:spTree>
    <p:extLst>
      <p:ext uri="{BB962C8B-B14F-4D97-AF65-F5344CB8AC3E}">
        <p14:creationId xmlns:p14="http://schemas.microsoft.com/office/powerpoint/2010/main" val="2115783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D740CFA-DBDF-4132-ADD6-346C610B0DB5}" type="datetimeFigureOut">
              <a:rPr lang="en-GB" smtClean="0"/>
              <a:t>11/10/2016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BD98EF-B755-48BD-B1D8-A0C6B159B4D6}" type="slidenum">
              <a:rPr lang="en-GB" smtClean="0"/>
              <a:t>‹#›</a:t>
            </a:fld>
            <a:endParaRPr lang="en-GB"/>
          </a:p>
        </p:txBody>
      </p:sp>
    </p:spTree>
    <p:extLst>
      <p:ext uri="{BB962C8B-B14F-4D97-AF65-F5344CB8AC3E}">
        <p14:creationId xmlns:p14="http://schemas.microsoft.com/office/powerpoint/2010/main" val="907786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740CFA-DBDF-4132-ADD6-346C610B0DB5}" type="datetimeFigureOut">
              <a:rPr lang="en-GB" smtClean="0"/>
              <a:t>11/10/2016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BD98EF-B755-48BD-B1D8-A0C6B159B4D6}" type="slidenum">
              <a:rPr lang="en-GB" smtClean="0"/>
              <a:t>‹#›</a:t>
            </a:fld>
            <a:endParaRPr lang="en-GB"/>
          </a:p>
        </p:txBody>
      </p:sp>
    </p:spTree>
    <p:extLst>
      <p:ext uri="{BB962C8B-B14F-4D97-AF65-F5344CB8AC3E}">
        <p14:creationId xmlns:p14="http://schemas.microsoft.com/office/powerpoint/2010/main" val="1059629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D740CFA-DBDF-4132-ADD6-346C610B0DB5}" type="datetimeFigureOut">
              <a:rPr lang="en-GB" smtClean="0"/>
              <a:t>11/10/2016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BD98EF-B755-48BD-B1D8-A0C6B159B4D6}" type="slidenum">
              <a:rPr lang="en-GB" smtClean="0"/>
              <a:t>‹#›</a:t>
            </a:fld>
            <a:endParaRPr lang="en-GB"/>
          </a:p>
        </p:txBody>
      </p:sp>
    </p:spTree>
    <p:extLst>
      <p:ext uri="{BB962C8B-B14F-4D97-AF65-F5344CB8AC3E}">
        <p14:creationId xmlns:p14="http://schemas.microsoft.com/office/powerpoint/2010/main" val="412571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740CFA-DBDF-4132-ADD6-346C610B0DB5}" type="datetimeFigureOut">
              <a:rPr lang="en-GB" smtClean="0"/>
              <a:t>11/10/2016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BD98EF-B755-48BD-B1D8-A0C6B159B4D6}" type="slidenum">
              <a:rPr lang="en-GB" smtClean="0"/>
              <a:t>‹#›</a:t>
            </a:fld>
            <a:endParaRPr lang="en-GB"/>
          </a:p>
        </p:txBody>
      </p:sp>
    </p:spTree>
    <p:extLst>
      <p:ext uri="{BB962C8B-B14F-4D97-AF65-F5344CB8AC3E}">
        <p14:creationId xmlns:p14="http://schemas.microsoft.com/office/powerpoint/2010/main" val="1558429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D740CFA-DBDF-4132-ADD6-346C610B0DB5}" type="datetimeFigureOut">
              <a:rPr lang="en-GB" smtClean="0"/>
              <a:t>11/10/2016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BD98EF-B755-48BD-B1D8-A0C6B159B4D6}" type="slidenum">
              <a:rPr lang="en-GB" smtClean="0"/>
              <a:t>‹#›</a:t>
            </a:fld>
            <a:endParaRPr lang="en-GB"/>
          </a:p>
        </p:txBody>
      </p:sp>
    </p:spTree>
    <p:extLst>
      <p:ext uri="{BB962C8B-B14F-4D97-AF65-F5344CB8AC3E}">
        <p14:creationId xmlns:p14="http://schemas.microsoft.com/office/powerpoint/2010/main" val="551764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740CFA-DBDF-4132-ADD6-346C610B0DB5}" type="datetimeFigureOut">
              <a:rPr lang="en-GB" smtClean="0"/>
              <a:t>11/10/2016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BD98EF-B755-48BD-B1D8-A0C6B159B4D6}" type="slidenum">
              <a:rPr lang="en-GB" smtClean="0"/>
              <a:t>‹#›</a:t>
            </a:fld>
            <a:endParaRPr lang="en-GB"/>
          </a:p>
        </p:txBody>
      </p:sp>
    </p:spTree>
    <p:extLst>
      <p:ext uri="{BB962C8B-B14F-4D97-AF65-F5344CB8AC3E}">
        <p14:creationId xmlns:p14="http://schemas.microsoft.com/office/powerpoint/2010/main" val="3697131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740CFA-DBDF-4132-ADD6-346C610B0DB5}" type="datetimeFigureOut">
              <a:rPr lang="en-GB" smtClean="0"/>
              <a:t>11/10/2016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BD98EF-B755-48BD-B1D8-A0C6B159B4D6}" type="slidenum">
              <a:rPr lang="en-GB" smtClean="0"/>
              <a:t>‹#›</a:t>
            </a:fld>
            <a:endParaRPr lang="en-GB"/>
          </a:p>
        </p:txBody>
      </p:sp>
    </p:spTree>
    <p:extLst>
      <p:ext uri="{BB962C8B-B14F-4D97-AF65-F5344CB8AC3E}">
        <p14:creationId xmlns:p14="http://schemas.microsoft.com/office/powerpoint/2010/main" val="1679190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740CFA-DBDF-4132-ADD6-346C610B0DB5}" type="datetimeFigureOut">
              <a:rPr lang="en-GB" smtClean="0"/>
              <a:t>11/10/2016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BD98EF-B755-48BD-B1D8-A0C6B159B4D6}" type="slidenum">
              <a:rPr lang="en-GB" smtClean="0"/>
              <a:t>‹#›</a:t>
            </a:fld>
            <a:endParaRPr lang="en-GB"/>
          </a:p>
        </p:txBody>
      </p:sp>
    </p:spTree>
    <p:extLst>
      <p:ext uri="{BB962C8B-B14F-4D97-AF65-F5344CB8AC3E}">
        <p14:creationId xmlns:p14="http://schemas.microsoft.com/office/powerpoint/2010/main" val="1812339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740CFA-DBDF-4132-ADD6-346C610B0DB5}" type="datetimeFigureOut">
              <a:rPr lang="en-GB" smtClean="0"/>
              <a:t>11/10/2016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BD98EF-B755-48BD-B1D8-A0C6B159B4D6}" type="slidenum">
              <a:rPr lang="en-GB" smtClean="0"/>
              <a:t>‹#›</a:t>
            </a:fld>
            <a:endParaRPr lang="en-GB"/>
          </a:p>
        </p:txBody>
      </p:sp>
    </p:spTree>
    <p:extLst>
      <p:ext uri="{BB962C8B-B14F-4D97-AF65-F5344CB8AC3E}">
        <p14:creationId xmlns:p14="http://schemas.microsoft.com/office/powerpoint/2010/main" val="3796531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Gn7IoT_WSRA"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smithsonianmag.com/innovation/interactive-50-largest-ports-world-180947915/"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457200" y="291817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6" name="Rectangle 5"/>
          <p:cNvSpPr/>
          <p:nvPr/>
        </p:nvSpPr>
        <p:spPr>
          <a:xfrm>
            <a:off x="121318" y="116632"/>
            <a:ext cx="8838932" cy="461665"/>
          </a:xfrm>
          <a:prstGeom prst="rect">
            <a:avLst/>
          </a:prstGeom>
          <a:ln w="28575">
            <a:solidFill>
              <a:srgbClr val="FF0000"/>
            </a:solidFill>
          </a:ln>
        </p:spPr>
        <p:txBody>
          <a:bodyPr wrap="square">
            <a:spAutoFit/>
          </a:bodyPr>
          <a:lstStyle/>
          <a:p>
            <a:pPr algn="ctr"/>
            <a:r>
              <a:rPr lang="en-GB" sz="2400" u="sng" dirty="0">
                <a:latin typeface="Comic Sans MS" panose="030F0702030302020204" pitchFamily="66" charset="0"/>
              </a:rPr>
              <a:t>CONTAINERIZATION /OCEAN TRANSPORT</a:t>
            </a:r>
          </a:p>
        </p:txBody>
      </p:sp>
      <p:sp>
        <p:nvSpPr>
          <p:cNvPr id="8" name="Rectangle 7"/>
          <p:cNvSpPr/>
          <p:nvPr/>
        </p:nvSpPr>
        <p:spPr>
          <a:xfrm>
            <a:off x="121318" y="661871"/>
            <a:ext cx="8843170" cy="1200329"/>
          </a:xfrm>
          <a:prstGeom prst="rect">
            <a:avLst/>
          </a:prstGeom>
          <a:ln w="28575">
            <a:solidFill>
              <a:srgbClr val="FFC000"/>
            </a:solidFill>
          </a:ln>
        </p:spPr>
        <p:txBody>
          <a:bodyPr wrap="square">
            <a:spAutoFit/>
          </a:bodyPr>
          <a:lstStyle/>
          <a:p>
            <a:r>
              <a:rPr lang="en-GB" sz="2400" u="sng" dirty="0">
                <a:latin typeface="Comic Sans MS" panose="030F0702030302020204" pitchFamily="66" charset="0"/>
              </a:rPr>
              <a:t>Learning Objective</a:t>
            </a:r>
            <a:r>
              <a:rPr lang="en-GB" sz="2400" dirty="0">
                <a:latin typeface="Comic Sans MS" panose="030F0702030302020204" pitchFamily="66" charset="0"/>
              </a:rPr>
              <a:t>: To examine the relative changes in the speed and capacity of ocean/Air transport and its responsibity for the flow of goods, materials and people.</a:t>
            </a:r>
          </a:p>
        </p:txBody>
      </p:sp>
      <p:sp>
        <p:nvSpPr>
          <p:cNvPr id="9" name="Rectangle 8"/>
          <p:cNvSpPr/>
          <p:nvPr/>
        </p:nvSpPr>
        <p:spPr>
          <a:xfrm>
            <a:off x="121318" y="1948674"/>
            <a:ext cx="8843170" cy="830997"/>
          </a:xfrm>
          <a:prstGeom prst="rect">
            <a:avLst/>
          </a:prstGeom>
          <a:ln w="28575">
            <a:solidFill>
              <a:srgbClr val="00FF00"/>
            </a:solidFill>
          </a:ln>
        </p:spPr>
        <p:txBody>
          <a:bodyPr wrap="square">
            <a:spAutoFit/>
          </a:bodyPr>
          <a:lstStyle/>
          <a:p>
            <a:r>
              <a:rPr lang="en-GB" sz="2400" u="sng" dirty="0">
                <a:latin typeface="Comic Sans MS" panose="030F0702030302020204" pitchFamily="66" charset="0"/>
              </a:rPr>
              <a:t>Starter</a:t>
            </a:r>
            <a:r>
              <a:rPr lang="en-GB" sz="2400" dirty="0">
                <a:latin typeface="Comic Sans MS" panose="030F0702030302020204" pitchFamily="66" charset="0"/>
              </a:rPr>
              <a:t>: What were the main purposes of voyages in the 18th century? </a:t>
            </a:r>
          </a:p>
        </p:txBody>
      </p:sp>
      <p:sp>
        <p:nvSpPr>
          <p:cNvPr id="10" name="Rectangle 9"/>
          <p:cNvSpPr/>
          <p:nvPr/>
        </p:nvSpPr>
        <p:spPr>
          <a:xfrm>
            <a:off x="121318" y="2973341"/>
            <a:ext cx="3820662" cy="2585323"/>
          </a:xfrm>
          <a:prstGeom prst="rect">
            <a:avLst/>
          </a:prstGeom>
          <a:ln w="28575">
            <a:solidFill>
              <a:srgbClr val="7030A0"/>
            </a:solidFill>
          </a:ln>
        </p:spPr>
        <p:txBody>
          <a:bodyPr wrap="square">
            <a:spAutoFit/>
          </a:bodyPr>
          <a:lstStyle/>
          <a:p>
            <a:r>
              <a:rPr lang="en-GB" u="sng" dirty="0">
                <a:latin typeface="Comic Sans MS" panose="030F0702030302020204" pitchFamily="66" charset="0"/>
              </a:rPr>
              <a:t>Key Question</a:t>
            </a:r>
            <a:r>
              <a:rPr lang="en-GB" dirty="0">
                <a:latin typeface="Comic Sans MS" panose="030F0702030302020204" pitchFamily="66" charset="0"/>
              </a:rPr>
              <a:t>: How has the reduction in the friction of distance resulted in time-space convergence?</a:t>
            </a:r>
          </a:p>
          <a:p>
            <a:r>
              <a:rPr lang="en-GB" dirty="0">
                <a:latin typeface="Comic Sans MS" panose="030F0702030302020204" pitchFamily="66" charset="0"/>
              </a:rPr>
              <a:t>What have been the relative changes in the speed and capacity of two types of transport responsible for the flow of goods materials and people?</a:t>
            </a:r>
          </a:p>
        </p:txBody>
      </p:sp>
      <p:sp>
        <p:nvSpPr>
          <p:cNvPr id="11" name="Action Button: Return 10">
            <a:hlinkClick r:id="rId2" highlightClick="1"/>
          </p:cNvPr>
          <p:cNvSpPr/>
          <p:nvPr/>
        </p:nvSpPr>
        <p:spPr>
          <a:xfrm>
            <a:off x="8447042" y="218230"/>
            <a:ext cx="360040" cy="230832"/>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121318" y="5805264"/>
            <a:ext cx="8843170" cy="923330"/>
          </a:xfrm>
          <a:prstGeom prst="rect">
            <a:avLst/>
          </a:prstGeom>
          <a:ln w="28575">
            <a:solidFill>
              <a:srgbClr val="00B0F0"/>
            </a:solidFill>
          </a:ln>
        </p:spPr>
        <p:txBody>
          <a:bodyPr wrap="square">
            <a:spAutoFit/>
          </a:bodyPr>
          <a:lstStyle/>
          <a:p>
            <a:r>
              <a:rPr lang="en-GB" u="sng" dirty="0">
                <a:latin typeface="Comic Sans MS" panose="030F0702030302020204" pitchFamily="66" charset="0"/>
              </a:rPr>
              <a:t>Extension: </a:t>
            </a:r>
            <a:r>
              <a:rPr lang="en-GB" dirty="0">
                <a:latin typeface="Comic Sans MS" panose="030F0702030302020204" pitchFamily="66" charset="0"/>
              </a:rPr>
              <a:t>Compare the maps in the Guardian article with the 2010 image below. Are there still areas of similarities? What are the major differences? Can you account for these? </a:t>
            </a:r>
          </a:p>
        </p:txBody>
      </p:sp>
      <p:sp>
        <p:nvSpPr>
          <p:cNvPr id="13" name="Rectangle 12"/>
          <p:cNvSpPr/>
          <p:nvPr/>
        </p:nvSpPr>
        <p:spPr>
          <a:xfrm>
            <a:off x="4067944" y="2918170"/>
            <a:ext cx="1800200" cy="277000"/>
          </a:xfrm>
          <a:prstGeom prst="rect">
            <a:avLst/>
          </a:prstGeom>
          <a:ln w="28575">
            <a:solidFill>
              <a:srgbClr val="00FF00"/>
            </a:solidFill>
          </a:ln>
        </p:spPr>
        <p:txBody>
          <a:bodyPr wrap="square">
            <a:spAutoFit/>
          </a:bodyPr>
          <a:lstStyle/>
          <a:p>
            <a:pPr algn="ctr"/>
            <a:r>
              <a:rPr lang="en-GB" sz="1200" u="sng" dirty="0">
                <a:latin typeface="Comic Sans MS" panose="030F0702030302020204" pitchFamily="66" charset="0"/>
              </a:rPr>
              <a:t>Your Article</a:t>
            </a:r>
            <a:endParaRPr lang="en-GB" sz="1200" dirty="0">
              <a:latin typeface="Comic Sans MS" panose="030F0702030302020204" pitchFamily="66" charset="0"/>
            </a:endParaRPr>
          </a:p>
        </p:txBody>
      </p:sp>
      <p:sp>
        <p:nvSpPr>
          <p:cNvPr id="14" name="Rectangle 13"/>
          <p:cNvSpPr/>
          <p:nvPr/>
        </p:nvSpPr>
        <p:spPr>
          <a:xfrm>
            <a:off x="7114894" y="2918169"/>
            <a:ext cx="1512168" cy="276999"/>
          </a:xfrm>
          <a:prstGeom prst="rect">
            <a:avLst/>
          </a:prstGeom>
          <a:ln w="28575">
            <a:solidFill>
              <a:srgbClr val="00FF00"/>
            </a:solidFill>
          </a:ln>
        </p:spPr>
        <p:txBody>
          <a:bodyPr wrap="square">
            <a:spAutoFit/>
          </a:bodyPr>
          <a:lstStyle/>
          <a:p>
            <a:pPr algn="ctr"/>
            <a:r>
              <a:rPr lang="en-GB" sz="1200" u="sng" dirty="0">
                <a:latin typeface="Comic Sans MS" panose="030F0702030302020204" pitchFamily="66" charset="0"/>
              </a:rPr>
              <a:t>Your Map</a:t>
            </a:r>
            <a:endParaRPr lang="en-GB" sz="1200" dirty="0">
              <a:latin typeface="Comic Sans MS" panose="030F0702030302020204" pitchFamily="66"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7081" y="3384260"/>
            <a:ext cx="1461926" cy="21296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7284277" y="3579579"/>
            <a:ext cx="1306592" cy="1739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3947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06" y="2584154"/>
            <a:ext cx="5724525" cy="3838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87086" y="87042"/>
            <a:ext cx="9008959" cy="461665"/>
          </a:xfrm>
          <a:prstGeom prst="rect">
            <a:avLst/>
          </a:prstGeom>
          <a:ln w="28575">
            <a:solidFill>
              <a:srgbClr val="FF0000"/>
            </a:solidFill>
          </a:ln>
        </p:spPr>
        <p:txBody>
          <a:bodyPr wrap="square">
            <a:spAutoFit/>
          </a:bodyPr>
          <a:lstStyle/>
          <a:p>
            <a:pPr algn="ctr"/>
            <a:r>
              <a:rPr lang="en-GB" sz="2400" u="sng" dirty="0">
                <a:latin typeface="Comic Sans MS" panose="030F0702030302020204" pitchFamily="66" charset="0"/>
              </a:rPr>
              <a:t>Investigating Air transport</a:t>
            </a:r>
          </a:p>
        </p:txBody>
      </p:sp>
      <p:sp>
        <p:nvSpPr>
          <p:cNvPr id="9" name="Rectangle 8"/>
          <p:cNvSpPr/>
          <p:nvPr/>
        </p:nvSpPr>
        <p:spPr>
          <a:xfrm>
            <a:off x="4139952" y="4484191"/>
            <a:ext cx="1662779" cy="466788"/>
          </a:xfrm>
          <a:prstGeom prst="rect">
            <a:avLst/>
          </a:prstGeom>
          <a:noFill/>
          <a:ln w="28575">
            <a:solidFill>
              <a:srgbClr val="00FF00"/>
            </a:solidFill>
          </a:ln>
        </p:spPr>
        <p:txBody>
          <a:bodyPr wrap="square">
            <a:spAutoFit/>
          </a:bodyPr>
          <a:lstStyle/>
          <a:p>
            <a:endParaRPr lang="en-GB" sz="2400" dirty="0">
              <a:latin typeface="Comic Sans MS" panose="030F0702030302020204" pitchFamily="66" charset="0"/>
            </a:endParaRPr>
          </a:p>
        </p:txBody>
      </p:sp>
      <p:sp>
        <p:nvSpPr>
          <p:cNvPr id="10" name="Rectangle 9"/>
          <p:cNvSpPr/>
          <p:nvPr/>
        </p:nvSpPr>
        <p:spPr>
          <a:xfrm>
            <a:off x="5804269" y="2564904"/>
            <a:ext cx="2872187" cy="461665"/>
          </a:xfrm>
          <a:prstGeom prst="rect">
            <a:avLst/>
          </a:prstGeom>
          <a:noFill/>
          <a:ln w="28575">
            <a:solidFill>
              <a:srgbClr val="00FF00"/>
            </a:solidFill>
          </a:ln>
        </p:spPr>
        <p:txBody>
          <a:bodyPr wrap="square">
            <a:spAutoFit/>
          </a:bodyPr>
          <a:lstStyle/>
          <a:p>
            <a:pPr algn="ctr"/>
            <a:r>
              <a:rPr lang="en-GB" sz="2400" u="sng" dirty="0">
                <a:latin typeface="Comic Sans MS" panose="030F0702030302020204" pitchFamily="66" charset="0"/>
              </a:rPr>
              <a:t>Your Position</a:t>
            </a:r>
          </a:p>
        </p:txBody>
      </p:sp>
      <p:cxnSp>
        <p:nvCxnSpPr>
          <p:cNvPr id="5" name="Straight Connector 4"/>
          <p:cNvCxnSpPr/>
          <p:nvPr/>
        </p:nvCxnSpPr>
        <p:spPr>
          <a:xfrm flipV="1">
            <a:off x="5802731" y="3026569"/>
            <a:ext cx="1538" cy="1457622"/>
          </a:xfrm>
          <a:prstGeom prst="line">
            <a:avLst/>
          </a:prstGeom>
          <a:ln w="28575">
            <a:solidFill>
              <a:srgbClr val="00FF00"/>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11313" y="2578450"/>
            <a:ext cx="3956631" cy="3785652"/>
          </a:xfrm>
          <a:prstGeom prst="rect">
            <a:avLst/>
          </a:prstGeom>
          <a:noFill/>
          <a:ln w="28575">
            <a:solidFill>
              <a:srgbClr val="00FF00"/>
            </a:solidFill>
          </a:ln>
        </p:spPr>
        <p:txBody>
          <a:bodyPr wrap="square">
            <a:spAutoFit/>
          </a:bodyPr>
          <a:lstStyle/>
          <a:p>
            <a:endParaRPr lang="en-GB" sz="2400" dirty="0">
              <a:latin typeface="Comic Sans MS" panose="030F0702030302020204" pitchFamily="66" charset="0"/>
            </a:endParaRPr>
          </a:p>
          <a:p>
            <a:endParaRPr lang="en-GB" sz="2400" dirty="0">
              <a:latin typeface="Comic Sans MS" panose="030F0702030302020204" pitchFamily="66" charset="0"/>
            </a:endParaRPr>
          </a:p>
          <a:p>
            <a:endParaRPr lang="en-GB" sz="2400" dirty="0">
              <a:latin typeface="Comic Sans MS" panose="030F0702030302020204" pitchFamily="66" charset="0"/>
            </a:endParaRPr>
          </a:p>
          <a:p>
            <a:endParaRPr lang="en-GB" sz="2400" dirty="0">
              <a:latin typeface="Comic Sans MS" panose="030F0702030302020204" pitchFamily="66" charset="0"/>
            </a:endParaRPr>
          </a:p>
          <a:p>
            <a:endParaRPr lang="en-GB" sz="2400" dirty="0">
              <a:latin typeface="Comic Sans MS" panose="030F0702030302020204" pitchFamily="66" charset="0"/>
            </a:endParaRPr>
          </a:p>
          <a:p>
            <a:endParaRPr lang="en-GB" sz="2400" dirty="0">
              <a:latin typeface="Comic Sans MS" panose="030F0702030302020204" pitchFamily="66" charset="0"/>
            </a:endParaRPr>
          </a:p>
          <a:p>
            <a:endParaRPr lang="en-GB" sz="2400" dirty="0">
              <a:latin typeface="Comic Sans MS" panose="030F0702030302020204" pitchFamily="66" charset="0"/>
            </a:endParaRPr>
          </a:p>
          <a:p>
            <a:endParaRPr lang="en-GB" sz="2400" dirty="0">
              <a:latin typeface="Comic Sans MS" panose="030F0702030302020204" pitchFamily="66" charset="0"/>
            </a:endParaRPr>
          </a:p>
          <a:p>
            <a:endParaRPr lang="en-GB" sz="2400" dirty="0">
              <a:latin typeface="Comic Sans MS" panose="030F0702030302020204" pitchFamily="66" charset="0"/>
            </a:endParaRPr>
          </a:p>
          <a:p>
            <a:endParaRPr lang="en-GB" sz="2400" dirty="0">
              <a:latin typeface="Comic Sans MS" panose="030F0702030302020204" pitchFamily="66" charset="0"/>
            </a:endParaRPr>
          </a:p>
        </p:txBody>
      </p:sp>
      <p:cxnSp>
        <p:nvCxnSpPr>
          <p:cNvPr id="14" name="Straight Connector 13"/>
          <p:cNvCxnSpPr/>
          <p:nvPr/>
        </p:nvCxnSpPr>
        <p:spPr>
          <a:xfrm flipV="1">
            <a:off x="4067944" y="5777755"/>
            <a:ext cx="1008112" cy="1"/>
          </a:xfrm>
          <a:prstGeom prst="line">
            <a:avLst/>
          </a:prstGeom>
          <a:ln w="28575">
            <a:solidFill>
              <a:srgbClr val="00FF00"/>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5076056" y="5546922"/>
            <a:ext cx="2872187" cy="461665"/>
          </a:xfrm>
          <a:prstGeom prst="rect">
            <a:avLst/>
          </a:prstGeom>
          <a:noFill/>
          <a:ln w="28575">
            <a:solidFill>
              <a:srgbClr val="00FF00"/>
            </a:solidFill>
          </a:ln>
        </p:spPr>
        <p:txBody>
          <a:bodyPr wrap="square">
            <a:spAutoFit/>
          </a:bodyPr>
          <a:lstStyle/>
          <a:p>
            <a:pPr algn="ctr"/>
            <a:r>
              <a:rPr lang="en-GB" sz="2400" u="sng" dirty="0">
                <a:latin typeface="Comic Sans MS" panose="030F0702030302020204" pitchFamily="66" charset="0"/>
              </a:rPr>
              <a:t>Your Material</a:t>
            </a:r>
          </a:p>
        </p:txBody>
      </p:sp>
      <p:sp>
        <p:nvSpPr>
          <p:cNvPr id="15" name="AutoShape 5" descr="Plane goes u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Rectangle 11"/>
          <p:cNvSpPr/>
          <p:nvPr/>
        </p:nvSpPr>
        <p:spPr>
          <a:xfrm>
            <a:off x="87086" y="699252"/>
            <a:ext cx="9008959" cy="461665"/>
          </a:xfrm>
          <a:prstGeom prst="rect">
            <a:avLst/>
          </a:prstGeom>
          <a:noFill/>
          <a:ln w="28575">
            <a:solidFill>
              <a:srgbClr val="FF0000"/>
            </a:solidFill>
          </a:ln>
        </p:spPr>
        <p:txBody>
          <a:bodyPr wrap="square">
            <a:spAutoFit/>
          </a:bodyPr>
          <a:lstStyle/>
          <a:p>
            <a:r>
              <a:rPr lang="en-GB" sz="2400" u="sng" dirty="0">
                <a:latin typeface="Comic Sans MS" panose="030F0702030302020204" pitchFamily="66" charset="0"/>
              </a:rPr>
              <a:t>Demo:</a:t>
            </a:r>
            <a:r>
              <a:rPr lang="en-GB" sz="2400" dirty="0">
                <a:latin typeface="Comic Sans MS" panose="030F0702030302020204" pitchFamily="66" charset="0"/>
              </a:rPr>
              <a:t> Divide your page into six parts.</a:t>
            </a:r>
          </a:p>
        </p:txBody>
      </p:sp>
      <p:sp>
        <p:nvSpPr>
          <p:cNvPr id="16" name="Rectangle 15"/>
          <p:cNvSpPr/>
          <p:nvPr/>
        </p:nvSpPr>
        <p:spPr>
          <a:xfrm>
            <a:off x="78206" y="1294792"/>
            <a:ext cx="9017839" cy="461665"/>
          </a:xfrm>
          <a:prstGeom prst="rect">
            <a:avLst/>
          </a:prstGeom>
          <a:noFill/>
          <a:ln w="28575">
            <a:solidFill>
              <a:srgbClr val="FFC000"/>
            </a:solidFill>
          </a:ln>
        </p:spPr>
        <p:txBody>
          <a:bodyPr wrap="square">
            <a:spAutoFit/>
          </a:bodyPr>
          <a:lstStyle/>
          <a:p>
            <a:r>
              <a:rPr lang="en-GB" sz="2400" u="sng" dirty="0">
                <a:latin typeface="Comic Sans MS" panose="030F0702030302020204" pitchFamily="66" charset="0"/>
              </a:rPr>
              <a:t>Demo</a:t>
            </a:r>
            <a:r>
              <a:rPr lang="en-GB" sz="2400" dirty="0">
                <a:latin typeface="Comic Sans MS" panose="030F0702030302020204" pitchFamily="66" charset="0"/>
              </a:rPr>
              <a:t>: Read you information to become an expert</a:t>
            </a:r>
          </a:p>
        </p:txBody>
      </p:sp>
      <p:sp>
        <p:nvSpPr>
          <p:cNvPr id="18" name="Rectangle 17"/>
          <p:cNvSpPr/>
          <p:nvPr/>
        </p:nvSpPr>
        <p:spPr>
          <a:xfrm>
            <a:off x="76668" y="1907002"/>
            <a:ext cx="9019377" cy="461665"/>
          </a:xfrm>
          <a:prstGeom prst="rect">
            <a:avLst/>
          </a:prstGeom>
          <a:noFill/>
          <a:ln w="28575">
            <a:solidFill>
              <a:srgbClr val="00FF00"/>
            </a:solidFill>
          </a:ln>
        </p:spPr>
        <p:txBody>
          <a:bodyPr wrap="square">
            <a:spAutoFit/>
          </a:bodyPr>
          <a:lstStyle/>
          <a:p>
            <a:r>
              <a:rPr lang="en-GB" sz="2400" u="sng" dirty="0">
                <a:latin typeface="Comic Sans MS" panose="030F0702030302020204" pitchFamily="66" charset="0"/>
              </a:rPr>
              <a:t>Demo</a:t>
            </a:r>
            <a:r>
              <a:rPr lang="en-GB" sz="2400" dirty="0">
                <a:latin typeface="Comic Sans MS" panose="030F0702030302020204" pitchFamily="66" charset="0"/>
              </a:rPr>
              <a:t>: Share the information with your class mates. </a:t>
            </a:r>
          </a:p>
        </p:txBody>
      </p:sp>
    </p:spTree>
    <p:extLst>
      <p:ext uri="{BB962C8B-B14F-4D97-AF65-F5344CB8AC3E}">
        <p14:creationId xmlns:p14="http://schemas.microsoft.com/office/powerpoint/2010/main" val="652747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836712"/>
            <a:ext cx="8784976" cy="1200329"/>
          </a:xfrm>
          <a:prstGeom prst="rect">
            <a:avLst/>
          </a:prstGeom>
          <a:ln w="28575">
            <a:solidFill>
              <a:srgbClr val="00FF00"/>
            </a:solidFill>
          </a:ln>
        </p:spPr>
        <p:txBody>
          <a:bodyPr wrap="square">
            <a:spAutoFit/>
          </a:bodyPr>
          <a:lstStyle/>
          <a:p>
            <a:r>
              <a:rPr lang="en-GB" sz="2400" b="1" u="sng" dirty="0">
                <a:latin typeface="Comic Sans MS" panose="030F0702030302020204" pitchFamily="66" charset="0"/>
              </a:rPr>
              <a:t>Describe</a:t>
            </a:r>
            <a:r>
              <a:rPr lang="en-GB" sz="2400" dirty="0">
                <a:latin typeface="Comic Sans MS" panose="030F0702030302020204" pitchFamily="66" charset="0"/>
              </a:rPr>
              <a:t> and </a:t>
            </a:r>
            <a:r>
              <a:rPr lang="en-GB" sz="2400" b="1" u="sng" dirty="0">
                <a:latin typeface="Comic Sans MS" panose="030F0702030302020204" pitchFamily="66" charset="0"/>
              </a:rPr>
              <a:t>explain</a:t>
            </a:r>
            <a:r>
              <a:rPr lang="en-GB" sz="2400" dirty="0">
                <a:latin typeface="Comic Sans MS" panose="030F0702030302020204" pitchFamily="66" charset="0"/>
              </a:rPr>
              <a:t> the changes in speed and capacity of one type of transport (choose either </a:t>
            </a:r>
            <a:r>
              <a:rPr lang="en-GB" sz="2400" u="sng" dirty="0">
                <a:latin typeface="Comic Sans MS" panose="030F0702030302020204" pitchFamily="66" charset="0"/>
              </a:rPr>
              <a:t>aeroplane</a:t>
            </a:r>
            <a:r>
              <a:rPr lang="en-GB" sz="2400" dirty="0">
                <a:latin typeface="Comic Sans MS" panose="030F0702030302020204" pitchFamily="66" charset="0"/>
              </a:rPr>
              <a:t> or </a:t>
            </a:r>
            <a:r>
              <a:rPr lang="en-GB" sz="2400" u="sng" dirty="0">
                <a:latin typeface="Comic Sans MS" panose="030F0702030302020204" pitchFamily="66" charset="0"/>
              </a:rPr>
              <a:t>container ship</a:t>
            </a:r>
            <a:r>
              <a:rPr lang="en-GB" sz="2400" dirty="0">
                <a:latin typeface="Comic Sans MS" panose="030F0702030302020204" pitchFamily="66" charset="0"/>
              </a:rPr>
              <a:t>).                                                                               (10) </a:t>
            </a:r>
          </a:p>
        </p:txBody>
      </p:sp>
      <p:sp>
        <p:nvSpPr>
          <p:cNvPr id="5" name="Title 1"/>
          <p:cNvSpPr>
            <a:spLocks noGrp="1"/>
          </p:cNvSpPr>
          <p:nvPr>
            <p:ph type="title"/>
          </p:nvPr>
        </p:nvSpPr>
        <p:spPr>
          <a:xfrm>
            <a:off x="179512" y="116632"/>
            <a:ext cx="8784976" cy="562074"/>
          </a:xfrm>
          <a:ln w="28575">
            <a:solidFill>
              <a:srgbClr val="FF0000"/>
            </a:solidFill>
          </a:ln>
        </p:spPr>
        <p:txBody>
          <a:bodyPr>
            <a:normAutofit/>
          </a:bodyPr>
          <a:lstStyle/>
          <a:p>
            <a:r>
              <a:rPr lang="en-GB" sz="2400" b="1" u="sng" dirty="0">
                <a:latin typeface="Comic Sans MS" panose="030F0702030302020204" pitchFamily="66" charset="0"/>
              </a:rPr>
              <a:t>Assessment 1 (Exam Question) </a:t>
            </a:r>
          </a:p>
        </p:txBody>
      </p:sp>
      <p:sp>
        <p:nvSpPr>
          <p:cNvPr id="6" name="Title 1"/>
          <p:cNvSpPr txBox="1">
            <a:spLocks/>
          </p:cNvSpPr>
          <p:nvPr/>
        </p:nvSpPr>
        <p:spPr>
          <a:xfrm>
            <a:off x="179512" y="2204864"/>
            <a:ext cx="8784976" cy="3168352"/>
          </a:xfrm>
          <a:prstGeom prst="rect">
            <a:avLst/>
          </a:prstGeom>
          <a:ln w="28575">
            <a:solidFill>
              <a:srgbClr val="FF00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u="sng" dirty="0">
                <a:latin typeface="Comic Sans MS" panose="030F0702030302020204" pitchFamily="66" charset="0"/>
              </a:rPr>
              <a:t>Demo</a:t>
            </a:r>
            <a:r>
              <a:rPr lang="en-GB" sz="2400" dirty="0">
                <a:latin typeface="Comic Sans MS" panose="030F0702030302020204" pitchFamily="66" charset="0"/>
              </a:rPr>
              <a:t>:  </a:t>
            </a:r>
          </a:p>
          <a:p>
            <a:pPr algn="l"/>
            <a:r>
              <a:rPr lang="en-GB" sz="2400" dirty="0">
                <a:latin typeface="Comic Sans MS" panose="030F0702030302020204" pitchFamily="66" charset="0"/>
              </a:rPr>
              <a:t>Created a detailed Plan for your essay, make sure to use the planning tool provided.</a:t>
            </a:r>
          </a:p>
          <a:p>
            <a:pPr algn="l"/>
            <a:r>
              <a:rPr lang="en-GB" sz="2400" dirty="0">
                <a:latin typeface="Comic Sans MS" panose="030F0702030302020204" pitchFamily="66" charset="0"/>
              </a:rPr>
              <a:t>Ensure to Research the topic thoroughly and provide data and </a:t>
            </a:r>
            <a:r>
              <a:rPr lang="en-GB" sz="2400" b="1" u="sng" dirty="0">
                <a:latin typeface="Comic Sans MS" panose="030F0702030302020204" pitchFamily="66" charset="0"/>
              </a:rPr>
              <a:t>statistics</a:t>
            </a:r>
            <a:r>
              <a:rPr lang="en-GB" sz="2400" dirty="0">
                <a:latin typeface="Comic Sans MS" panose="030F0702030302020204" pitchFamily="66" charset="0"/>
              </a:rPr>
              <a:t> to back up any explanation or description. </a:t>
            </a:r>
          </a:p>
          <a:p>
            <a:pPr algn="l"/>
            <a:r>
              <a:rPr lang="en-GB" sz="2400" dirty="0">
                <a:latin typeface="Comic Sans MS" panose="030F0702030302020204" pitchFamily="66" charset="0"/>
              </a:rPr>
              <a:t>Make sure to the Harvard referencing system when that data is used.</a:t>
            </a:r>
          </a:p>
          <a:p>
            <a:pPr algn="l"/>
            <a:r>
              <a:rPr lang="en-GB" sz="2400" dirty="0">
                <a:latin typeface="Comic Sans MS" panose="030F0702030302020204" pitchFamily="66" charset="0"/>
              </a:rPr>
              <a:t>Any Geographical terminology needs to be defined. </a:t>
            </a:r>
          </a:p>
        </p:txBody>
      </p:sp>
    </p:spTree>
    <p:extLst>
      <p:ext uri="{BB962C8B-B14F-4D97-AF65-F5344CB8AC3E}">
        <p14:creationId xmlns:p14="http://schemas.microsoft.com/office/powerpoint/2010/main" val="2005137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35818987"/>
              </p:ext>
            </p:extLst>
          </p:nvPr>
        </p:nvGraphicFramePr>
        <p:xfrm>
          <a:off x="395536" y="980728"/>
          <a:ext cx="8064895" cy="5248950"/>
        </p:xfrm>
        <a:graphic>
          <a:graphicData uri="http://schemas.openxmlformats.org/drawingml/2006/table">
            <a:tbl>
              <a:tblPr firstRow="1" bandRow="1">
                <a:tableStyleId>{5940675A-B579-460E-94D1-54222C63F5DA}</a:tableStyleId>
              </a:tblPr>
              <a:tblGrid>
                <a:gridCol w="604867">
                  <a:extLst>
                    <a:ext uri="{9D8B030D-6E8A-4147-A177-3AD203B41FA5}">
                      <a16:colId xmlns:a16="http://schemas.microsoft.com/office/drawing/2014/main" val="20000"/>
                    </a:ext>
                  </a:extLst>
                </a:gridCol>
                <a:gridCol w="3859629">
                  <a:extLst>
                    <a:ext uri="{9D8B030D-6E8A-4147-A177-3AD203B41FA5}">
                      <a16:colId xmlns:a16="http://schemas.microsoft.com/office/drawing/2014/main" val="20001"/>
                    </a:ext>
                  </a:extLst>
                </a:gridCol>
                <a:gridCol w="3600399">
                  <a:extLst>
                    <a:ext uri="{9D8B030D-6E8A-4147-A177-3AD203B41FA5}">
                      <a16:colId xmlns:a16="http://schemas.microsoft.com/office/drawing/2014/main" val="20002"/>
                    </a:ext>
                  </a:extLst>
                </a:gridCol>
              </a:tblGrid>
              <a:tr h="303871">
                <a:tc>
                  <a:txBody>
                    <a:bodyPr/>
                    <a:lstStyle/>
                    <a:p>
                      <a:pPr algn="ctr"/>
                      <a:r>
                        <a:rPr lang="en-US" sz="1100" b="1" u="sng" dirty="0">
                          <a:latin typeface="Comic Sans MS" panose="030F0702030302020204" pitchFamily="66" charset="0"/>
                        </a:rPr>
                        <a:t>Level</a:t>
                      </a:r>
                    </a:p>
                  </a:txBody>
                  <a:tcPr marT="45730" marB="45730"/>
                </a:tc>
                <a:tc>
                  <a:txBody>
                    <a:bodyPr/>
                    <a:lstStyle/>
                    <a:p>
                      <a:pPr algn="ctr"/>
                      <a:r>
                        <a:rPr lang="en-US" sz="1100" b="1" u="sng" dirty="0">
                          <a:latin typeface="Comic Sans MS" panose="030F0702030302020204" pitchFamily="66" charset="0"/>
                        </a:rPr>
                        <a:t>Knowledge</a:t>
                      </a:r>
                      <a:r>
                        <a:rPr lang="en-US" sz="1100" b="1" u="sng" baseline="0" dirty="0">
                          <a:latin typeface="Comic Sans MS" panose="030F0702030302020204" pitchFamily="66" charset="0"/>
                        </a:rPr>
                        <a:t> and understanding / case studies</a:t>
                      </a:r>
                      <a:endParaRPr lang="en-US" sz="1100" b="1" u="sng" dirty="0">
                        <a:latin typeface="Comic Sans MS" panose="030F0702030302020204" pitchFamily="66" charset="0"/>
                      </a:endParaRPr>
                    </a:p>
                  </a:txBody>
                  <a:tcPr marT="45730" marB="45730"/>
                </a:tc>
                <a:tc>
                  <a:txBody>
                    <a:bodyPr/>
                    <a:lstStyle/>
                    <a:p>
                      <a:pPr algn="ctr"/>
                      <a:r>
                        <a:rPr lang="en-US" sz="1100" b="1" u="sng" dirty="0">
                          <a:latin typeface="Comic Sans MS" panose="030F0702030302020204" pitchFamily="66" charset="0"/>
                        </a:rPr>
                        <a:t>Organization</a:t>
                      </a:r>
                    </a:p>
                  </a:txBody>
                  <a:tcPr marT="45730" marB="45730"/>
                </a:tc>
                <a:extLst>
                  <a:ext uri="{0D108BD9-81ED-4DB2-BD59-A6C34878D82A}">
                    <a16:rowId xmlns:a16="http://schemas.microsoft.com/office/drawing/2014/main" val="10000"/>
                  </a:ext>
                </a:extLst>
              </a:tr>
              <a:tr h="749270">
                <a:tc>
                  <a:txBody>
                    <a:bodyPr/>
                    <a:lstStyle/>
                    <a:p>
                      <a:pPr algn="ctr"/>
                      <a:r>
                        <a:rPr lang="en-US" sz="1400" dirty="0">
                          <a:latin typeface="Comic Sans MS" panose="030F0702030302020204" pitchFamily="66" charset="0"/>
                        </a:rPr>
                        <a:t>2</a:t>
                      </a:r>
                      <a:endParaRPr lang="en-US" sz="1400" b="1" dirty="0">
                        <a:latin typeface="Comic Sans MS" panose="030F0702030302020204" pitchFamily="66" charset="0"/>
                      </a:endParaRPr>
                    </a:p>
                  </a:txBody>
                  <a:tcPr marT="45730" marB="45730"/>
                </a:tc>
                <a:tc>
                  <a:txBody>
                    <a:bodyPr/>
                    <a:lstStyle/>
                    <a:p>
                      <a:r>
                        <a:rPr lang="en-US" sz="1100" dirty="0">
                          <a:latin typeface="Comic Sans MS" panose="030F0702030302020204" pitchFamily="66" charset="0"/>
                        </a:rPr>
                        <a:t>Task has been completely misinterpreted. </a:t>
                      </a:r>
                    </a:p>
                    <a:p>
                      <a:r>
                        <a:rPr lang="en-US" sz="1100" dirty="0">
                          <a:latin typeface="Comic Sans MS" panose="030F0702030302020204" pitchFamily="66" charset="0"/>
                        </a:rPr>
                        <a:t>No relevant facts</a:t>
                      </a:r>
                    </a:p>
                    <a:p>
                      <a:r>
                        <a:rPr lang="en-US" sz="1100" dirty="0">
                          <a:latin typeface="Comic Sans MS" panose="030F0702030302020204" pitchFamily="66" charset="0"/>
                        </a:rPr>
                        <a:t>No examples</a:t>
                      </a:r>
                    </a:p>
                  </a:txBody>
                  <a:tcPr marT="45730" marB="45730"/>
                </a:tc>
                <a:tc>
                  <a:txBody>
                    <a:bodyPr/>
                    <a:lstStyle/>
                    <a:p>
                      <a:r>
                        <a:rPr lang="en-US" sz="1100" dirty="0">
                          <a:latin typeface="Comic Sans MS" panose="030F0702030302020204" pitchFamily="66" charset="0"/>
                        </a:rPr>
                        <a:t>No structure,</a:t>
                      </a:r>
                      <a:r>
                        <a:rPr lang="en-US" sz="1100" baseline="0" dirty="0">
                          <a:latin typeface="Comic Sans MS" panose="030F0702030302020204" pitchFamily="66" charset="0"/>
                        </a:rPr>
                        <a:t> unprepared</a:t>
                      </a:r>
                    </a:p>
                    <a:p>
                      <a:r>
                        <a:rPr lang="en-US" sz="1100" baseline="0" dirty="0">
                          <a:latin typeface="Comic Sans MS" panose="030F0702030302020204" pitchFamily="66" charset="0"/>
                        </a:rPr>
                        <a:t>No citation system used</a:t>
                      </a:r>
                      <a:endParaRPr lang="en-US" sz="1100" dirty="0">
                        <a:latin typeface="Comic Sans MS" panose="030F0702030302020204" pitchFamily="66" charset="0"/>
                      </a:endParaRPr>
                    </a:p>
                  </a:txBody>
                  <a:tcPr marT="45730" marB="45730"/>
                </a:tc>
                <a:extLst>
                  <a:ext uri="{0D108BD9-81ED-4DB2-BD59-A6C34878D82A}">
                    <a16:rowId xmlns:a16="http://schemas.microsoft.com/office/drawing/2014/main" val="10001"/>
                  </a:ext>
                </a:extLst>
              </a:tr>
              <a:tr h="749270">
                <a:tc>
                  <a:txBody>
                    <a:bodyPr/>
                    <a:lstStyle/>
                    <a:p>
                      <a:pPr algn="ctr"/>
                      <a:r>
                        <a:rPr lang="en-US" sz="1400" dirty="0">
                          <a:latin typeface="Comic Sans MS" panose="030F0702030302020204" pitchFamily="66" charset="0"/>
                        </a:rPr>
                        <a:t>3</a:t>
                      </a:r>
                      <a:endParaRPr lang="en-US" sz="1400" b="1" dirty="0">
                        <a:latin typeface="Comic Sans MS" panose="030F0702030302020204" pitchFamily="66" charset="0"/>
                      </a:endParaRPr>
                    </a:p>
                  </a:txBody>
                  <a:tcPr marT="45730" marB="45730"/>
                </a:tc>
                <a:tc>
                  <a:txBody>
                    <a:bodyPr/>
                    <a:lstStyle/>
                    <a:p>
                      <a:r>
                        <a:rPr lang="en-US" sz="1100" dirty="0">
                          <a:latin typeface="Comic Sans MS" panose="030F0702030302020204" pitchFamily="66" charset="0"/>
                        </a:rPr>
                        <a:t>Poor, ignores important aspects of the task. </a:t>
                      </a:r>
                    </a:p>
                    <a:p>
                      <a:r>
                        <a:rPr lang="en-US" sz="1100" dirty="0">
                          <a:latin typeface="Comic Sans MS" panose="030F0702030302020204" pitchFamily="66" charset="0"/>
                        </a:rPr>
                        <a:t>Little knowledge</a:t>
                      </a:r>
                    </a:p>
                    <a:p>
                      <a:r>
                        <a:rPr lang="en-US" sz="1100" dirty="0">
                          <a:latin typeface="Comic Sans MS" panose="030F0702030302020204" pitchFamily="66" charset="0"/>
                        </a:rPr>
                        <a:t>Irrelevant examples</a:t>
                      </a:r>
                    </a:p>
                  </a:txBody>
                  <a:tcPr marT="45730" marB="45730"/>
                </a:tc>
                <a:tc>
                  <a:txBody>
                    <a:bodyPr/>
                    <a:lstStyle/>
                    <a:p>
                      <a:r>
                        <a:rPr lang="en-US" sz="1100" dirty="0">
                          <a:latin typeface="Comic Sans MS" panose="030F0702030302020204" pitchFamily="66" charset="0"/>
                        </a:rPr>
                        <a:t>Little attempt to organize material</a:t>
                      </a:r>
                    </a:p>
                    <a:p>
                      <a:r>
                        <a:rPr lang="en-US" sz="1100" dirty="0" err="1">
                          <a:latin typeface="Comic Sans MS" panose="030F0702030302020204" pitchFamily="66" charset="0"/>
                        </a:rPr>
                        <a:t>Havard</a:t>
                      </a:r>
                      <a:r>
                        <a:rPr lang="en-US" sz="1100" dirty="0">
                          <a:latin typeface="Comic Sans MS" panose="030F0702030302020204" pitchFamily="66" charset="0"/>
                        </a:rPr>
                        <a:t> not used but sources referenced</a:t>
                      </a:r>
                    </a:p>
                  </a:txBody>
                  <a:tcPr marT="45730" marB="45730"/>
                </a:tc>
                <a:extLst>
                  <a:ext uri="{0D108BD9-81ED-4DB2-BD59-A6C34878D82A}">
                    <a16:rowId xmlns:a16="http://schemas.microsoft.com/office/drawing/2014/main" val="10002"/>
                  </a:ext>
                </a:extLst>
              </a:tr>
              <a:tr h="974052">
                <a:tc>
                  <a:txBody>
                    <a:bodyPr/>
                    <a:lstStyle/>
                    <a:p>
                      <a:pPr algn="ctr"/>
                      <a:r>
                        <a:rPr lang="en-US" sz="1400" dirty="0">
                          <a:latin typeface="Comic Sans MS" panose="030F0702030302020204" pitchFamily="66" charset="0"/>
                        </a:rPr>
                        <a:t>4</a:t>
                      </a:r>
                      <a:endParaRPr lang="en-US" sz="1400" b="1" dirty="0">
                        <a:latin typeface="Comic Sans MS" panose="030F0702030302020204" pitchFamily="66" charset="0"/>
                      </a:endParaRPr>
                    </a:p>
                  </a:txBody>
                  <a:tcPr marT="45730" marB="45730"/>
                </a:tc>
                <a:tc>
                  <a:txBody>
                    <a:bodyPr/>
                    <a:lstStyle/>
                    <a:p>
                      <a:r>
                        <a:rPr lang="en-US" sz="1100" dirty="0">
                          <a:latin typeface="Comic Sans MS" panose="030F0702030302020204" pitchFamily="66" charset="0"/>
                        </a:rPr>
                        <a:t>Partially</a:t>
                      </a:r>
                      <a:r>
                        <a:rPr lang="en-US" sz="1100" baseline="0" dirty="0">
                          <a:latin typeface="Comic Sans MS" panose="030F0702030302020204" pitchFamily="66" charset="0"/>
                        </a:rPr>
                        <a:t> addresses the task</a:t>
                      </a:r>
                    </a:p>
                    <a:p>
                      <a:r>
                        <a:rPr lang="en-US" sz="1100" baseline="0" dirty="0">
                          <a:latin typeface="Comic Sans MS" panose="030F0702030302020204" pitchFamily="66" charset="0"/>
                        </a:rPr>
                        <a:t>Some relevant knowledge but there are significant omissions</a:t>
                      </a:r>
                    </a:p>
                    <a:p>
                      <a:r>
                        <a:rPr lang="en-US" sz="1100" baseline="0" dirty="0">
                          <a:latin typeface="Comic Sans MS" panose="030F0702030302020204" pitchFamily="66" charset="0"/>
                        </a:rPr>
                        <a:t>Relevant examples are included but limited</a:t>
                      </a:r>
                      <a:endParaRPr lang="en-US" sz="1100" dirty="0">
                        <a:latin typeface="Comic Sans MS" panose="030F0702030302020204" pitchFamily="66" charset="0"/>
                      </a:endParaRPr>
                    </a:p>
                  </a:txBody>
                  <a:tcPr marT="45730" marB="45730"/>
                </a:tc>
                <a:tc>
                  <a:txBody>
                    <a:bodyPr/>
                    <a:lstStyle/>
                    <a:p>
                      <a:r>
                        <a:rPr lang="en-US" sz="1100" dirty="0">
                          <a:latin typeface="Comic Sans MS" panose="030F0702030302020204" pitchFamily="66" charset="0"/>
                        </a:rPr>
                        <a:t>Few diagrams/photographs</a:t>
                      </a:r>
                      <a:r>
                        <a:rPr lang="en-US" sz="1100" baseline="0" dirty="0">
                          <a:latin typeface="Comic Sans MS" panose="030F0702030302020204" pitchFamily="66" charset="0"/>
                        </a:rPr>
                        <a:t> included, little organization</a:t>
                      </a:r>
                    </a:p>
                    <a:p>
                      <a:r>
                        <a:rPr lang="en-US" sz="1100" baseline="0" dirty="0" err="1">
                          <a:latin typeface="Comic Sans MS" panose="030F0702030302020204" pitchFamily="66" charset="0"/>
                        </a:rPr>
                        <a:t>Havard</a:t>
                      </a:r>
                      <a:r>
                        <a:rPr lang="en-US" sz="1100" baseline="0" dirty="0">
                          <a:latin typeface="Comic Sans MS" panose="030F0702030302020204" pitchFamily="66" charset="0"/>
                        </a:rPr>
                        <a:t> only used for limited sections</a:t>
                      </a:r>
                      <a:endParaRPr lang="en-US" sz="1100" dirty="0">
                        <a:latin typeface="Comic Sans MS" panose="030F0702030302020204" pitchFamily="66" charset="0"/>
                      </a:endParaRPr>
                    </a:p>
                  </a:txBody>
                  <a:tcPr marT="45730" marB="45730"/>
                </a:tc>
                <a:extLst>
                  <a:ext uri="{0D108BD9-81ED-4DB2-BD59-A6C34878D82A}">
                    <a16:rowId xmlns:a16="http://schemas.microsoft.com/office/drawing/2014/main" val="10003"/>
                  </a:ext>
                </a:extLst>
              </a:tr>
              <a:tr h="749270">
                <a:tc>
                  <a:txBody>
                    <a:bodyPr/>
                    <a:lstStyle/>
                    <a:p>
                      <a:pPr algn="ctr"/>
                      <a:r>
                        <a:rPr lang="en-US" sz="1400" dirty="0">
                          <a:latin typeface="Comic Sans MS" panose="030F0702030302020204" pitchFamily="66" charset="0"/>
                        </a:rPr>
                        <a:t>5</a:t>
                      </a:r>
                      <a:endParaRPr lang="en-US" sz="1400" b="1" dirty="0">
                        <a:latin typeface="Comic Sans MS" panose="030F0702030302020204" pitchFamily="66" charset="0"/>
                      </a:endParaRPr>
                    </a:p>
                  </a:txBody>
                  <a:tcPr marT="45730" marB="45730"/>
                </a:tc>
                <a:tc>
                  <a:txBody>
                    <a:bodyPr/>
                    <a:lstStyle/>
                    <a:p>
                      <a:r>
                        <a:rPr lang="en-US" sz="1100" dirty="0">
                          <a:latin typeface="Comic Sans MS" panose="030F0702030302020204" pitchFamily="66" charset="0"/>
                        </a:rPr>
                        <a:t>Competent</a:t>
                      </a:r>
                      <a:r>
                        <a:rPr lang="en-US" sz="1100" baseline="0" dirty="0">
                          <a:latin typeface="Comic Sans MS" panose="030F0702030302020204" pitchFamily="66" charset="0"/>
                        </a:rPr>
                        <a:t> knowledge for all 3 areas</a:t>
                      </a:r>
                    </a:p>
                    <a:p>
                      <a:r>
                        <a:rPr lang="en-US" sz="1100" baseline="0" dirty="0">
                          <a:latin typeface="Comic Sans MS" panose="030F0702030302020204" pitchFamily="66" charset="0"/>
                        </a:rPr>
                        <a:t>Relevant knowledge but minor omissions</a:t>
                      </a:r>
                    </a:p>
                    <a:p>
                      <a:r>
                        <a:rPr lang="en-US" sz="1100" baseline="0" dirty="0">
                          <a:latin typeface="Comic Sans MS" panose="030F0702030302020204" pitchFamily="66" charset="0"/>
                        </a:rPr>
                        <a:t>Generalized examples</a:t>
                      </a:r>
                      <a:endParaRPr lang="en-US" sz="1100" dirty="0">
                        <a:latin typeface="Comic Sans MS" panose="030F0702030302020204" pitchFamily="66" charset="0"/>
                      </a:endParaRPr>
                    </a:p>
                  </a:txBody>
                  <a:tcPr marT="45730" marB="45730"/>
                </a:tc>
                <a:tc>
                  <a:txBody>
                    <a:bodyPr/>
                    <a:lstStyle/>
                    <a:p>
                      <a:r>
                        <a:rPr lang="en-US" sz="1100" dirty="0">
                          <a:latin typeface="Comic Sans MS" panose="030F0702030302020204" pitchFamily="66" charset="0"/>
                        </a:rPr>
                        <a:t>Some  indication of structure</a:t>
                      </a:r>
                      <a:r>
                        <a:rPr lang="en-US" sz="1100" baseline="0" dirty="0">
                          <a:latin typeface="Comic Sans MS" panose="030F0702030302020204" pitchFamily="66" charset="0"/>
                        </a:rPr>
                        <a:t> and organization</a:t>
                      </a:r>
                    </a:p>
                    <a:p>
                      <a:r>
                        <a:rPr lang="en-US" sz="1100" baseline="0" dirty="0" err="1">
                          <a:latin typeface="Comic Sans MS" panose="030F0702030302020204" pitchFamily="66" charset="0"/>
                        </a:rPr>
                        <a:t>Havard</a:t>
                      </a:r>
                      <a:r>
                        <a:rPr lang="en-US" sz="1100" baseline="0" dirty="0">
                          <a:latin typeface="Comic Sans MS" panose="030F0702030302020204" pitchFamily="66" charset="0"/>
                        </a:rPr>
                        <a:t> for some parts</a:t>
                      </a:r>
                      <a:endParaRPr lang="en-US" sz="1100" dirty="0">
                        <a:latin typeface="Comic Sans MS" panose="030F0702030302020204" pitchFamily="66" charset="0"/>
                      </a:endParaRPr>
                    </a:p>
                  </a:txBody>
                  <a:tcPr marT="45730" marB="45730"/>
                </a:tc>
                <a:extLst>
                  <a:ext uri="{0D108BD9-81ED-4DB2-BD59-A6C34878D82A}">
                    <a16:rowId xmlns:a16="http://schemas.microsoft.com/office/drawing/2014/main" val="10004"/>
                  </a:ext>
                </a:extLst>
              </a:tr>
              <a:tr h="974052">
                <a:tc>
                  <a:txBody>
                    <a:bodyPr/>
                    <a:lstStyle/>
                    <a:p>
                      <a:pPr algn="ctr"/>
                      <a:r>
                        <a:rPr lang="en-US" sz="1400" dirty="0">
                          <a:latin typeface="Comic Sans MS" panose="030F0702030302020204" pitchFamily="66" charset="0"/>
                        </a:rPr>
                        <a:t>6</a:t>
                      </a:r>
                      <a:endParaRPr lang="en-US" sz="1400" b="1" dirty="0">
                        <a:latin typeface="Comic Sans MS" panose="030F0702030302020204" pitchFamily="66" charset="0"/>
                      </a:endParaRPr>
                    </a:p>
                  </a:txBody>
                  <a:tcPr marT="45730" marB="45730"/>
                </a:tc>
                <a:tc>
                  <a:txBody>
                    <a:bodyPr/>
                    <a:lstStyle/>
                    <a:p>
                      <a:r>
                        <a:rPr lang="en-US" sz="1100" dirty="0">
                          <a:latin typeface="Comic Sans MS" panose="030F0702030302020204" pitchFamily="66" charset="0"/>
                        </a:rPr>
                        <a:t>Developed with all 3 areas covered and includes some</a:t>
                      </a:r>
                      <a:r>
                        <a:rPr lang="en-US" sz="1100" baseline="0" dirty="0">
                          <a:latin typeface="Comic Sans MS" panose="030F0702030302020204" pitchFamily="66" charset="0"/>
                        </a:rPr>
                        <a:t> examples</a:t>
                      </a:r>
                    </a:p>
                    <a:p>
                      <a:r>
                        <a:rPr lang="en-US" sz="1100" baseline="0" dirty="0">
                          <a:latin typeface="Comic Sans MS" panose="030F0702030302020204" pitchFamily="66" charset="0"/>
                        </a:rPr>
                        <a:t>Accurate knowledge with some minor omissions</a:t>
                      </a:r>
                    </a:p>
                    <a:p>
                      <a:r>
                        <a:rPr lang="en-US" sz="1100" baseline="0" dirty="0">
                          <a:latin typeface="Comic Sans MS" panose="030F0702030302020204" pitchFamily="66" charset="0"/>
                        </a:rPr>
                        <a:t>Some detail to the examples provided</a:t>
                      </a:r>
                      <a:endParaRPr lang="en-US" sz="1100" dirty="0">
                        <a:latin typeface="Comic Sans MS" panose="030F0702030302020204" pitchFamily="66" charset="0"/>
                      </a:endParaRPr>
                    </a:p>
                  </a:txBody>
                  <a:tcPr marT="45730" marB="45730"/>
                </a:tc>
                <a:tc>
                  <a:txBody>
                    <a:bodyPr/>
                    <a:lstStyle/>
                    <a:p>
                      <a:r>
                        <a:rPr lang="en-US" sz="1100" dirty="0">
                          <a:latin typeface="Comic Sans MS" panose="030F0702030302020204" pitchFamily="66" charset="0"/>
                        </a:rPr>
                        <a:t>Acceptable maps and diagrams; appropriate structure</a:t>
                      </a:r>
                      <a:r>
                        <a:rPr lang="en-US" sz="1100" baseline="0" dirty="0">
                          <a:latin typeface="Comic Sans MS" panose="030F0702030302020204" pitchFamily="66" charset="0"/>
                        </a:rPr>
                        <a:t> and organization</a:t>
                      </a:r>
                    </a:p>
                    <a:p>
                      <a:r>
                        <a:rPr lang="en-US" sz="1100" baseline="0" dirty="0" err="1">
                          <a:latin typeface="Comic Sans MS" panose="030F0702030302020204" pitchFamily="66" charset="0"/>
                        </a:rPr>
                        <a:t>Havard</a:t>
                      </a:r>
                      <a:r>
                        <a:rPr lang="en-US" sz="1100" baseline="0" dirty="0">
                          <a:latin typeface="Comic Sans MS" panose="030F0702030302020204" pitchFamily="66" charset="0"/>
                        </a:rPr>
                        <a:t> but some minor errors</a:t>
                      </a:r>
                      <a:endParaRPr lang="en-US" sz="1100" dirty="0">
                        <a:latin typeface="Comic Sans MS" panose="030F0702030302020204" pitchFamily="66" charset="0"/>
                      </a:endParaRPr>
                    </a:p>
                  </a:txBody>
                  <a:tcPr marT="45730" marB="45730"/>
                </a:tc>
                <a:extLst>
                  <a:ext uri="{0D108BD9-81ED-4DB2-BD59-A6C34878D82A}">
                    <a16:rowId xmlns:a16="http://schemas.microsoft.com/office/drawing/2014/main" val="10005"/>
                  </a:ext>
                </a:extLst>
              </a:tr>
              <a:tr h="749165">
                <a:tc>
                  <a:txBody>
                    <a:bodyPr/>
                    <a:lstStyle/>
                    <a:p>
                      <a:pPr algn="ctr"/>
                      <a:r>
                        <a:rPr lang="en-US" sz="1400" dirty="0">
                          <a:latin typeface="Comic Sans MS" panose="030F0702030302020204" pitchFamily="66" charset="0"/>
                        </a:rPr>
                        <a:t>7</a:t>
                      </a:r>
                      <a:endParaRPr lang="en-US" sz="1400" b="1" dirty="0">
                        <a:latin typeface="Comic Sans MS" panose="030F0702030302020204" pitchFamily="66" charset="0"/>
                      </a:endParaRPr>
                    </a:p>
                  </a:txBody>
                  <a:tcPr marT="45730" marB="45730"/>
                </a:tc>
                <a:tc>
                  <a:txBody>
                    <a:bodyPr/>
                    <a:lstStyle/>
                    <a:p>
                      <a:r>
                        <a:rPr lang="en-US" sz="1100" dirty="0">
                          <a:latin typeface="Comic Sans MS" panose="030F0702030302020204" pitchFamily="66" charset="0"/>
                        </a:rPr>
                        <a:t>Developed examples</a:t>
                      </a:r>
                    </a:p>
                    <a:p>
                      <a:r>
                        <a:rPr lang="en-US" sz="1100" dirty="0">
                          <a:latin typeface="Comic Sans MS" panose="030F0702030302020204" pitchFamily="66" charset="0"/>
                        </a:rPr>
                        <a:t>Accurate, specific,</a:t>
                      </a:r>
                      <a:r>
                        <a:rPr lang="en-US" sz="1100" baseline="0" dirty="0">
                          <a:latin typeface="Comic Sans MS" panose="030F0702030302020204" pitchFamily="66" charset="0"/>
                        </a:rPr>
                        <a:t> well-detailed knowledge</a:t>
                      </a:r>
                    </a:p>
                  </a:txBody>
                  <a:tcPr marT="45730" marB="45730"/>
                </a:tc>
                <a:tc>
                  <a:txBody>
                    <a:bodyPr/>
                    <a:lstStyle/>
                    <a:p>
                      <a:r>
                        <a:rPr lang="en-US" sz="1100" dirty="0">
                          <a:latin typeface="Comic Sans MS" panose="030F0702030302020204" pitchFamily="66" charset="0"/>
                        </a:rPr>
                        <a:t>Very  well structured, clear maps and diagrams</a:t>
                      </a:r>
                    </a:p>
                    <a:p>
                      <a:r>
                        <a:rPr lang="en-US" sz="1100" dirty="0" err="1">
                          <a:latin typeface="Comic Sans MS" panose="030F0702030302020204" pitchFamily="66" charset="0"/>
                        </a:rPr>
                        <a:t>Havard</a:t>
                      </a:r>
                      <a:r>
                        <a:rPr lang="en-US" sz="1100" dirty="0">
                          <a:latin typeface="Comic Sans MS" panose="030F0702030302020204" pitchFamily="66" charset="0"/>
                        </a:rPr>
                        <a:t> throughout</a:t>
                      </a:r>
                    </a:p>
                  </a:txBody>
                  <a:tcPr marT="45730" marB="45730"/>
                </a:tc>
                <a:extLst>
                  <a:ext uri="{0D108BD9-81ED-4DB2-BD59-A6C34878D82A}">
                    <a16:rowId xmlns:a16="http://schemas.microsoft.com/office/drawing/2014/main" val="10006"/>
                  </a:ext>
                </a:extLst>
              </a:tr>
            </a:tbl>
          </a:graphicData>
        </a:graphic>
      </p:graphicFrame>
      <p:sp>
        <p:nvSpPr>
          <p:cNvPr id="5" name="Title 1"/>
          <p:cNvSpPr txBox="1">
            <a:spLocks/>
          </p:cNvSpPr>
          <p:nvPr/>
        </p:nvSpPr>
        <p:spPr>
          <a:xfrm>
            <a:off x="179512" y="116632"/>
            <a:ext cx="8712968" cy="281037"/>
          </a:xfrm>
          <a:prstGeom prst="rect">
            <a:avLst/>
          </a:prstGeom>
          <a:ln w="28575">
            <a:solidFill>
              <a:srgbClr val="FF0000"/>
            </a:solidFill>
          </a:ln>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1400" u="sng" dirty="0">
                <a:latin typeface="Comic Sans MS" panose="030F0702030302020204" pitchFamily="66" charset="0"/>
              </a:rPr>
              <a:t>Mark scheme</a:t>
            </a:r>
          </a:p>
        </p:txBody>
      </p:sp>
    </p:spTree>
    <p:extLst>
      <p:ext uri="{BB962C8B-B14F-4D97-AF65-F5344CB8AC3E}">
        <p14:creationId xmlns:p14="http://schemas.microsoft.com/office/powerpoint/2010/main" val="4079873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478258" y="-825180"/>
            <a:ext cx="6242396" cy="8442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5813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285696" y="2942360"/>
            <a:ext cx="4162479" cy="3727000"/>
          </a:xfrm>
          <a:prstGeom prst="rect">
            <a:avLst/>
          </a:prstGeom>
          <a:solidFill>
            <a:schemeClr val="bg1"/>
          </a:solidFill>
          <a:ln w="38100">
            <a:solidFill>
              <a:srgbClr val="0000FF"/>
            </a:solidFill>
            <a:miter lim="800000"/>
            <a:headEnd/>
            <a:tailEnd/>
          </a:ln>
        </p:spPr>
        <p:txBody>
          <a:bodyPr/>
          <a:lstStyle>
            <a:lvl1pPr marL="342900" indent="-342900"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marL="0" indent="0" eaLnBrk="1" hangingPunct="1">
              <a:spcBef>
                <a:spcPct val="20000"/>
              </a:spcBef>
            </a:pPr>
            <a:r>
              <a:rPr lang="en-GB" sz="2600" dirty="0"/>
              <a:t>Give a </a:t>
            </a:r>
            <a:r>
              <a:rPr lang="en-GB" sz="2600" u="sng" dirty="0"/>
              <a:t>developed</a:t>
            </a:r>
            <a:r>
              <a:rPr lang="en-GB" sz="2600" dirty="0"/>
              <a:t> and </a:t>
            </a:r>
            <a:r>
              <a:rPr lang="en-GB" sz="2600" u="sng" dirty="0"/>
              <a:t>well-substantiated</a:t>
            </a:r>
            <a:r>
              <a:rPr lang="en-GB" sz="2600" dirty="0"/>
              <a:t> explanation of how information and communication technology and transport has helped form global interactions. </a:t>
            </a:r>
          </a:p>
          <a:p>
            <a:pPr marL="0" indent="0" eaLnBrk="1" hangingPunct="1">
              <a:spcBef>
                <a:spcPct val="20000"/>
              </a:spcBef>
            </a:pPr>
            <a:r>
              <a:rPr lang="en-GB" sz="2600" u="sng" dirty="0"/>
              <a:t>Analyse</a:t>
            </a:r>
            <a:r>
              <a:rPr lang="en-GB" sz="2600" dirty="0"/>
              <a:t> the effects this has had on the world.</a:t>
            </a:r>
            <a:endParaRPr lang="en-US" sz="2400" dirty="0"/>
          </a:p>
        </p:txBody>
      </p:sp>
      <p:sp>
        <p:nvSpPr>
          <p:cNvPr id="5" name="Content Placeholder 2"/>
          <p:cNvSpPr txBox="1">
            <a:spLocks/>
          </p:cNvSpPr>
          <p:nvPr/>
        </p:nvSpPr>
        <p:spPr bwMode="auto">
          <a:xfrm>
            <a:off x="4716463" y="2996952"/>
            <a:ext cx="4103687" cy="3672408"/>
          </a:xfrm>
          <a:prstGeom prst="rect">
            <a:avLst/>
          </a:prstGeom>
          <a:solidFill>
            <a:schemeClr val="bg1"/>
          </a:solidFill>
          <a:ln w="38100">
            <a:solidFill>
              <a:srgbClr val="00FF00"/>
            </a:solidFill>
            <a:miter lim="800000"/>
            <a:headEnd/>
            <a:tailEnd/>
          </a:ln>
        </p:spPr>
        <p:txBody>
          <a:bodyPr/>
          <a:lstStyle>
            <a:lvl1pPr marL="342900" indent="-342900"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marL="0"/>
            <a:r>
              <a:rPr lang="en-GB" sz="2600" dirty="0"/>
              <a:t>Give an </a:t>
            </a:r>
            <a:r>
              <a:rPr lang="en-GB" sz="2600" u="sng" dirty="0"/>
              <a:t>accurate,</a:t>
            </a:r>
          </a:p>
          <a:p>
            <a:pPr marL="0"/>
            <a:r>
              <a:rPr lang="en-GB" sz="2600" u="sng" dirty="0"/>
              <a:t>Structured geographical</a:t>
            </a:r>
            <a:r>
              <a:rPr lang="en-GB" sz="2600" dirty="0"/>
              <a:t> description of how information and communication technology and transport has helped form global interactions. </a:t>
            </a:r>
          </a:p>
          <a:p>
            <a:pPr marL="0"/>
            <a:endParaRPr lang="en-US" sz="2600" dirty="0"/>
          </a:p>
        </p:txBody>
      </p:sp>
      <p:sp>
        <p:nvSpPr>
          <p:cNvPr id="6" name="Title 1"/>
          <p:cNvSpPr txBox="1">
            <a:spLocks/>
          </p:cNvSpPr>
          <p:nvPr/>
        </p:nvSpPr>
        <p:spPr bwMode="auto">
          <a:xfrm>
            <a:off x="285696" y="1818754"/>
            <a:ext cx="4162479" cy="1034182"/>
          </a:xfrm>
          <a:prstGeom prst="rect">
            <a:avLst/>
          </a:prstGeom>
          <a:solidFill>
            <a:schemeClr val="bg1"/>
          </a:solidFill>
          <a:ln w="38100">
            <a:solidFill>
              <a:srgbClr val="0000FF"/>
            </a:solidFill>
            <a:miter lim="800000"/>
            <a:headEnd/>
            <a:tailEnd/>
          </a:ln>
        </p:spPr>
        <p:txBody>
          <a:bodyPr anchor="ct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r>
              <a:rPr lang="en-GB" sz="2400" dirty="0"/>
              <a:t>If you are going to achieve a </a:t>
            </a:r>
            <a:r>
              <a:rPr lang="en-GB" sz="2400" u="sng" dirty="0"/>
              <a:t>1</a:t>
            </a:r>
            <a:r>
              <a:rPr lang="en-GB" sz="2400" dirty="0"/>
              <a:t> you will be able to:</a:t>
            </a:r>
          </a:p>
        </p:txBody>
      </p:sp>
      <p:sp>
        <p:nvSpPr>
          <p:cNvPr id="7" name="Title 1"/>
          <p:cNvSpPr txBox="1">
            <a:spLocks/>
          </p:cNvSpPr>
          <p:nvPr/>
        </p:nvSpPr>
        <p:spPr bwMode="auto">
          <a:xfrm>
            <a:off x="4716463" y="1818754"/>
            <a:ext cx="4103687" cy="1034182"/>
          </a:xfrm>
          <a:prstGeom prst="rect">
            <a:avLst/>
          </a:prstGeom>
          <a:solidFill>
            <a:schemeClr val="bg1"/>
          </a:solidFill>
          <a:ln w="38100">
            <a:solidFill>
              <a:srgbClr val="00FF00"/>
            </a:solidFill>
            <a:miter lim="800000"/>
            <a:headEnd/>
            <a:tailEnd/>
          </a:ln>
        </p:spPr>
        <p:txBody>
          <a:bodyPr anchor="ct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r>
              <a:rPr lang="en-GB" sz="2400" dirty="0"/>
              <a:t>If you are going to achieve a </a:t>
            </a:r>
            <a:r>
              <a:rPr lang="en-GB" sz="2400" u="sng" dirty="0"/>
              <a:t>3</a:t>
            </a:r>
            <a:r>
              <a:rPr lang="en-GB" sz="2400" dirty="0"/>
              <a:t> you will be able to:</a:t>
            </a:r>
          </a:p>
        </p:txBody>
      </p:sp>
      <p:sp>
        <p:nvSpPr>
          <p:cNvPr id="8" name="Text Box 6"/>
          <p:cNvSpPr txBox="1">
            <a:spLocks noChangeArrowheads="1"/>
          </p:cNvSpPr>
          <p:nvPr/>
        </p:nvSpPr>
        <p:spPr bwMode="auto">
          <a:xfrm>
            <a:off x="285697" y="724916"/>
            <a:ext cx="8534453" cy="975892"/>
          </a:xfrm>
          <a:prstGeom prst="rect">
            <a:avLst/>
          </a:prstGeom>
          <a:solidFill>
            <a:srgbClr val="FFFFFF"/>
          </a:solidFill>
          <a:ln w="28575">
            <a:solidFill>
              <a:srgbClr val="FFC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6131" tIns="65311" rIns="106131" bIns="6531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defRPr>
            </a:lvl1pPr>
            <a:lvl2pPr marL="742950" indent="-285750"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defRPr>
            </a:lvl2pPr>
            <a:lvl3pPr marL="1143000" indent="-228600"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defRPr>
            </a:lvl3pPr>
            <a:lvl4pPr marL="1600200" indent="-228600"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defRPr>
            </a:lvl4pPr>
            <a:lvl5pPr marL="2057400" indent="-228600"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defRPr>
            </a:lvl5pPr>
            <a:lvl6pPr marL="25146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defRPr>
            </a:lvl6pPr>
            <a:lvl7pPr marL="29718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defRPr>
            </a:lvl7pPr>
            <a:lvl8pPr marL="34290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defRPr>
            </a:lvl8pPr>
            <a:lvl9pPr marL="38862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defRPr>
            </a:lvl9pPr>
          </a:lstStyle>
          <a:p>
            <a:r>
              <a:rPr lang="en-GB" sz="2000" u="sng" dirty="0">
                <a:solidFill>
                  <a:srgbClr val="000000"/>
                </a:solidFill>
                <a:latin typeface="Comic Sans MS" pitchFamily="66" charset="0"/>
              </a:rPr>
              <a:t>Learning Objective: </a:t>
            </a:r>
            <a:r>
              <a:rPr lang="en-GB" dirty="0">
                <a:solidFill>
                  <a:srgbClr val="000000"/>
                </a:solidFill>
                <a:latin typeface="Comic Sans MS" pitchFamily="66" charset="0"/>
              </a:rPr>
              <a:t>To examine the relative changes in the speed and capacity of ocean/Road transport and its responsibity for the flow of goods, materials and people.</a:t>
            </a:r>
          </a:p>
        </p:txBody>
      </p:sp>
      <p:sp>
        <p:nvSpPr>
          <p:cNvPr id="9" name="Text Box 4"/>
          <p:cNvSpPr txBox="1">
            <a:spLocks noChangeArrowheads="1"/>
          </p:cNvSpPr>
          <p:nvPr/>
        </p:nvSpPr>
        <p:spPr bwMode="auto">
          <a:xfrm>
            <a:off x="285696" y="44624"/>
            <a:ext cx="8534453" cy="576064"/>
          </a:xfrm>
          <a:prstGeom prst="rect">
            <a:avLst/>
          </a:prstGeom>
          <a:solidFill>
            <a:srgbClr val="FFFFFF"/>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6131" tIns="65311" rIns="106131" bIns="6531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defRPr>
            </a:lvl1pPr>
            <a:lvl2pPr marL="742950" indent="-285750"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defRPr>
            </a:lvl2pPr>
            <a:lvl3pPr marL="1143000" indent="-228600"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defRPr>
            </a:lvl3pPr>
            <a:lvl4pPr marL="1600200" indent="-228600"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defRPr>
            </a:lvl4pPr>
            <a:lvl5pPr marL="2057400" indent="-228600"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defRPr>
            </a:lvl5pPr>
            <a:lvl6pPr marL="25146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defRPr>
            </a:lvl6pPr>
            <a:lvl7pPr marL="29718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defRPr>
            </a:lvl7pPr>
            <a:lvl8pPr marL="34290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defRPr>
            </a:lvl8pPr>
            <a:lvl9pPr marL="38862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defRPr>
            </a:lvl9pPr>
          </a:lstStyle>
          <a:p>
            <a:pPr algn="ctr" eaLnBrk="1">
              <a:lnSpc>
                <a:spcPct val="117000"/>
              </a:lnSpc>
            </a:pPr>
            <a:r>
              <a:rPr lang="en-GB" sz="2800" u="sng" dirty="0">
                <a:solidFill>
                  <a:srgbClr val="000000"/>
                </a:solidFill>
                <a:latin typeface="Comic Sans MS" pitchFamily="66" charset="0"/>
              </a:rPr>
              <a:t>Success Criteria </a:t>
            </a:r>
          </a:p>
        </p:txBody>
      </p:sp>
    </p:spTree>
    <p:extLst>
      <p:ext uri="{BB962C8B-B14F-4D97-AF65-F5344CB8AC3E}">
        <p14:creationId xmlns:p14="http://schemas.microsoft.com/office/powerpoint/2010/main" val="1079555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ction Button: End 3">
            <a:hlinkClick r:id="rId3" highlightClick="1"/>
          </p:cNvPr>
          <p:cNvSpPr/>
          <p:nvPr/>
        </p:nvSpPr>
        <p:spPr>
          <a:xfrm>
            <a:off x="8594536" y="173858"/>
            <a:ext cx="432048" cy="288032"/>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87086" y="87042"/>
            <a:ext cx="9008959" cy="461665"/>
          </a:xfrm>
          <a:prstGeom prst="rect">
            <a:avLst/>
          </a:prstGeom>
          <a:ln w="28575">
            <a:solidFill>
              <a:srgbClr val="FF0000"/>
            </a:solidFill>
          </a:ln>
        </p:spPr>
        <p:txBody>
          <a:bodyPr wrap="square">
            <a:spAutoFit/>
          </a:bodyPr>
          <a:lstStyle/>
          <a:p>
            <a:pPr algn="ctr"/>
            <a:r>
              <a:rPr lang="en-GB" sz="2400" u="sng" dirty="0">
                <a:latin typeface="Comic Sans MS" panose="030F0702030302020204" pitchFamily="66" charset="0"/>
              </a:rPr>
              <a:t>Ocean Transport </a:t>
            </a:r>
          </a:p>
        </p:txBody>
      </p:sp>
    </p:spTree>
    <p:extLst>
      <p:ext uri="{BB962C8B-B14F-4D97-AF65-F5344CB8AC3E}">
        <p14:creationId xmlns:p14="http://schemas.microsoft.com/office/powerpoint/2010/main" val="119211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97360" y="2062251"/>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a:p>
        </p:txBody>
      </p:sp>
      <p:sp>
        <p:nvSpPr>
          <p:cNvPr id="7" name="Rectangle 6"/>
          <p:cNvSpPr/>
          <p:nvPr/>
        </p:nvSpPr>
        <p:spPr>
          <a:xfrm>
            <a:off x="247281" y="87042"/>
            <a:ext cx="8745807" cy="461665"/>
          </a:xfrm>
          <a:prstGeom prst="rect">
            <a:avLst/>
          </a:prstGeom>
          <a:ln w="28575">
            <a:solidFill>
              <a:srgbClr val="FF0000"/>
            </a:solidFill>
          </a:ln>
        </p:spPr>
        <p:txBody>
          <a:bodyPr wrap="square">
            <a:spAutoFit/>
          </a:bodyPr>
          <a:lstStyle/>
          <a:p>
            <a:pPr algn="ctr"/>
            <a:r>
              <a:rPr lang="en-GB" sz="2400" u="sng" dirty="0">
                <a:latin typeface="Comic Sans MS" panose="030F0702030302020204" pitchFamily="66" charset="0"/>
              </a:rPr>
              <a:t>Distance-decay curve</a:t>
            </a:r>
          </a:p>
        </p:txBody>
      </p:sp>
      <p:sp>
        <p:nvSpPr>
          <p:cNvPr id="8" name="AutoShape 2" descr="https://people.hofstra.edu/geotrans/eng/methods/img/retaildistancedecay.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282" y="1268759"/>
            <a:ext cx="5246425" cy="3779815"/>
          </a:xfrm>
          <a:prstGeom prst="rect">
            <a:avLst/>
          </a:prstGeom>
          <a:noFill/>
          <a:ln w="28575">
            <a:solidFill>
              <a:srgbClr val="7030A0"/>
            </a:solidFill>
            <a:miter lim="800000"/>
            <a:headEnd/>
            <a:tailEnd/>
          </a:ln>
          <a:extLst>
            <a:ext uri="{909E8E84-426E-40DD-AFC4-6F175D3DCCD1}">
              <a14:hiddenFill xmlns:a14="http://schemas.microsoft.com/office/drawing/2010/main">
                <a:solidFill>
                  <a:schemeClr val="accent1"/>
                </a:solidFill>
              </a14:hiddenFill>
            </a:ext>
          </a:extLst>
        </p:spPr>
      </p:pic>
      <p:sp>
        <p:nvSpPr>
          <p:cNvPr id="10" name="Rectangle 9"/>
          <p:cNvSpPr/>
          <p:nvPr/>
        </p:nvSpPr>
        <p:spPr>
          <a:xfrm>
            <a:off x="208540" y="5919689"/>
            <a:ext cx="8784549" cy="830997"/>
          </a:xfrm>
          <a:prstGeom prst="rect">
            <a:avLst/>
          </a:prstGeom>
          <a:ln w="28575">
            <a:solidFill>
              <a:srgbClr val="00FF00"/>
            </a:solidFill>
          </a:ln>
        </p:spPr>
        <p:txBody>
          <a:bodyPr wrap="square">
            <a:spAutoFit/>
          </a:bodyPr>
          <a:lstStyle/>
          <a:p>
            <a:r>
              <a:rPr lang="en-GB" sz="2400" u="sng" dirty="0">
                <a:latin typeface="Comic Sans MS" panose="030F0702030302020204" pitchFamily="66" charset="0"/>
              </a:rPr>
              <a:t>Demo B:</a:t>
            </a:r>
            <a:r>
              <a:rPr lang="en-GB" sz="2400" dirty="0">
                <a:latin typeface="Comic Sans MS" panose="030F0702030302020204" pitchFamily="66" charset="0"/>
              </a:rPr>
              <a:t> Describe the findings of the graph found in Fig .1 Ensure to conclude your findings. </a:t>
            </a:r>
          </a:p>
        </p:txBody>
      </p:sp>
      <p:sp>
        <p:nvSpPr>
          <p:cNvPr id="9" name="Rectangle 8"/>
          <p:cNvSpPr/>
          <p:nvPr/>
        </p:nvSpPr>
        <p:spPr>
          <a:xfrm>
            <a:off x="233625" y="5157192"/>
            <a:ext cx="5260082" cy="646331"/>
          </a:xfrm>
          <a:prstGeom prst="rect">
            <a:avLst/>
          </a:prstGeom>
          <a:ln w="28575">
            <a:solidFill>
              <a:srgbClr val="7030A0"/>
            </a:solidFill>
          </a:ln>
        </p:spPr>
        <p:txBody>
          <a:bodyPr wrap="square">
            <a:spAutoFit/>
          </a:bodyPr>
          <a:lstStyle/>
          <a:p>
            <a:pPr algn="ctr"/>
            <a:r>
              <a:rPr lang="en-GB" u="sng" dirty="0">
                <a:latin typeface="Comic Sans MS" panose="030F0702030302020204" pitchFamily="66" charset="0"/>
              </a:rPr>
              <a:t>Conventional Distance Decay Curves for Retail Activities</a:t>
            </a:r>
          </a:p>
        </p:txBody>
      </p:sp>
      <p:sp>
        <p:nvSpPr>
          <p:cNvPr id="12" name="Rectangle 11"/>
          <p:cNvSpPr/>
          <p:nvPr/>
        </p:nvSpPr>
        <p:spPr>
          <a:xfrm>
            <a:off x="247282" y="634723"/>
            <a:ext cx="8745806" cy="461665"/>
          </a:xfrm>
          <a:prstGeom prst="rect">
            <a:avLst/>
          </a:prstGeom>
          <a:ln w="28575">
            <a:solidFill>
              <a:srgbClr val="00FF00"/>
            </a:solidFill>
          </a:ln>
        </p:spPr>
        <p:txBody>
          <a:bodyPr wrap="square">
            <a:spAutoFit/>
          </a:bodyPr>
          <a:lstStyle/>
          <a:p>
            <a:r>
              <a:rPr lang="en-GB" sz="2400" u="sng" dirty="0">
                <a:latin typeface="Comic Sans MS" panose="030F0702030302020204" pitchFamily="66" charset="0"/>
              </a:rPr>
              <a:t>Demo A</a:t>
            </a:r>
            <a:r>
              <a:rPr lang="en-GB" sz="2400" dirty="0">
                <a:latin typeface="Comic Sans MS" panose="030F0702030302020204" pitchFamily="66" charset="0"/>
              </a:rPr>
              <a:t>: Create a title for the graph.</a:t>
            </a:r>
          </a:p>
        </p:txBody>
      </p:sp>
      <p:sp>
        <p:nvSpPr>
          <p:cNvPr id="11" name="Rectangle 10"/>
          <p:cNvSpPr/>
          <p:nvPr/>
        </p:nvSpPr>
        <p:spPr>
          <a:xfrm>
            <a:off x="5796136" y="1268760"/>
            <a:ext cx="3196953" cy="4524315"/>
          </a:xfrm>
          <a:prstGeom prst="rect">
            <a:avLst/>
          </a:prstGeom>
          <a:ln w="28575">
            <a:solidFill>
              <a:srgbClr val="7030A0"/>
            </a:solidFill>
          </a:ln>
        </p:spPr>
        <p:txBody>
          <a:bodyPr wrap="square">
            <a:spAutoFit/>
          </a:bodyPr>
          <a:lstStyle/>
          <a:p>
            <a:r>
              <a:rPr lang="en-GB" dirty="0">
                <a:latin typeface="Comic Sans MS" panose="030F0702030302020204" pitchFamily="66" charset="0"/>
              </a:rPr>
              <a:t>Large stores tend to have a lower distance decay function as they offer a wider range of goods, often at lower prices (mainly due to economies of scale). While a customer is unlikely to travel a long distance to go to a convenience store, a superstore (Wal-Mart type) is likely to draw customers from a substantial distance. The area under the curve represents the number of customers patronizing a store.</a:t>
            </a:r>
          </a:p>
        </p:txBody>
      </p:sp>
      <p:sp>
        <p:nvSpPr>
          <p:cNvPr id="13" name="Rectangle 12"/>
          <p:cNvSpPr/>
          <p:nvPr/>
        </p:nvSpPr>
        <p:spPr>
          <a:xfrm>
            <a:off x="4378641" y="1484784"/>
            <a:ext cx="809837" cy="369332"/>
          </a:xfrm>
          <a:prstGeom prst="rect">
            <a:avLst/>
          </a:prstGeom>
          <a:ln w="28575">
            <a:solidFill>
              <a:srgbClr val="7030A0"/>
            </a:solidFill>
          </a:ln>
        </p:spPr>
        <p:txBody>
          <a:bodyPr wrap="none">
            <a:spAutoFit/>
          </a:bodyPr>
          <a:lstStyle/>
          <a:p>
            <a:r>
              <a:rPr lang="en-GB" dirty="0">
                <a:latin typeface="Comic Sans MS" panose="030F0702030302020204" pitchFamily="66" charset="0"/>
              </a:rPr>
              <a:t>Fig .1 </a:t>
            </a:r>
            <a:endParaRPr lang="en-GB" dirty="0"/>
          </a:p>
        </p:txBody>
      </p:sp>
    </p:spTree>
    <p:extLst>
      <p:ext uri="{BB962C8B-B14F-4D97-AF65-F5344CB8AC3E}">
        <p14:creationId xmlns:p14="http://schemas.microsoft.com/office/powerpoint/2010/main" val="248360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97360" y="2062251"/>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a:p>
        </p:txBody>
      </p:sp>
      <p:sp>
        <p:nvSpPr>
          <p:cNvPr id="7" name="Rectangle 6"/>
          <p:cNvSpPr/>
          <p:nvPr/>
        </p:nvSpPr>
        <p:spPr>
          <a:xfrm>
            <a:off x="87086" y="87042"/>
            <a:ext cx="9008959" cy="461665"/>
          </a:xfrm>
          <a:prstGeom prst="rect">
            <a:avLst/>
          </a:prstGeom>
          <a:ln w="28575">
            <a:solidFill>
              <a:srgbClr val="FF0000"/>
            </a:solidFill>
          </a:ln>
        </p:spPr>
        <p:txBody>
          <a:bodyPr wrap="square">
            <a:spAutoFit/>
          </a:bodyPr>
          <a:lstStyle/>
          <a:p>
            <a:pPr algn="ctr"/>
            <a:r>
              <a:rPr lang="en-GB" sz="2400" u="sng" dirty="0">
                <a:latin typeface="Comic Sans MS" panose="030F0702030302020204" pitchFamily="66" charset="0"/>
              </a:rPr>
              <a:t>Distance-decay curve</a:t>
            </a:r>
          </a:p>
        </p:txBody>
      </p:sp>
      <p:sp>
        <p:nvSpPr>
          <p:cNvPr id="8" name="AutoShape 2" descr="https://people.hofstra.edu/geotrans/eng/methods/img/retaildistancedecay.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Rectangle 9"/>
          <p:cNvSpPr/>
          <p:nvPr/>
        </p:nvSpPr>
        <p:spPr>
          <a:xfrm>
            <a:off x="134300" y="5919689"/>
            <a:ext cx="8858789" cy="830997"/>
          </a:xfrm>
          <a:prstGeom prst="rect">
            <a:avLst/>
          </a:prstGeom>
          <a:ln w="28575">
            <a:solidFill>
              <a:srgbClr val="00FF00"/>
            </a:solidFill>
          </a:ln>
        </p:spPr>
        <p:txBody>
          <a:bodyPr wrap="square">
            <a:spAutoFit/>
          </a:bodyPr>
          <a:lstStyle/>
          <a:p>
            <a:r>
              <a:rPr lang="en-GB" sz="2400" u="sng" dirty="0">
                <a:latin typeface="Comic Sans MS" panose="030F0702030302020204" pitchFamily="66" charset="0"/>
              </a:rPr>
              <a:t>Demo:</a:t>
            </a:r>
            <a:r>
              <a:rPr lang="en-GB" sz="2400" dirty="0">
                <a:latin typeface="Comic Sans MS" panose="030F0702030302020204" pitchFamily="66" charset="0"/>
              </a:rPr>
              <a:t> What are the </a:t>
            </a:r>
            <a:r>
              <a:rPr lang="en-GB" sz="2400" u="sng" dirty="0">
                <a:latin typeface="Comic Sans MS" panose="030F0702030302020204" pitchFamily="66" charset="0"/>
              </a:rPr>
              <a:t>strengths</a:t>
            </a:r>
            <a:r>
              <a:rPr lang="en-GB" sz="2400" dirty="0">
                <a:latin typeface="Comic Sans MS" panose="030F0702030302020204" pitchFamily="66" charset="0"/>
              </a:rPr>
              <a:t> and </a:t>
            </a:r>
            <a:r>
              <a:rPr lang="en-GB" sz="2400" u="sng" dirty="0">
                <a:latin typeface="Comic Sans MS" panose="030F0702030302020204" pitchFamily="66" charset="0"/>
              </a:rPr>
              <a:t>weaknesses</a:t>
            </a:r>
            <a:r>
              <a:rPr lang="en-GB" sz="2400" dirty="0">
                <a:latin typeface="Comic Sans MS" panose="030F0702030302020204" pitchFamily="66" charset="0"/>
              </a:rPr>
              <a:t> of the distance decay theory?</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300" y="578118"/>
            <a:ext cx="4219452" cy="38388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94992" y="4327936"/>
            <a:ext cx="4572000" cy="1477328"/>
          </a:xfrm>
          <a:prstGeom prst="rect">
            <a:avLst/>
          </a:prstGeom>
          <a:ln w="28575">
            <a:solidFill>
              <a:srgbClr val="7030A0"/>
            </a:solidFill>
          </a:ln>
        </p:spPr>
        <p:txBody>
          <a:bodyPr>
            <a:spAutoFit/>
          </a:bodyPr>
          <a:lstStyle/>
          <a:p>
            <a:r>
              <a:rPr lang="en-GB" dirty="0">
                <a:latin typeface="Comic Sans MS" panose="030F0702030302020204" pitchFamily="66" charset="0"/>
              </a:rPr>
              <a:t>The distance decay is used to calculate the transportation flow between two points. The curve shows that as the interaction decreases, the distance increases. </a:t>
            </a:r>
          </a:p>
        </p:txBody>
      </p:sp>
      <p:cxnSp>
        <p:nvCxnSpPr>
          <p:cNvPr id="6" name="Straight Connector 5"/>
          <p:cNvCxnSpPr/>
          <p:nvPr/>
        </p:nvCxnSpPr>
        <p:spPr>
          <a:xfrm>
            <a:off x="6660232" y="620688"/>
            <a:ext cx="0" cy="44644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620184" y="1196190"/>
            <a:ext cx="437290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4579941" y="620688"/>
            <a:ext cx="2008283" cy="523220"/>
          </a:xfrm>
          <a:prstGeom prst="rect">
            <a:avLst/>
          </a:prstGeom>
          <a:ln w="28575">
            <a:solidFill>
              <a:srgbClr val="00B0F0"/>
            </a:solidFill>
          </a:ln>
        </p:spPr>
        <p:txBody>
          <a:bodyPr wrap="square">
            <a:spAutoFit/>
          </a:bodyPr>
          <a:lstStyle/>
          <a:p>
            <a:pPr algn="ctr"/>
            <a:r>
              <a:rPr lang="en-GB" sz="1400" dirty="0">
                <a:latin typeface="Comic Sans MS" panose="030F0702030302020204" pitchFamily="66" charset="0"/>
              </a:rPr>
              <a:t>Strength of this model: </a:t>
            </a:r>
          </a:p>
        </p:txBody>
      </p:sp>
      <p:sp>
        <p:nvSpPr>
          <p:cNvPr id="18" name="Rectangle 17"/>
          <p:cNvSpPr/>
          <p:nvPr/>
        </p:nvSpPr>
        <p:spPr>
          <a:xfrm>
            <a:off x="4681506" y="1264826"/>
            <a:ext cx="1921232" cy="4185761"/>
          </a:xfrm>
          <a:prstGeom prst="rect">
            <a:avLst/>
          </a:prstGeom>
        </p:spPr>
        <p:txBody>
          <a:bodyPr wrap="square">
            <a:spAutoFit/>
          </a:bodyPr>
          <a:lstStyle/>
          <a:p>
            <a:r>
              <a:rPr lang="en-GB" sz="1400" dirty="0">
                <a:latin typeface="Comic Sans MS" panose="030F0702030302020204" pitchFamily="66" charset="0"/>
              </a:rPr>
              <a:t>It explains why there are very close relationships between financial investors in large cities separated by long distance. You would expect two large cities far apart to have a greater "pull" than two small villages far apart. Larger cities have better employment, education, and entertainment provided for citizens than smaller cities. </a:t>
            </a:r>
          </a:p>
        </p:txBody>
      </p:sp>
      <p:sp>
        <p:nvSpPr>
          <p:cNvPr id="19" name="Rectangle 18"/>
          <p:cNvSpPr/>
          <p:nvPr/>
        </p:nvSpPr>
        <p:spPr>
          <a:xfrm>
            <a:off x="6806636" y="692696"/>
            <a:ext cx="2289409" cy="307777"/>
          </a:xfrm>
          <a:prstGeom prst="rect">
            <a:avLst/>
          </a:prstGeom>
          <a:ln w="28575">
            <a:solidFill>
              <a:srgbClr val="FF0000"/>
            </a:solidFill>
          </a:ln>
        </p:spPr>
        <p:txBody>
          <a:bodyPr wrap="none">
            <a:spAutoFit/>
          </a:bodyPr>
          <a:lstStyle/>
          <a:p>
            <a:r>
              <a:rPr lang="en-GB" sz="1400" dirty="0">
                <a:latin typeface="Comic Sans MS" panose="030F0702030302020204" pitchFamily="66" charset="0"/>
              </a:rPr>
              <a:t>Weakness of this model: </a:t>
            </a:r>
          </a:p>
        </p:txBody>
      </p:sp>
      <p:sp>
        <p:nvSpPr>
          <p:cNvPr id="20" name="Rectangle 19"/>
          <p:cNvSpPr/>
          <p:nvPr/>
        </p:nvSpPr>
        <p:spPr>
          <a:xfrm>
            <a:off x="6806636" y="1264826"/>
            <a:ext cx="2135088" cy="3539430"/>
          </a:xfrm>
          <a:prstGeom prst="rect">
            <a:avLst/>
          </a:prstGeom>
        </p:spPr>
        <p:txBody>
          <a:bodyPr wrap="square">
            <a:spAutoFit/>
          </a:bodyPr>
          <a:lstStyle/>
          <a:p>
            <a:r>
              <a:rPr lang="en-GB" sz="1400" dirty="0">
                <a:latin typeface="Comic Sans MS" panose="030F0702030302020204" pitchFamily="66" charset="0"/>
              </a:rPr>
              <a:t>This model does not take into account other variables apart from population size and distance. For example, it expects you to understand the level of interactions between Paris and London be the same as the interactions between Paris and a place of similar distance and population, but located in an Less Developed Country. </a:t>
            </a:r>
          </a:p>
        </p:txBody>
      </p:sp>
    </p:spTree>
    <p:extLst>
      <p:ext uri="{BB962C8B-B14F-4D97-AF65-F5344CB8AC3E}">
        <p14:creationId xmlns:p14="http://schemas.microsoft.com/office/powerpoint/2010/main" val="1773363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086" y="87042"/>
            <a:ext cx="9008959" cy="461665"/>
          </a:xfrm>
          <a:prstGeom prst="rect">
            <a:avLst/>
          </a:prstGeom>
          <a:ln w="28575">
            <a:solidFill>
              <a:srgbClr val="FF0000"/>
            </a:solidFill>
          </a:ln>
        </p:spPr>
        <p:txBody>
          <a:bodyPr wrap="square">
            <a:spAutoFit/>
          </a:bodyPr>
          <a:lstStyle/>
          <a:p>
            <a:pPr algn="ctr"/>
            <a:r>
              <a:rPr lang="en-GB" sz="2400" u="sng" dirty="0">
                <a:latin typeface="Comic Sans MS" panose="030F0702030302020204" pitchFamily="66" charset="0"/>
              </a:rPr>
              <a:t>Time Space convergence</a:t>
            </a:r>
          </a:p>
        </p:txBody>
      </p:sp>
      <p:sp>
        <p:nvSpPr>
          <p:cNvPr id="5" name="Rectangle 4"/>
          <p:cNvSpPr/>
          <p:nvPr/>
        </p:nvSpPr>
        <p:spPr>
          <a:xfrm>
            <a:off x="87086" y="634078"/>
            <a:ext cx="9008959" cy="1200329"/>
          </a:xfrm>
          <a:prstGeom prst="rect">
            <a:avLst/>
          </a:prstGeom>
          <a:ln w="28575">
            <a:solidFill>
              <a:srgbClr val="00FF00"/>
            </a:solidFill>
          </a:ln>
        </p:spPr>
        <p:txBody>
          <a:bodyPr wrap="square">
            <a:spAutoFit/>
          </a:bodyPr>
          <a:lstStyle/>
          <a:p>
            <a:r>
              <a:rPr lang="en-GB" sz="2400" u="sng" dirty="0">
                <a:latin typeface="Comic Sans MS" panose="030F0702030302020204" pitchFamily="66" charset="0"/>
              </a:rPr>
              <a:t>Demo</a:t>
            </a:r>
            <a:r>
              <a:rPr lang="en-GB" sz="2400" dirty="0">
                <a:latin typeface="Comic Sans MS" panose="030F0702030302020204" pitchFamily="66" charset="0"/>
              </a:rPr>
              <a:t>: Produce another example of your own to illustrate time-space convergence. Make sure that you include a calculation to show the average time-space convergence. </a:t>
            </a:r>
          </a:p>
        </p:txBody>
      </p:sp>
      <p:sp>
        <p:nvSpPr>
          <p:cNvPr id="6" name="Rectangle 5"/>
          <p:cNvSpPr/>
          <p:nvPr/>
        </p:nvSpPr>
        <p:spPr>
          <a:xfrm>
            <a:off x="111877" y="4505052"/>
            <a:ext cx="8984168" cy="2308324"/>
          </a:xfrm>
          <a:prstGeom prst="rect">
            <a:avLst/>
          </a:prstGeom>
          <a:ln w="28575">
            <a:solidFill>
              <a:srgbClr val="00FF00"/>
            </a:solidFill>
          </a:ln>
        </p:spPr>
        <p:txBody>
          <a:bodyPr wrap="square">
            <a:spAutoFit/>
          </a:bodyPr>
          <a:lstStyle/>
          <a:p>
            <a:r>
              <a:rPr lang="en-GB" sz="2400" u="sng" dirty="0">
                <a:latin typeface="Comic Sans MS" panose="030F0702030302020204" pitchFamily="66" charset="0"/>
              </a:rPr>
              <a:t>Time-Space convergence(TSC</a:t>
            </a:r>
            <a:r>
              <a:rPr lang="en-GB" sz="2400" dirty="0">
                <a:latin typeface="Comic Sans MS" panose="030F0702030302020204" pitchFamily="66" charset="0"/>
              </a:rPr>
              <a:t>) = </a:t>
            </a:r>
            <a:r>
              <a:rPr lang="en-GB" sz="2400" u="sng" dirty="0">
                <a:latin typeface="Comic Sans MS" panose="030F0702030302020204" pitchFamily="66" charset="0"/>
              </a:rPr>
              <a:t>Travel time difference </a:t>
            </a:r>
          </a:p>
          <a:p>
            <a:r>
              <a:rPr lang="en-GB" sz="2400" dirty="0">
                <a:latin typeface="Comic Sans MS" panose="030F0702030302020204" pitchFamily="66" charset="0"/>
              </a:rPr>
              <a:t>                                                        Time difference</a:t>
            </a:r>
          </a:p>
          <a:p>
            <a:r>
              <a:rPr lang="en-GB" sz="2400" dirty="0">
                <a:latin typeface="Comic Sans MS" panose="030F0702030302020204" pitchFamily="66" charset="0"/>
              </a:rPr>
              <a:t>                                                 = </a:t>
            </a:r>
            <a:r>
              <a:rPr lang="en-GB" sz="2400" u="sng" dirty="0">
                <a:latin typeface="Comic Sans MS" panose="030F0702030302020204" pitchFamily="66" charset="0"/>
              </a:rPr>
              <a:t>240 minutes</a:t>
            </a:r>
          </a:p>
          <a:p>
            <a:r>
              <a:rPr lang="en-GB" sz="2400" dirty="0">
                <a:latin typeface="Comic Sans MS" panose="030F0702030302020204" pitchFamily="66" charset="0"/>
              </a:rPr>
              <a:t>                                                      50 years</a:t>
            </a:r>
          </a:p>
          <a:p>
            <a:r>
              <a:rPr lang="en-GB" sz="2400" dirty="0">
                <a:latin typeface="Comic Sans MS" panose="030F0702030302020204" pitchFamily="66" charset="0"/>
              </a:rPr>
              <a:t>                                                 = 4.8 minutes per year </a:t>
            </a:r>
          </a:p>
          <a:p>
            <a:r>
              <a:rPr lang="en-GB" sz="2400" dirty="0">
                <a:latin typeface="Comic Sans MS" panose="030F0702030302020204" pitchFamily="66" charset="0"/>
              </a:rPr>
              <a:t>                                                    on average </a:t>
            </a:r>
          </a:p>
        </p:txBody>
      </p:sp>
      <p:sp>
        <p:nvSpPr>
          <p:cNvPr id="7" name="Rectangle 6"/>
          <p:cNvSpPr/>
          <p:nvPr/>
        </p:nvSpPr>
        <p:spPr>
          <a:xfrm>
            <a:off x="251520" y="6161236"/>
            <a:ext cx="2707409" cy="461665"/>
          </a:xfrm>
          <a:prstGeom prst="rect">
            <a:avLst/>
          </a:prstGeom>
          <a:ln w="28575">
            <a:solidFill>
              <a:srgbClr val="7030A0"/>
            </a:solidFill>
          </a:ln>
        </p:spPr>
        <p:txBody>
          <a:bodyPr wrap="square">
            <a:spAutoFit/>
          </a:bodyPr>
          <a:lstStyle/>
          <a:p>
            <a:r>
              <a:rPr lang="en-GB" sz="2400" u="sng" dirty="0">
                <a:latin typeface="Comic Sans MS" panose="030F0702030302020204" pitchFamily="66" charset="0"/>
              </a:rPr>
              <a:t>The working outs</a:t>
            </a:r>
            <a:endParaRPr lang="en-GB" sz="2400" dirty="0">
              <a:latin typeface="Comic Sans MS" panose="030F0702030302020204" pitchFamily="66" charset="0"/>
            </a:endParaRPr>
          </a:p>
        </p:txBody>
      </p:sp>
    </p:spTree>
    <p:extLst>
      <p:ext uri="{BB962C8B-B14F-4D97-AF65-F5344CB8AC3E}">
        <p14:creationId xmlns:p14="http://schemas.microsoft.com/office/powerpoint/2010/main" val="3610202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086" y="87042"/>
            <a:ext cx="9008959" cy="461665"/>
          </a:xfrm>
          <a:prstGeom prst="rect">
            <a:avLst/>
          </a:prstGeom>
          <a:ln w="28575">
            <a:solidFill>
              <a:srgbClr val="FF0000"/>
            </a:solidFill>
          </a:ln>
        </p:spPr>
        <p:txBody>
          <a:bodyPr wrap="square">
            <a:spAutoFit/>
          </a:bodyPr>
          <a:lstStyle/>
          <a:p>
            <a:pPr algn="ctr"/>
            <a:r>
              <a:rPr lang="en-GB" sz="2400" u="sng" dirty="0">
                <a:latin typeface="Comic Sans MS" panose="030F0702030302020204" pitchFamily="66" charset="0"/>
              </a:rPr>
              <a:t>Air Transport (</a:t>
            </a:r>
            <a:r>
              <a:rPr lang="en-GB" sz="2400" dirty="0">
                <a:latin typeface="Comic Sans MS" panose="030F0702030302020204" pitchFamily="66" charset="0"/>
              </a:rPr>
              <a:t>Growth in air travel and speed)</a:t>
            </a:r>
            <a:r>
              <a:rPr lang="en-GB" sz="2400" u="sng" dirty="0">
                <a:latin typeface="Comic Sans MS" panose="030F0702030302020204" pitchFamily="66" charset="0"/>
              </a:rPr>
              <a:t> </a:t>
            </a:r>
          </a:p>
        </p:txBody>
      </p:sp>
      <p:pic>
        <p:nvPicPr>
          <p:cNvPr id="5"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692696"/>
            <a:ext cx="4320480" cy="6048672"/>
          </a:xfrm>
          <a:prstGeom prst="rect">
            <a:avLst/>
          </a:prstGeom>
          <a:noFill/>
          <a:ln w="28575">
            <a:solidFill>
              <a:srgbClr val="7030A0"/>
            </a:solidFill>
          </a:ln>
          <a:extLst>
            <a:ext uri="{909E8E84-426E-40DD-AFC4-6F175D3DCCD1}">
              <a14:hiddenFill xmlns:a14="http://schemas.microsoft.com/office/drawing/2010/main">
                <a:solidFill>
                  <a:srgbClr val="FFFFFF"/>
                </a:solidFill>
              </a14:hiddenFill>
            </a:ext>
          </a:extLst>
        </p:spPr>
      </p:pic>
      <p:sp>
        <p:nvSpPr>
          <p:cNvPr id="6" name="Rectangle 5"/>
          <p:cNvSpPr/>
          <p:nvPr/>
        </p:nvSpPr>
        <p:spPr>
          <a:xfrm>
            <a:off x="1007604" y="4437112"/>
            <a:ext cx="2520280" cy="21602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AutoShape 2" descr="http://www.gifs.net/Animation11/Transportation/Planes/plane_goes_up.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5" descr="http://www.ipcc.ch/ipccreports/sres/aviation/images/avf7-1s.gif"/>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621" y="735495"/>
            <a:ext cx="4419380" cy="2952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4531302" y="3789040"/>
            <a:ext cx="4572000" cy="2862322"/>
          </a:xfrm>
          <a:prstGeom prst="rect">
            <a:avLst/>
          </a:prstGeom>
          <a:ln w="28575">
            <a:solidFill>
              <a:srgbClr val="7030A0"/>
            </a:solidFill>
          </a:ln>
        </p:spPr>
        <p:txBody>
          <a:bodyPr>
            <a:spAutoFit/>
          </a:bodyPr>
          <a:lstStyle/>
          <a:p>
            <a:r>
              <a:rPr lang="en-GB" dirty="0">
                <a:latin typeface="Comic Sans MS" panose="030F0702030302020204" pitchFamily="66" charset="0"/>
              </a:rPr>
              <a:t>The cruise speed of 1940s propeller-driven aircraft increased from about 100 to 300 knots over a period of 20 years, for Boeing and Douglas aircraft. At the start of the commercial jet age, at the end of the 1950s, cruise speeds were about 450 knots. The majority of turbofan-powered aircraft in today's world fleet have average cruise speeds of about 500 knots.</a:t>
            </a:r>
          </a:p>
        </p:txBody>
      </p:sp>
    </p:spTree>
    <p:extLst>
      <p:ext uri="{BB962C8B-B14F-4D97-AF65-F5344CB8AC3E}">
        <p14:creationId xmlns:p14="http://schemas.microsoft.com/office/powerpoint/2010/main" val="2393711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086" y="87042"/>
            <a:ext cx="9008959" cy="461665"/>
          </a:xfrm>
          <a:prstGeom prst="rect">
            <a:avLst/>
          </a:prstGeom>
          <a:ln w="28575">
            <a:solidFill>
              <a:srgbClr val="FF0000"/>
            </a:solidFill>
          </a:ln>
        </p:spPr>
        <p:txBody>
          <a:bodyPr wrap="square">
            <a:spAutoFit/>
          </a:bodyPr>
          <a:lstStyle/>
          <a:p>
            <a:pPr algn="ctr"/>
            <a:r>
              <a:rPr lang="en-GB" sz="2400" u="sng" dirty="0">
                <a:latin typeface="Comic Sans MS" panose="030F0702030302020204" pitchFamily="66" charset="0"/>
              </a:rPr>
              <a:t>Investigating Air transport</a:t>
            </a:r>
          </a:p>
        </p:txBody>
      </p:sp>
      <p:cxnSp>
        <p:nvCxnSpPr>
          <p:cNvPr id="5" name="Straight Connector 4"/>
          <p:cNvCxnSpPr/>
          <p:nvPr/>
        </p:nvCxnSpPr>
        <p:spPr>
          <a:xfrm flipV="1">
            <a:off x="4591565" y="699253"/>
            <a:ext cx="17743" cy="604211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7086" y="2261614"/>
            <a:ext cx="8877402"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7086" y="4725144"/>
            <a:ext cx="8877402"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87086" y="699252"/>
            <a:ext cx="4382699" cy="830997"/>
          </a:xfrm>
          <a:prstGeom prst="rect">
            <a:avLst/>
          </a:prstGeom>
          <a:noFill/>
          <a:ln w="28575">
            <a:solidFill>
              <a:srgbClr val="FF0000"/>
            </a:solidFill>
          </a:ln>
        </p:spPr>
        <p:txBody>
          <a:bodyPr wrap="square">
            <a:spAutoFit/>
          </a:bodyPr>
          <a:lstStyle/>
          <a:p>
            <a:r>
              <a:rPr lang="en-GB" sz="2400" u="sng" dirty="0">
                <a:latin typeface="Comic Sans MS" panose="030F0702030302020204" pitchFamily="66" charset="0"/>
              </a:rPr>
              <a:t>Demo:</a:t>
            </a:r>
            <a:r>
              <a:rPr lang="en-GB" sz="2400" dirty="0">
                <a:latin typeface="Comic Sans MS" panose="030F0702030302020204" pitchFamily="66" charset="0"/>
              </a:rPr>
              <a:t> Divide your page into six parts.</a:t>
            </a:r>
          </a:p>
        </p:txBody>
      </p:sp>
      <p:sp>
        <p:nvSpPr>
          <p:cNvPr id="19" name="Rectangle 18"/>
          <p:cNvSpPr/>
          <p:nvPr/>
        </p:nvSpPr>
        <p:spPr>
          <a:xfrm>
            <a:off x="116812" y="2933200"/>
            <a:ext cx="4382699" cy="830997"/>
          </a:xfrm>
          <a:prstGeom prst="rect">
            <a:avLst/>
          </a:prstGeom>
          <a:noFill/>
          <a:ln w="28575">
            <a:solidFill>
              <a:srgbClr val="FFC000"/>
            </a:solidFill>
          </a:ln>
        </p:spPr>
        <p:txBody>
          <a:bodyPr wrap="square">
            <a:spAutoFit/>
          </a:bodyPr>
          <a:lstStyle/>
          <a:p>
            <a:r>
              <a:rPr lang="en-GB" sz="2400" u="sng" dirty="0">
                <a:latin typeface="Comic Sans MS" panose="030F0702030302020204" pitchFamily="66" charset="0"/>
              </a:rPr>
              <a:t>Demo</a:t>
            </a:r>
            <a:r>
              <a:rPr lang="en-GB" sz="2400" dirty="0">
                <a:latin typeface="Comic Sans MS" panose="030F0702030302020204" pitchFamily="66" charset="0"/>
              </a:rPr>
              <a:t>: Read you information to become an expert</a:t>
            </a:r>
          </a:p>
        </p:txBody>
      </p:sp>
      <p:sp>
        <p:nvSpPr>
          <p:cNvPr id="21" name="Rectangle 20"/>
          <p:cNvSpPr/>
          <p:nvPr/>
        </p:nvSpPr>
        <p:spPr>
          <a:xfrm>
            <a:off x="6300193" y="3258304"/>
            <a:ext cx="1368152" cy="461665"/>
          </a:xfrm>
          <a:prstGeom prst="rect">
            <a:avLst/>
          </a:prstGeom>
          <a:noFill/>
          <a:ln w="28575">
            <a:solidFill>
              <a:srgbClr val="FFC000"/>
            </a:solidFill>
          </a:ln>
        </p:spPr>
        <p:txBody>
          <a:bodyPr wrap="square">
            <a:spAutoFit/>
          </a:bodyPr>
          <a:lstStyle/>
          <a:p>
            <a:r>
              <a:rPr lang="en-GB" sz="2400" u="sng" dirty="0">
                <a:latin typeface="Comic Sans MS" panose="030F0702030302020204" pitchFamily="66" charset="0"/>
              </a:rPr>
              <a:t>Stage 2</a:t>
            </a:r>
          </a:p>
        </p:txBody>
      </p:sp>
      <p:sp>
        <p:nvSpPr>
          <p:cNvPr id="20" name="Rectangle 19"/>
          <p:cNvSpPr/>
          <p:nvPr/>
        </p:nvSpPr>
        <p:spPr>
          <a:xfrm>
            <a:off x="6300193" y="1033875"/>
            <a:ext cx="1368152" cy="461665"/>
          </a:xfrm>
          <a:prstGeom prst="rect">
            <a:avLst/>
          </a:prstGeom>
          <a:noFill/>
          <a:ln w="28575">
            <a:solidFill>
              <a:srgbClr val="FF0000"/>
            </a:solidFill>
          </a:ln>
        </p:spPr>
        <p:txBody>
          <a:bodyPr wrap="square">
            <a:spAutoFit/>
          </a:bodyPr>
          <a:lstStyle/>
          <a:p>
            <a:r>
              <a:rPr lang="en-GB" sz="2400" u="sng" dirty="0">
                <a:latin typeface="Comic Sans MS" panose="030F0702030302020204" pitchFamily="66" charset="0"/>
              </a:rPr>
              <a:t>Stage 1</a:t>
            </a:r>
            <a:endParaRPr lang="en-GB" sz="2400" dirty="0">
              <a:latin typeface="Comic Sans MS" panose="030F0702030302020204" pitchFamily="66" charset="0"/>
            </a:endParaRPr>
          </a:p>
        </p:txBody>
      </p:sp>
      <p:sp>
        <p:nvSpPr>
          <p:cNvPr id="22" name="Rectangle 21"/>
          <p:cNvSpPr/>
          <p:nvPr/>
        </p:nvSpPr>
        <p:spPr>
          <a:xfrm>
            <a:off x="115807" y="5356666"/>
            <a:ext cx="4382699" cy="830997"/>
          </a:xfrm>
          <a:prstGeom prst="rect">
            <a:avLst/>
          </a:prstGeom>
          <a:noFill/>
          <a:ln w="28575">
            <a:solidFill>
              <a:srgbClr val="00FF00"/>
            </a:solidFill>
          </a:ln>
        </p:spPr>
        <p:txBody>
          <a:bodyPr wrap="square">
            <a:spAutoFit/>
          </a:bodyPr>
          <a:lstStyle/>
          <a:p>
            <a:r>
              <a:rPr lang="en-GB" sz="2400" u="sng" dirty="0">
                <a:latin typeface="Comic Sans MS" panose="030F0702030302020204" pitchFamily="66" charset="0"/>
              </a:rPr>
              <a:t>Demo</a:t>
            </a:r>
            <a:r>
              <a:rPr lang="en-GB" sz="2400" dirty="0">
                <a:latin typeface="Comic Sans MS" panose="030F0702030302020204" pitchFamily="66" charset="0"/>
              </a:rPr>
              <a:t>: Share the information with your class mates. </a:t>
            </a:r>
          </a:p>
        </p:txBody>
      </p:sp>
      <p:sp>
        <p:nvSpPr>
          <p:cNvPr id="23" name="Rectangle 22"/>
          <p:cNvSpPr/>
          <p:nvPr/>
        </p:nvSpPr>
        <p:spPr>
          <a:xfrm>
            <a:off x="6300193" y="5541331"/>
            <a:ext cx="1368152" cy="461665"/>
          </a:xfrm>
          <a:prstGeom prst="rect">
            <a:avLst/>
          </a:prstGeom>
          <a:noFill/>
          <a:ln w="28575">
            <a:solidFill>
              <a:srgbClr val="00FF00"/>
            </a:solidFill>
          </a:ln>
        </p:spPr>
        <p:txBody>
          <a:bodyPr wrap="square">
            <a:spAutoFit/>
          </a:bodyPr>
          <a:lstStyle/>
          <a:p>
            <a:r>
              <a:rPr lang="en-GB" sz="2400" u="sng" dirty="0">
                <a:latin typeface="Comic Sans MS" panose="030F0702030302020204" pitchFamily="66" charset="0"/>
              </a:rPr>
              <a:t>Stage 2</a:t>
            </a:r>
          </a:p>
        </p:txBody>
      </p:sp>
    </p:spTree>
    <p:extLst>
      <p:ext uri="{BB962C8B-B14F-4D97-AF65-F5344CB8AC3E}">
        <p14:creationId xmlns:p14="http://schemas.microsoft.com/office/powerpoint/2010/main" val="34483991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1294</TotalTime>
  <Words>947</Words>
  <Application>Microsoft Office PowerPoint</Application>
  <PresentationFormat>On-screen Show (4:3)</PresentationFormat>
  <Paragraphs>112</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Assessment 1 (Exam Question)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Roberts</dc:creator>
  <cp:lastModifiedBy>Martin Roberts</cp:lastModifiedBy>
  <cp:revision>18</cp:revision>
  <dcterms:created xsi:type="dcterms:W3CDTF">2014-10-08T06:54:53Z</dcterms:created>
  <dcterms:modified xsi:type="dcterms:W3CDTF">2016-10-12T05:51:42Z</dcterms:modified>
</cp:coreProperties>
</file>