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ED1665A-ED35-4607-A597-384C97BC2C91}">
          <p14:sldIdLst>
            <p14:sldId id="256"/>
          </p14:sldIdLst>
        </p14:section>
        <p14:section name="Starter Sheet" id="{63C78E96-3FD1-4E77-AAAC-9742FAB8ED39}">
          <p14:sldIdLst>
            <p14:sldId id="261"/>
            <p14:sldId id="262"/>
          </p14:sldIdLst>
        </p14:section>
        <p14:section name="Learning Recap" id="{B888BAAB-395E-4BC6-9A37-93517648AAED}">
          <p14:sldIdLst>
            <p14:sldId id="257"/>
            <p14:sldId id="258"/>
            <p14:sldId id="259"/>
            <p14:sldId id="260"/>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572060-BF4B-4E62-8A03-52BA4B2E7602}" type="datetimeFigureOut">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315931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572060-BF4B-4E62-8A03-52BA4B2E7602}" type="datetimeFigureOut">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174808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572060-BF4B-4E62-8A03-52BA4B2E7602}" type="datetimeFigureOut">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429119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572060-BF4B-4E62-8A03-52BA4B2E7602}" type="datetimeFigureOut">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77524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572060-BF4B-4E62-8A03-52BA4B2E7602}" type="datetimeFigureOut">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365456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572060-BF4B-4E62-8A03-52BA4B2E7602}" type="datetimeFigureOut">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323293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572060-BF4B-4E62-8A03-52BA4B2E7602}" type="datetimeFigureOut">
              <a:rPr lang="en-GB" smtClean="0"/>
              <a:t>20/04/2019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278769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572060-BF4B-4E62-8A03-52BA4B2E7602}" type="datetimeFigureOut">
              <a:rPr lang="en-GB" smtClean="0"/>
              <a:t>20/04/2019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394916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72060-BF4B-4E62-8A03-52BA4B2E7602}" type="datetimeFigureOut">
              <a:rPr lang="en-GB" smtClean="0"/>
              <a:t>20/04/2019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151898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572060-BF4B-4E62-8A03-52BA4B2E7602}" type="datetimeFigureOut">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356017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572060-BF4B-4E62-8A03-52BA4B2E7602}" type="datetimeFigureOut">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4B805-DC77-4D72-A4C4-6FC5F65E9F8D}" type="slidenum">
              <a:rPr lang="en-GB" smtClean="0"/>
              <a:t>‹#›</a:t>
            </a:fld>
            <a:endParaRPr lang="en-GB"/>
          </a:p>
        </p:txBody>
      </p:sp>
    </p:spTree>
    <p:extLst>
      <p:ext uri="{BB962C8B-B14F-4D97-AF65-F5344CB8AC3E}">
        <p14:creationId xmlns:p14="http://schemas.microsoft.com/office/powerpoint/2010/main" val="428067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72060-BF4B-4E62-8A03-52BA4B2E7602}" type="datetimeFigureOut">
              <a:rPr lang="en-GB" smtClean="0"/>
              <a:t>20/04/2019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4B805-DC77-4D72-A4C4-6FC5F65E9F8D}" type="slidenum">
              <a:rPr lang="en-GB" smtClean="0"/>
              <a:t>‹#›</a:t>
            </a:fld>
            <a:endParaRPr lang="en-GB"/>
          </a:p>
        </p:txBody>
      </p:sp>
    </p:spTree>
    <p:extLst>
      <p:ext uri="{BB962C8B-B14F-4D97-AF65-F5344CB8AC3E}">
        <p14:creationId xmlns:p14="http://schemas.microsoft.com/office/powerpoint/2010/main" val="1878379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theguardian.com/global-development/audio/2012/feb/27/fair-trade-podcast"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9456" y="57750"/>
            <a:ext cx="11768328" cy="399450"/>
          </a:xfrm>
          <a:prstGeom prst="rect">
            <a:avLst/>
          </a:prstGeom>
          <a:ln w="28575">
            <a:solidFill>
              <a:srgbClr val="FF0000"/>
            </a:solidFill>
          </a:ln>
        </p:spPr>
        <p:txBody>
          <a:bodyPr/>
          <a:lstStyle/>
          <a:p>
            <a:pPr algn="ctr">
              <a:defRPr/>
            </a:pPr>
            <a:r>
              <a:rPr lang="en-GB" sz="2000" u="sng" dirty="0">
                <a:latin typeface="Comic Sans MS" panose="030F0702030302020204" pitchFamily="66" charset="0"/>
                <a:ea typeface="+mj-ea"/>
                <a:cs typeface="+mj-cs"/>
              </a:rPr>
              <a:t>Closing the Development Gap</a:t>
            </a:r>
          </a:p>
        </p:txBody>
      </p:sp>
      <p:sp>
        <p:nvSpPr>
          <p:cNvPr id="5" name="Title 1"/>
          <p:cNvSpPr txBox="1">
            <a:spLocks/>
          </p:cNvSpPr>
          <p:nvPr/>
        </p:nvSpPr>
        <p:spPr>
          <a:xfrm>
            <a:off x="219456" y="1365343"/>
            <a:ext cx="11768328" cy="856650"/>
          </a:xfrm>
          <a:prstGeom prst="rect">
            <a:avLst/>
          </a:prstGeom>
          <a:ln w="28575">
            <a:solidFill>
              <a:srgbClr val="00FF00"/>
            </a:solidFill>
          </a:ln>
        </p:spPr>
        <p:txBody>
          <a:bodyPr/>
          <a:lstStyle/>
          <a:p>
            <a:pPr>
              <a:defRPr/>
            </a:pPr>
            <a:r>
              <a:rPr lang="en-GB" sz="2400" u="sng" dirty="0">
                <a:latin typeface="Comic Sans MS" panose="030F0702030302020204" pitchFamily="66" charset="0"/>
                <a:ea typeface="+mj-ea"/>
                <a:cs typeface="+mj-cs"/>
              </a:rPr>
              <a:t>Starter</a:t>
            </a:r>
            <a:r>
              <a:rPr lang="en-GB" sz="2400" dirty="0">
                <a:latin typeface="Comic Sans MS" panose="030F0702030302020204" pitchFamily="66" charset="0"/>
                <a:ea typeface="+mj-ea"/>
                <a:cs typeface="+mj-cs"/>
              </a:rPr>
              <a:t>: What theories have we studied that have been adopted in the past to help reduce disparities?</a:t>
            </a:r>
            <a:endParaRPr lang="en-GB" sz="3200" dirty="0">
              <a:latin typeface="Comic Sans MS" panose="030F0702030302020204" pitchFamily="66" charset="0"/>
              <a:ea typeface="+mj-ea"/>
              <a:cs typeface="+mj-cs"/>
            </a:endParaRPr>
          </a:p>
        </p:txBody>
      </p:sp>
      <p:sp>
        <p:nvSpPr>
          <p:cNvPr id="6" name="Title 1"/>
          <p:cNvSpPr txBox="1">
            <a:spLocks/>
          </p:cNvSpPr>
          <p:nvPr/>
        </p:nvSpPr>
        <p:spPr>
          <a:xfrm>
            <a:off x="219456" y="560670"/>
            <a:ext cx="11768328" cy="701202"/>
          </a:xfrm>
          <a:prstGeom prst="rect">
            <a:avLst/>
          </a:prstGeom>
          <a:ln w="28575">
            <a:solidFill>
              <a:srgbClr val="FFC000"/>
            </a:solidFill>
          </a:ln>
        </p:spPr>
        <p:txBody>
          <a:bodyPr/>
          <a:lstStyle/>
          <a:p>
            <a:pPr>
              <a:defRPr/>
            </a:pPr>
            <a:r>
              <a:rPr lang="en-GB" sz="2000" u="sng" dirty="0">
                <a:latin typeface="Comic Sans MS" panose="030F0702030302020204" pitchFamily="66" charset="0"/>
                <a:ea typeface="+mj-ea"/>
                <a:cs typeface="+mj-cs"/>
              </a:rPr>
              <a:t>Learning Objective</a:t>
            </a:r>
            <a:r>
              <a:rPr lang="en-GB" sz="2000" dirty="0">
                <a:latin typeface="Comic Sans MS" panose="030F0702030302020204" pitchFamily="66" charset="0"/>
                <a:ea typeface="+mj-ea"/>
                <a:cs typeface="+mj-cs"/>
              </a:rPr>
              <a:t>: To be able to explain how disparities in wealth and development can be reduced, focusing on trade, market access, debt relief, aid and remittances. </a:t>
            </a:r>
          </a:p>
        </p:txBody>
      </p:sp>
      <p:sp>
        <p:nvSpPr>
          <p:cNvPr id="9" name="Title 1"/>
          <p:cNvSpPr txBox="1">
            <a:spLocks/>
          </p:cNvSpPr>
          <p:nvPr/>
        </p:nvSpPr>
        <p:spPr>
          <a:xfrm rot="5400000">
            <a:off x="3973221" y="4287829"/>
            <a:ext cx="4339383" cy="490067"/>
          </a:xfrm>
          <a:prstGeom prst="rect">
            <a:avLst/>
          </a:prstGeom>
          <a:ln w="28575">
            <a:solidFill>
              <a:srgbClr val="7030A0"/>
            </a:solidFill>
          </a:ln>
        </p:spPr>
        <p:txBody>
          <a:bodyPr/>
          <a:lstStyle/>
          <a:p>
            <a:pPr algn="ctr">
              <a:defRPr/>
            </a:pPr>
            <a:r>
              <a:rPr lang="en-GB" sz="2400" u="sng" dirty="0">
                <a:latin typeface="Comic Sans MS" panose="030F0702030302020204" pitchFamily="66" charset="0"/>
                <a:ea typeface="+mj-ea"/>
                <a:cs typeface="+mj-cs"/>
              </a:rPr>
              <a:t>Neo-liberal economic theory </a:t>
            </a:r>
          </a:p>
        </p:txBody>
      </p:sp>
      <p:sp>
        <p:nvSpPr>
          <p:cNvPr id="11" name="Title 1"/>
          <p:cNvSpPr txBox="1">
            <a:spLocks/>
          </p:cNvSpPr>
          <p:nvPr/>
        </p:nvSpPr>
        <p:spPr>
          <a:xfrm rot="5400000">
            <a:off x="9397467" y="4112238"/>
            <a:ext cx="4339384" cy="841249"/>
          </a:xfrm>
          <a:prstGeom prst="rect">
            <a:avLst/>
          </a:prstGeom>
          <a:ln w="28575">
            <a:solidFill>
              <a:srgbClr val="7030A0"/>
            </a:solidFill>
          </a:ln>
        </p:spPr>
        <p:txBody>
          <a:bodyPr/>
          <a:lstStyle/>
          <a:p>
            <a:pPr algn="ctr">
              <a:defRPr/>
            </a:pPr>
            <a:r>
              <a:rPr lang="en-GB" sz="2400" u="sng" dirty="0">
                <a:latin typeface="Comic Sans MS" panose="030F0702030302020204" pitchFamily="66" charset="0"/>
                <a:ea typeface="+mj-ea"/>
                <a:cs typeface="+mj-cs"/>
              </a:rPr>
              <a:t>Marxist and populist approaches</a:t>
            </a:r>
          </a:p>
        </p:txBody>
      </p:sp>
      <p:pic>
        <p:nvPicPr>
          <p:cNvPr id="2" name="Picture 1"/>
          <p:cNvPicPr>
            <a:picLocks noChangeAspect="1"/>
          </p:cNvPicPr>
          <p:nvPr/>
        </p:nvPicPr>
        <p:blipFill>
          <a:blip r:embed="rId2"/>
          <a:stretch>
            <a:fillRect/>
          </a:stretch>
        </p:blipFill>
        <p:spPr>
          <a:xfrm>
            <a:off x="286181" y="2363169"/>
            <a:ext cx="5340096" cy="4339385"/>
          </a:xfrm>
          <a:prstGeom prst="rect">
            <a:avLst/>
          </a:prstGeom>
          <a:ln w="28575">
            <a:solidFill>
              <a:srgbClr val="7030A0"/>
            </a:solidFill>
          </a:ln>
        </p:spPr>
      </p:pic>
      <p:pic>
        <p:nvPicPr>
          <p:cNvPr id="3" name="Picture 2"/>
          <p:cNvPicPr>
            <a:picLocks noChangeAspect="1"/>
          </p:cNvPicPr>
          <p:nvPr/>
        </p:nvPicPr>
        <p:blipFill>
          <a:blip r:embed="rId3"/>
          <a:stretch>
            <a:fillRect/>
          </a:stretch>
        </p:blipFill>
        <p:spPr>
          <a:xfrm>
            <a:off x="6931152" y="2363170"/>
            <a:ext cx="3931919" cy="4301679"/>
          </a:xfrm>
          <a:prstGeom prst="rect">
            <a:avLst/>
          </a:prstGeom>
          <a:ln w="28575">
            <a:solidFill>
              <a:srgbClr val="7030A0"/>
            </a:solidFill>
          </a:ln>
        </p:spPr>
      </p:pic>
    </p:spTree>
    <p:extLst>
      <p:ext uri="{BB962C8B-B14F-4D97-AF65-F5344CB8AC3E}">
        <p14:creationId xmlns:p14="http://schemas.microsoft.com/office/powerpoint/2010/main" val="315559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30346" y="746828"/>
            <a:ext cx="6505094" cy="5286068"/>
          </a:xfrm>
          <a:prstGeom prst="rect">
            <a:avLst/>
          </a:prstGeom>
          <a:ln w="28575">
            <a:solidFill>
              <a:srgbClr val="7030A0"/>
            </a:solidFill>
          </a:ln>
        </p:spPr>
      </p:pic>
      <p:sp>
        <p:nvSpPr>
          <p:cNvPr id="5" name="Title 1"/>
          <p:cNvSpPr txBox="1">
            <a:spLocks/>
          </p:cNvSpPr>
          <p:nvPr/>
        </p:nvSpPr>
        <p:spPr>
          <a:xfrm rot="5400000">
            <a:off x="9541917" y="4269541"/>
            <a:ext cx="4339383" cy="490067"/>
          </a:xfrm>
          <a:prstGeom prst="rect">
            <a:avLst/>
          </a:prstGeom>
          <a:ln w="28575">
            <a:solidFill>
              <a:srgbClr val="7030A0"/>
            </a:solidFill>
          </a:ln>
        </p:spPr>
        <p:txBody>
          <a:bodyPr/>
          <a:lstStyle/>
          <a:p>
            <a:pPr algn="ctr">
              <a:defRPr/>
            </a:pPr>
            <a:r>
              <a:rPr lang="en-GB" sz="2400" u="sng" dirty="0">
                <a:latin typeface="Comic Sans MS" panose="030F0702030302020204" pitchFamily="66" charset="0"/>
                <a:ea typeface="+mj-ea"/>
                <a:cs typeface="+mj-cs"/>
              </a:rPr>
              <a:t>Neo-liberal economic theory </a:t>
            </a:r>
          </a:p>
        </p:txBody>
      </p:sp>
      <p:sp>
        <p:nvSpPr>
          <p:cNvPr id="6" name="Rectangle 5"/>
          <p:cNvSpPr/>
          <p:nvPr/>
        </p:nvSpPr>
        <p:spPr>
          <a:xfrm>
            <a:off x="100584" y="73152"/>
            <a:ext cx="12006072" cy="6711696"/>
          </a:xfrm>
          <a:prstGeom prst="rect">
            <a:avLst/>
          </a:prstGeom>
          <a:noFill/>
          <a:ln w="285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p:cNvSpPr txBox="1">
            <a:spLocks/>
          </p:cNvSpPr>
          <p:nvPr/>
        </p:nvSpPr>
        <p:spPr>
          <a:xfrm>
            <a:off x="223319" y="146304"/>
            <a:ext cx="3672025" cy="237744"/>
          </a:xfrm>
          <a:prstGeom prst="rect">
            <a:avLst/>
          </a:prstGeom>
          <a:ln w="28575">
            <a:solidFill>
              <a:srgbClr val="00FF00"/>
            </a:solidFill>
          </a:ln>
        </p:spPr>
        <p:txBody>
          <a:bodyPr/>
          <a:lstStyle/>
          <a:p>
            <a:pPr>
              <a:defRPr/>
            </a:pPr>
            <a:r>
              <a:rPr lang="en-GB" sz="1100" u="sng" dirty="0">
                <a:latin typeface="Comic Sans MS" panose="030F0702030302020204" pitchFamily="66" charset="0"/>
                <a:ea typeface="+mj-ea"/>
                <a:cs typeface="+mj-cs"/>
              </a:rPr>
              <a:t>Starter: What are the key concepts of this theory?</a:t>
            </a:r>
          </a:p>
        </p:txBody>
      </p:sp>
    </p:spTree>
    <p:extLst>
      <p:ext uri="{BB962C8B-B14F-4D97-AF65-F5344CB8AC3E}">
        <p14:creationId xmlns:p14="http://schemas.microsoft.com/office/powerpoint/2010/main" val="335409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91839" y="677924"/>
            <a:ext cx="5029202" cy="5502152"/>
          </a:xfrm>
          <a:prstGeom prst="rect">
            <a:avLst/>
          </a:prstGeom>
          <a:ln w="28575">
            <a:solidFill>
              <a:srgbClr val="7030A0"/>
            </a:solidFill>
          </a:ln>
        </p:spPr>
      </p:pic>
      <p:sp>
        <p:nvSpPr>
          <p:cNvPr id="5" name="Title 1"/>
          <p:cNvSpPr txBox="1">
            <a:spLocks/>
          </p:cNvSpPr>
          <p:nvPr/>
        </p:nvSpPr>
        <p:spPr>
          <a:xfrm rot="5400000">
            <a:off x="9397467" y="4112238"/>
            <a:ext cx="4339384" cy="841249"/>
          </a:xfrm>
          <a:prstGeom prst="rect">
            <a:avLst/>
          </a:prstGeom>
          <a:ln w="28575">
            <a:solidFill>
              <a:srgbClr val="7030A0"/>
            </a:solidFill>
          </a:ln>
        </p:spPr>
        <p:txBody>
          <a:bodyPr/>
          <a:lstStyle/>
          <a:p>
            <a:pPr algn="ctr">
              <a:defRPr/>
            </a:pPr>
            <a:r>
              <a:rPr lang="en-GB" sz="2400" u="sng" dirty="0">
                <a:latin typeface="Comic Sans MS" panose="030F0702030302020204" pitchFamily="66" charset="0"/>
                <a:ea typeface="+mj-ea"/>
                <a:cs typeface="+mj-cs"/>
              </a:rPr>
              <a:t>Marxist and populist approaches</a:t>
            </a:r>
          </a:p>
        </p:txBody>
      </p:sp>
      <p:sp>
        <p:nvSpPr>
          <p:cNvPr id="6" name="Rectangle 5"/>
          <p:cNvSpPr/>
          <p:nvPr/>
        </p:nvSpPr>
        <p:spPr>
          <a:xfrm>
            <a:off x="100584" y="73152"/>
            <a:ext cx="12006072" cy="6711696"/>
          </a:xfrm>
          <a:prstGeom prst="rect">
            <a:avLst/>
          </a:prstGeom>
          <a:noFill/>
          <a:ln w="285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p:cNvSpPr txBox="1">
            <a:spLocks/>
          </p:cNvSpPr>
          <p:nvPr/>
        </p:nvSpPr>
        <p:spPr>
          <a:xfrm>
            <a:off x="223319" y="146304"/>
            <a:ext cx="3672025" cy="237744"/>
          </a:xfrm>
          <a:prstGeom prst="rect">
            <a:avLst/>
          </a:prstGeom>
          <a:ln w="28575">
            <a:solidFill>
              <a:srgbClr val="00FF00"/>
            </a:solidFill>
          </a:ln>
        </p:spPr>
        <p:txBody>
          <a:bodyPr/>
          <a:lstStyle/>
          <a:p>
            <a:pPr>
              <a:defRPr/>
            </a:pPr>
            <a:r>
              <a:rPr lang="en-GB" sz="1100" u="sng" dirty="0">
                <a:latin typeface="Comic Sans MS" panose="030F0702030302020204" pitchFamily="66" charset="0"/>
                <a:ea typeface="+mj-ea"/>
                <a:cs typeface="+mj-cs"/>
              </a:rPr>
              <a:t>Starter: What are the key concepts of this theory?</a:t>
            </a:r>
          </a:p>
        </p:txBody>
      </p:sp>
    </p:spTree>
    <p:extLst>
      <p:ext uri="{BB962C8B-B14F-4D97-AF65-F5344CB8AC3E}">
        <p14:creationId xmlns:p14="http://schemas.microsoft.com/office/powerpoint/2010/main" val="348467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19456" y="57750"/>
            <a:ext cx="11768328" cy="399450"/>
          </a:xfrm>
          <a:prstGeom prst="rect">
            <a:avLst/>
          </a:prstGeom>
          <a:ln w="28575">
            <a:solidFill>
              <a:srgbClr val="FF0000"/>
            </a:solidFill>
          </a:ln>
        </p:spPr>
        <p:txBody>
          <a:bodyPr/>
          <a:lstStyle/>
          <a:p>
            <a:pPr algn="ctr">
              <a:defRPr/>
            </a:pPr>
            <a:r>
              <a:rPr lang="en-GB" sz="2000" u="sng" dirty="0">
                <a:latin typeface="Comic Sans MS" panose="030F0702030302020204" pitchFamily="66" charset="0"/>
                <a:ea typeface="+mj-ea"/>
                <a:cs typeface="+mj-cs"/>
              </a:rPr>
              <a:t>Disparities and Change </a:t>
            </a:r>
          </a:p>
        </p:txBody>
      </p:sp>
      <p:grpSp>
        <p:nvGrpSpPr>
          <p:cNvPr id="2" name="Group 1"/>
          <p:cNvGrpSpPr/>
          <p:nvPr/>
        </p:nvGrpSpPr>
        <p:grpSpPr>
          <a:xfrm>
            <a:off x="237745" y="838677"/>
            <a:ext cx="11750039" cy="5374022"/>
            <a:chOff x="237744" y="1387317"/>
            <a:chExt cx="11750039" cy="5374022"/>
          </a:xfrm>
        </p:grpSpPr>
        <p:sp>
          <p:nvSpPr>
            <p:cNvPr id="8" name="Title 1"/>
            <p:cNvSpPr txBox="1">
              <a:spLocks/>
            </p:cNvSpPr>
            <p:nvPr/>
          </p:nvSpPr>
          <p:spPr>
            <a:xfrm>
              <a:off x="237744" y="5919054"/>
              <a:ext cx="2532888" cy="783498"/>
            </a:xfrm>
            <a:prstGeom prst="rect">
              <a:avLst/>
            </a:prstGeom>
            <a:ln w="28575">
              <a:solidFill>
                <a:srgbClr val="00FF00"/>
              </a:solidFill>
            </a:ln>
          </p:spPr>
          <p:txBody>
            <a:bodyPr/>
            <a:lstStyle/>
            <a:p>
              <a:pPr algn="ctr">
                <a:defRPr/>
              </a:pPr>
              <a:r>
                <a:rPr lang="en-GB" sz="2000" dirty="0">
                  <a:latin typeface="Comic Sans MS" panose="030F0702030302020204" pitchFamily="66" charset="0"/>
                  <a:ea typeface="+mj-ea"/>
                  <a:cs typeface="+mj-cs"/>
                </a:rPr>
                <a:t>The traditional Society </a:t>
              </a:r>
            </a:p>
            <a:p>
              <a:pPr>
                <a:defRPr/>
              </a:pPr>
              <a:r>
                <a:rPr lang="en-GB" sz="3200" dirty="0">
                  <a:latin typeface="Comic Sans MS" panose="030F0702030302020204" pitchFamily="66" charset="0"/>
                  <a:ea typeface="+mj-ea"/>
                  <a:cs typeface="+mj-cs"/>
                </a:rPr>
                <a:t> </a:t>
              </a:r>
            </a:p>
          </p:txBody>
        </p:sp>
        <p:sp>
          <p:nvSpPr>
            <p:cNvPr id="9" name="Title 1"/>
            <p:cNvSpPr txBox="1">
              <a:spLocks/>
            </p:cNvSpPr>
            <p:nvPr/>
          </p:nvSpPr>
          <p:spPr>
            <a:xfrm>
              <a:off x="2052828" y="4722633"/>
              <a:ext cx="2532888" cy="783498"/>
            </a:xfrm>
            <a:prstGeom prst="rect">
              <a:avLst/>
            </a:prstGeom>
            <a:ln w="28575">
              <a:solidFill>
                <a:srgbClr val="00FF00"/>
              </a:solidFill>
            </a:ln>
          </p:spPr>
          <p:txBody>
            <a:bodyPr/>
            <a:lstStyle/>
            <a:p>
              <a:pPr algn="ctr">
                <a:defRPr/>
              </a:pPr>
              <a:r>
                <a:rPr lang="en-GB" sz="2000" dirty="0">
                  <a:latin typeface="Comic Sans MS" panose="030F0702030302020204" pitchFamily="66" charset="0"/>
                  <a:ea typeface="+mj-ea"/>
                  <a:cs typeface="+mj-cs"/>
                </a:rPr>
                <a:t>The preconditions for take off</a:t>
              </a:r>
            </a:p>
            <a:p>
              <a:pPr>
                <a:defRPr/>
              </a:pPr>
              <a:r>
                <a:rPr lang="en-GB" sz="3200" dirty="0">
                  <a:latin typeface="Comic Sans MS" panose="030F0702030302020204" pitchFamily="66" charset="0"/>
                  <a:ea typeface="+mj-ea"/>
                  <a:cs typeface="+mj-cs"/>
                </a:rPr>
                <a:t> </a:t>
              </a:r>
            </a:p>
          </p:txBody>
        </p:sp>
        <p:sp>
          <p:nvSpPr>
            <p:cNvPr id="10" name="Title 1"/>
            <p:cNvSpPr txBox="1">
              <a:spLocks/>
            </p:cNvSpPr>
            <p:nvPr/>
          </p:nvSpPr>
          <p:spPr>
            <a:xfrm>
              <a:off x="3803904" y="3629762"/>
              <a:ext cx="2532888" cy="783498"/>
            </a:xfrm>
            <a:prstGeom prst="rect">
              <a:avLst/>
            </a:prstGeom>
            <a:ln w="28575">
              <a:solidFill>
                <a:srgbClr val="00FF00"/>
              </a:solidFill>
            </a:ln>
          </p:spPr>
          <p:txBody>
            <a:bodyPr anchor="ctr"/>
            <a:lstStyle/>
            <a:p>
              <a:pPr algn="ctr">
                <a:defRPr/>
              </a:pPr>
              <a:endParaRPr lang="en-GB" sz="2000" u="sng" dirty="0">
                <a:latin typeface="Comic Sans MS" panose="030F0702030302020204" pitchFamily="66" charset="0"/>
                <a:ea typeface="+mj-ea"/>
                <a:cs typeface="+mj-cs"/>
              </a:endParaRPr>
            </a:p>
            <a:p>
              <a:pPr algn="ctr">
                <a:defRPr/>
              </a:pPr>
              <a:r>
                <a:rPr lang="en-GB" sz="2000" dirty="0">
                  <a:latin typeface="Comic Sans MS" panose="030F0702030302020204" pitchFamily="66" charset="0"/>
                  <a:ea typeface="+mj-ea"/>
                  <a:cs typeface="+mj-cs"/>
                </a:rPr>
                <a:t>Take-off</a:t>
              </a:r>
            </a:p>
            <a:p>
              <a:pPr>
                <a:defRPr/>
              </a:pPr>
              <a:r>
                <a:rPr lang="en-GB" sz="3200" dirty="0">
                  <a:latin typeface="Comic Sans MS" panose="030F0702030302020204" pitchFamily="66" charset="0"/>
                  <a:ea typeface="+mj-ea"/>
                  <a:cs typeface="+mj-cs"/>
                </a:rPr>
                <a:t> </a:t>
              </a:r>
            </a:p>
          </p:txBody>
        </p:sp>
        <p:sp>
          <p:nvSpPr>
            <p:cNvPr id="11" name="Title 1"/>
            <p:cNvSpPr txBox="1">
              <a:spLocks/>
            </p:cNvSpPr>
            <p:nvPr/>
          </p:nvSpPr>
          <p:spPr>
            <a:xfrm>
              <a:off x="5454396" y="2536891"/>
              <a:ext cx="2532888" cy="783498"/>
            </a:xfrm>
            <a:prstGeom prst="rect">
              <a:avLst/>
            </a:prstGeom>
            <a:ln w="28575">
              <a:solidFill>
                <a:srgbClr val="00FF00"/>
              </a:solidFill>
            </a:ln>
          </p:spPr>
          <p:txBody>
            <a:bodyPr/>
            <a:lstStyle/>
            <a:p>
              <a:pPr algn="ctr">
                <a:defRPr/>
              </a:pPr>
              <a:r>
                <a:rPr lang="en-GB" sz="2000" dirty="0">
                  <a:latin typeface="Comic Sans MS" panose="030F0702030302020204" pitchFamily="66" charset="0"/>
                  <a:ea typeface="+mj-ea"/>
                  <a:cs typeface="+mj-cs"/>
                </a:rPr>
                <a:t>The drive  to maturity </a:t>
              </a:r>
            </a:p>
            <a:p>
              <a:pPr>
                <a:defRPr/>
              </a:pPr>
              <a:r>
                <a:rPr lang="en-GB" sz="3200" dirty="0">
                  <a:latin typeface="Comic Sans MS" panose="030F0702030302020204" pitchFamily="66" charset="0"/>
                  <a:ea typeface="+mj-ea"/>
                  <a:cs typeface="+mj-cs"/>
                </a:rPr>
                <a:t> </a:t>
              </a:r>
            </a:p>
          </p:txBody>
        </p:sp>
        <p:sp>
          <p:nvSpPr>
            <p:cNvPr id="12" name="Title 1"/>
            <p:cNvSpPr txBox="1">
              <a:spLocks/>
            </p:cNvSpPr>
            <p:nvPr/>
          </p:nvSpPr>
          <p:spPr>
            <a:xfrm>
              <a:off x="7100316" y="1404082"/>
              <a:ext cx="2532888" cy="783498"/>
            </a:xfrm>
            <a:prstGeom prst="rect">
              <a:avLst/>
            </a:prstGeom>
            <a:ln w="28575">
              <a:solidFill>
                <a:srgbClr val="00FF00"/>
              </a:solidFill>
            </a:ln>
          </p:spPr>
          <p:txBody>
            <a:bodyPr/>
            <a:lstStyle/>
            <a:p>
              <a:pPr algn="ctr">
                <a:defRPr/>
              </a:pPr>
              <a:r>
                <a:rPr lang="en-GB" sz="2000" dirty="0">
                  <a:latin typeface="Comic Sans MS" panose="030F0702030302020204" pitchFamily="66" charset="0"/>
                  <a:ea typeface="+mj-ea"/>
                  <a:cs typeface="+mj-cs"/>
                </a:rPr>
                <a:t>The age of high mass consumption</a:t>
              </a:r>
            </a:p>
            <a:p>
              <a:pPr>
                <a:defRPr/>
              </a:pPr>
              <a:r>
                <a:rPr lang="en-GB" sz="3200" dirty="0">
                  <a:latin typeface="Comic Sans MS" panose="030F0702030302020204" pitchFamily="66" charset="0"/>
                  <a:ea typeface="+mj-ea"/>
                  <a:cs typeface="+mj-cs"/>
                </a:rPr>
                <a:t> </a:t>
              </a:r>
            </a:p>
          </p:txBody>
        </p:sp>
        <p:cxnSp>
          <p:nvCxnSpPr>
            <p:cNvPr id="3" name="Straight Arrow Connector 2"/>
            <p:cNvCxnSpPr/>
            <p:nvPr/>
          </p:nvCxnSpPr>
          <p:spPr>
            <a:xfrm flipV="1">
              <a:off x="237744" y="4809744"/>
              <a:ext cx="1645920" cy="11093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052828" y="3629762"/>
              <a:ext cx="1645920" cy="11093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03904" y="2520452"/>
              <a:ext cx="1645920" cy="11093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454396" y="1387317"/>
              <a:ext cx="1645920" cy="11093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37744" y="6744980"/>
              <a:ext cx="9811512" cy="163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7232904" y="6310803"/>
              <a:ext cx="2532888" cy="334640"/>
            </a:xfrm>
            <a:prstGeom prst="rect">
              <a:avLst/>
            </a:prstGeom>
            <a:ln w="28575">
              <a:solidFill>
                <a:srgbClr val="00FF00"/>
              </a:solidFill>
            </a:ln>
          </p:spPr>
          <p:txBody>
            <a:bodyPr anchor="ctr"/>
            <a:lstStyle/>
            <a:p>
              <a:pPr algn="ctr">
                <a:defRPr/>
              </a:pPr>
              <a:r>
                <a:rPr lang="en-GB" sz="2000" u="sng" dirty="0">
                  <a:latin typeface="Comic Sans MS" panose="030F0702030302020204" pitchFamily="66" charset="0"/>
                  <a:ea typeface="+mj-ea"/>
                  <a:cs typeface="+mj-cs"/>
                </a:rPr>
                <a:t>Decades</a:t>
              </a:r>
              <a:endParaRPr lang="en-GB" sz="2000" dirty="0">
                <a:latin typeface="Comic Sans MS" panose="030F0702030302020204" pitchFamily="66" charset="0"/>
                <a:ea typeface="+mj-ea"/>
                <a:cs typeface="+mj-cs"/>
              </a:endParaRPr>
            </a:p>
          </p:txBody>
        </p:sp>
        <p:sp>
          <p:nvSpPr>
            <p:cNvPr id="23" name="Title 1"/>
            <p:cNvSpPr txBox="1">
              <a:spLocks/>
            </p:cNvSpPr>
            <p:nvPr/>
          </p:nvSpPr>
          <p:spPr>
            <a:xfrm rot="5400000">
              <a:off x="8751529" y="3443916"/>
              <a:ext cx="5276088" cy="1196421"/>
            </a:xfrm>
            <a:prstGeom prst="rect">
              <a:avLst/>
            </a:prstGeom>
            <a:ln w="28575">
              <a:solidFill>
                <a:srgbClr val="7030A0"/>
              </a:solidFill>
            </a:ln>
          </p:spPr>
          <p:txBody>
            <a:bodyPr/>
            <a:lstStyle/>
            <a:p>
              <a:pPr>
                <a:defRPr/>
              </a:pPr>
              <a:r>
                <a:rPr lang="en-GB" sz="3200" dirty="0">
                  <a:latin typeface="Comic Sans MS" panose="030F0702030302020204" pitchFamily="66" charset="0"/>
                  <a:ea typeface="+mj-ea"/>
                  <a:cs typeface="+mj-cs"/>
                </a:rPr>
                <a:t>W.W.Rostow (Modernisation Theory)</a:t>
              </a:r>
            </a:p>
          </p:txBody>
        </p:sp>
        <p:grpSp>
          <p:nvGrpSpPr>
            <p:cNvPr id="28" name="Group 27"/>
            <p:cNvGrpSpPr/>
            <p:nvPr/>
          </p:nvGrpSpPr>
          <p:grpSpPr>
            <a:xfrm>
              <a:off x="3618738" y="3409101"/>
              <a:ext cx="7026320" cy="2531208"/>
              <a:chOff x="3618738" y="3409101"/>
              <a:chExt cx="7026320" cy="2531208"/>
            </a:xfrm>
          </p:grpSpPr>
          <p:sp>
            <p:nvSpPr>
              <p:cNvPr id="24" name="Rectangle 23"/>
              <p:cNvSpPr/>
              <p:nvPr/>
            </p:nvSpPr>
            <p:spPr>
              <a:xfrm>
                <a:off x="3618738" y="3409101"/>
                <a:ext cx="3049524" cy="1188650"/>
              </a:xfrm>
              <a:prstGeom prst="rect">
                <a:avLst/>
              </a:prstGeom>
              <a:no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itle 1"/>
              <p:cNvSpPr txBox="1">
                <a:spLocks/>
              </p:cNvSpPr>
              <p:nvPr/>
            </p:nvSpPr>
            <p:spPr>
              <a:xfrm>
                <a:off x="6773418" y="3583635"/>
                <a:ext cx="3871640" cy="2356674"/>
              </a:xfrm>
              <a:prstGeom prst="rect">
                <a:avLst/>
              </a:prstGeom>
              <a:ln w="28575">
                <a:solidFill>
                  <a:srgbClr val="0070C0"/>
                </a:solidFill>
              </a:ln>
            </p:spPr>
            <p:txBody>
              <a:bodyPr/>
              <a:lstStyle/>
              <a:p>
                <a:pPr marL="285750" indent="-285750">
                  <a:buFont typeface="Arial" panose="020B0604020202020204" pitchFamily="34" charset="0"/>
                  <a:buChar char="•"/>
                  <a:defRPr/>
                </a:pPr>
                <a:r>
                  <a:rPr lang="en-GB" sz="1600" dirty="0">
                    <a:latin typeface="Comic Sans MS" panose="030F0702030302020204" pitchFamily="66" charset="0"/>
                    <a:ea typeface="+mj-ea"/>
                    <a:cs typeface="+mj-cs"/>
                  </a:rPr>
                  <a:t>A rise in the rate of productive investment to over 10% of national income</a:t>
                </a:r>
              </a:p>
              <a:p>
                <a:pPr marL="285750" indent="-285750">
                  <a:buFont typeface="Arial" panose="020B0604020202020204" pitchFamily="34" charset="0"/>
                  <a:buChar char="•"/>
                  <a:defRPr/>
                </a:pPr>
                <a:r>
                  <a:rPr lang="en-GB" sz="1600" dirty="0">
                    <a:latin typeface="Comic Sans MS" panose="030F0702030302020204" pitchFamily="66" charset="0"/>
                    <a:ea typeface="+mj-ea"/>
                    <a:cs typeface="+mj-cs"/>
                  </a:rPr>
                  <a:t> The development of one or more substantial manufacturing sectors with a high rate of growth </a:t>
                </a:r>
              </a:p>
              <a:p>
                <a:pPr marL="285750" indent="-285750">
                  <a:buFont typeface="Arial" panose="020B0604020202020204" pitchFamily="34" charset="0"/>
                  <a:buChar char="•"/>
                  <a:defRPr/>
                </a:pPr>
                <a:r>
                  <a:rPr lang="en-GB" sz="1600" dirty="0">
                    <a:latin typeface="Comic Sans MS" panose="030F0702030302020204" pitchFamily="66" charset="0"/>
                    <a:ea typeface="+mj-ea"/>
                    <a:cs typeface="+mj-cs"/>
                  </a:rPr>
                  <a:t>The emergence of administrative systems that encourage development </a:t>
                </a:r>
              </a:p>
              <a:p>
                <a:pPr>
                  <a:defRPr/>
                </a:pPr>
                <a:endParaRPr lang="en-GB" sz="1600" dirty="0">
                  <a:latin typeface="Comic Sans MS" panose="030F0702030302020204" pitchFamily="66" charset="0"/>
                  <a:ea typeface="+mj-ea"/>
                  <a:cs typeface="+mj-cs"/>
                </a:endParaRPr>
              </a:p>
              <a:p>
                <a:pPr>
                  <a:defRPr/>
                </a:pPr>
                <a:endParaRPr lang="en-GB" sz="1600" dirty="0">
                  <a:latin typeface="Comic Sans MS" panose="030F0702030302020204" pitchFamily="66" charset="0"/>
                  <a:ea typeface="+mj-ea"/>
                  <a:cs typeface="+mj-cs"/>
                </a:endParaRPr>
              </a:p>
            </p:txBody>
          </p:sp>
          <p:cxnSp>
            <p:nvCxnSpPr>
              <p:cNvPr id="27" name="Straight Connector 26"/>
              <p:cNvCxnSpPr/>
              <p:nvPr/>
            </p:nvCxnSpPr>
            <p:spPr>
              <a:xfrm>
                <a:off x="6675120" y="3419926"/>
                <a:ext cx="98298" cy="163709"/>
              </a:xfrm>
              <a:prstGeom prst="line">
                <a:avLst/>
              </a:prstGeom>
              <a:ln w="28575"/>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7867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9456" y="146379"/>
            <a:ext cx="11768328" cy="399450"/>
          </a:xfrm>
          <a:prstGeom prst="rect">
            <a:avLst/>
          </a:prstGeom>
          <a:ln w="28575">
            <a:solidFill>
              <a:srgbClr val="FF0000"/>
            </a:solidFill>
          </a:ln>
        </p:spPr>
        <p:txBody>
          <a:bodyPr/>
          <a:lstStyle/>
          <a:p>
            <a:pPr lvl="1" algn="ctr">
              <a:defRPr/>
            </a:pPr>
            <a:r>
              <a:rPr lang="en-GB" sz="2000" u="sng" dirty="0">
                <a:latin typeface="Comic Sans MS" panose="030F0702030302020204" pitchFamily="66" charset="0"/>
                <a:ea typeface="+mj-ea"/>
                <a:cs typeface="+mj-cs"/>
              </a:rPr>
              <a:t>Dependency Theory </a:t>
            </a:r>
          </a:p>
        </p:txBody>
      </p:sp>
      <p:sp>
        <p:nvSpPr>
          <p:cNvPr id="4" name="AutoShape 2" descr="https://upload.wikimedia.org/wikipedia/commons/thumb/d/d5/Dependency_theory.svg/340px-Dependency_theory.svg.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Rectangle 7"/>
          <p:cNvSpPr/>
          <p:nvPr/>
        </p:nvSpPr>
        <p:spPr>
          <a:xfrm>
            <a:off x="5925312" y="1244629"/>
            <a:ext cx="6096001" cy="5324535"/>
          </a:xfrm>
          <a:prstGeom prst="rect">
            <a:avLst/>
          </a:prstGeom>
          <a:ln w="28575">
            <a:solidFill>
              <a:srgbClr val="7030A0"/>
            </a:solidFill>
          </a:ln>
        </p:spPr>
        <p:txBody>
          <a:bodyPr>
            <a:spAutoFit/>
          </a:bodyPr>
          <a:lstStyle/>
          <a:p>
            <a:pPr marL="0" lvl="1">
              <a:defRPr/>
            </a:pPr>
            <a:r>
              <a:rPr lang="en-GB" sz="2000" u="sng" dirty="0">
                <a:latin typeface="Comic Sans MS" panose="030F0702030302020204" pitchFamily="66" charset="0"/>
                <a:ea typeface="+mj-ea"/>
                <a:cs typeface="+mj-cs"/>
              </a:rPr>
              <a:t>Andre Gunder Frank 1966</a:t>
            </a:r>
          </a:p>
          <a:p>
            <a:pPr marL="0" lvl="1">
              <a:defRPr/>
            </a:pPr>
            <a:r>
              <a:rPr lang="en-GB" sz="2000" u="sng" dirty="0">
                <a:latin typeface="Comic Sans MS" panose="030F0702030302020204" pitchFamily="66" charset="0"/>
                <a:ea typeface="+mj-ea"/>
                <a:cs typeface="+mj-cs"/>
              </a:rPr>
              <a:t>Took a historical approach:</a:t>
            </a:r>
          </a:p>
          <a:p>
            <a:pPr marL="342900" lvl="1" indent="-342900">
              <a:buFont typeface="Arial" panose="020B0604020202020204" pitchFamily="34" charset="0"/>
              <a:buChar char="•"/>
              <a:defRPr/>
            </a:pPr>
            <a:r>
              <a:rPr lang="en-GB" sz="2000" dirty="0">
                <a:latin typeface="Comic Sans MS" panose="030F0702030302020204" pitchFamily="66" charset="0"/>
                <a:ea typeface="+mj-ea"/>
                <a:cs typeface="+mj-cs"/>
              </a:rPr>
              <a:t>poverty in the developing world arose through the spread of capitalism and that many countries had been prosperous before the arrival of European colonists </a:t>
            </a:r>
          </a:p>
          <a:p>
            <a:pPr marL="342900" lvl="1" indent="-342900">
              <a:buFont typeface="Arial" panose="020B0604020202020204" pitchFamily="34" charset="0"/>
              <a:buChar char="•"/>
              <a:defRPr/>
            </a:pPr>
            <a:r>
              <a:rPr lang="en-GB" sz="2000" dirty="0">
                <a:latin typeface="Comic Sans MS" panose="030F0702030302020204" pitchFamily="66" charset="0"/>
                <a:ea typeface="+mj-ea"/>
                <a:cs typeface="+mj-cs"/>
              </a:rPr>
              <a:t>The process of absorption into the capitalist system sowed the seeds of underdevelopment </a:t>
            </a:r>
          </a:p>
          <a:p>
            <a:pPr marL="342900" lvl="1" indent="-342900">
              <a:buFont typeface="Arial" panose="020B0604020202020204" pitchFamily="34" charset="0"/>
              <a:buChar char="•"/>
              <a:defRPr/>
            </a:pPr>
            <a:r>
              <a:rPr lang="en-GB" sz="2000" dirty="0">
                <a:latin typeface="Comic Sans MS" panose="030F0702030302020204" pitchFamily="66" charset="0"/>
                <a:ea typeface="+mj-ea"/>
                <a:cs typeface="+mj-cs"/>
              </a:rPr>
              <a:t>The development of the rich world was achieved by exploiting the raw materials of the developing world</a:t>
            </a:r>
          </a:p>
          <a:p>
            <a:pPr marL="342900" lvl="1" indent="-342900">
              <a:buFont typeface="Arial" panose="020B0604020202020204" pitchFamily="34" charset="0"/>
              <a:buChar char="•"/>
              <a:defRPr/>
            </a:pPr>
            <a:r>
              <a:rPr lang="en-GB" sz="2000" dirty="0">
                <a:latin typeface="Comic Sans MS" panose="030F0702030302020204" pitchFamily="66" charset="0"/>
                <a:ea typeface="+mj-ea"/>
                <a:cs typeface="+mj-cs"/>
              </a:rPr>
              <a:t>Developing countries became even more dependent on the rich countries by farming export crops where once local food crops prevailed </a:t>
            </a:r>
          </a:p>
          <a:p>
            <a:pPr marL="342900" lvl="1" indent="-342900">
              <a:buFont typeface="Arial" panose="020B0604020202020204" pitchFamily="34" charset="0"/>
              <a:buChar char="•"/>
              <a:defRPr/>
            </a:pPr>
            <a:r>
              <a:rPr lang="en-GB" sz="2000" dirty="0">
                <a:latin typeface="Comic Sans MS" panose="030F0702030302020204" pitchFamily="66" charset="0"/>
                <a:ea typeface="+mj-ea"/>
                <a:cs typeface="+mj-cs"/>
              </a:rPr>
              <a:t>The stronger the links to the developed world the worse the level of development </a:t>
            </a:r>
          </a:p>
        </p:txBody>
      </p:sp>
      <p:pic>
        <p:nvPicPr>
          <p:cNvPr id="3" name="Picture 2"/>
          <p:cNvPicPr>
            <a:picLocks noChangeAspect="1"/>
          </p:cNvPicPr>
          <p:nvPr/>
        </p:nvPicPr>
        <p:blipFill rotWithShape="1">
          <a:blip r:embed="rId2"/>
          <a:srcRect l="1490" t="3114" r="2356"/>
          <a:stretch/>
        </p:blipFill>
        <p:spPr>
          <a:xfrm>
            <a:off x="704113" y="1509805"/>
            <a:ext cx="4617670" cy="4390972"/>
          </a:xfrm>
          <a:prstGeom prst="rect">
            <a:avLst/>
          </a:prstGeom>
          <a:ln w="28575">
            <a:solidFill>
              <a:srgbClr val="00B0F0"/>
            </a:solidFill>
          </a:ln>
        </p:spPr>
      </p:pic>
    </p:spTree>
    <p:extLst>
      <p:ext uri="{BB962C8B-B14F-4D97-AF65-F5344CB8AC3E}">
        <p14:creationId xmlns:p14="http://schemas.microsoft.com/office/powerpoint/2010/main" val="215463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9456" y="146379"/>
            <a:ext cx="11768328" cy="399450"/>
          </a:xfrm>
          <a:prstGeom prst="rect">
            <a:avLst/>
          </a:prstGeom>
          <a:ln w="28575">
            <a:solidFill>
              <a:srgbClr val="FF0000"/>
            </a:solidFill>
          </a:ln>
        </p:spPr>
        <p:txBody>
          <a:bodyPr/>
          <a:lstStyle/>
          <a:p>
            <a:pPr lvl="1" algn="ctr">
              <a:defRPr/>
            </a:pPr>
            <a:r>
              <a:rPr lang="en-GB" sz="2000" u="sng" dirty="0">
                <a:latin typeface="Comic Sans MS" panose="030F0702030302020204" pitchFamily="66" charset="0"/>
                <a:ea typeface="+mj-ea"/>
                <a:cs typeface="+mj-cs"/>
              </a:rPr>
              <a:t>Dependency Theory </a:t>
            </a:r>
          </a:p>
        </p:txBody>
      </p:sp>
      <p:pic>
        <p:nvPicPr>
          <p:cNvPr id="3" name="Picture 2"/>
          <p:cNvPicPr>
            <a:picLocks noChangeAspect="1"/>
          </p:cNvPicPr>
          <p:nvPr/>
        </p:nvPicPr>
        <p:blipFill rotWithShape="1">
          <a:blip r:embed="rId2"/>
          <a:srcRect l="1490" t="3114" r="2356"/>
          <a:stretch/>
        </p:blipFill>
        <p:spPr>
          <a:xfrm>
            <a:off x="566953" y="1161848"/>
            <a:ext cx="4617670" cy="4390972"/>
          </a:xfrm>
          <a:prstGeom prst="rect">
            <a:avLst/>
          </a:prstGeom>
          <a:ln w="28575">
            <a:solidFill>
              <a:srgbClr val="00B0F0"/>
            </a:solidFill>
          </a:ln>
        </p:spPr>
      </p:pic>
      <p:sp>
        <p:nvSpPr>
          <p:cNvPr id="5" name="Title 1"/>
          <p:cNvSpPr txBox="1">
            <a:spLocks/>
          </p:cNvSpPr>
          <p:nvPr/>
        </p:nvSpPr>
        <p:spPr>
          <a:xfrm>
            <a:off x="5650865" y="1051398"/>
            <a:ext cx="6336919" cy="4776463"/>
          </a:xfrm>
          <a:prstGeom prst="rect">
            <a:avLst/>
          </a:prstGeom>
          <a:ln w="28575">
            <a:solidFill>
              <a:srgbClr val="7030A0"/>
            </a:solidFill>
          </a:ln>
        </p:spPr>
        <p:txBody>
          <a:bodyPr/>
          <a:lstStyle/>
          <a:p>
            <a:pPr marL="0" lvl="1">
              <a:defRPr/>
            </a:pPr>
            <a:r>
              <a:rPr lang="en-GB" sz="2000" dirty="0">
                <a:latin typeface="Comic Sans MS" panose="030F0702030302020204" pitchFamily="66" charset="0"/>
                <a:ea typeface="+mj-ea"/>
                <a:cs typeface="+mj-cs"/>
              </a:rPr>
              <a:t> Frank used a simple model to explain how the “metropolis” (the developed world”) exploited the “periphery”(the developing world). The model shows a chain of exploitation which begins with small towns in the periphery expropriating surplus from the surrounding rural areas. This process of exploitation works its way up the urban hierarchy in the periphery until, finally, the largest settlements are exploited by cities in the metropolis. The intensity of poverty increases with the number of stages down the chain of exploitation. </a:t>
            </a:r>
          </a:p>
          <a:p>
            <a:pPr marL="0" lvl="1">
              <a:defRPr/>
            </a:pPr>
            <a:r>
              <a:rPr lang="en-GB" sz="2000" dirty="0">
                <a:latin typeface="Comic Sans MS" panose="030F0702030302020204" pitchFamily="66" charset="0"/>
                <a:ea typeface="+mj-ea"/>
                <a:cs typeface="+mj-cs"/>
              </a:rPr>
              <a:t>Frank and others saw socialist systems of government as providing a better basis than capitalism for fairer society, both between countries and within countries.      </a:t>
            </a:r>
          </a:p>
        </p:txBody>
      </p:sp>
    </p:spTree>
    <p:extLst>
      <p:ext uri="{BB962C8B-B14F-4D97-AF65-F5344CB8AC3E}">
        <p14:creationId xmlns:p14="http://schemas.microsoft.com/office/powerpoint/2010/main" val="209114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456" y="1365342"/>
            <a:ext cx="11768328" cy="3914918"/>
          </a:xfrm>
          <a:prstGeom prst="rect">
            <a:avLst/>
          </a:prstGeom>
          <a:ln w="28575">
            <a:solidFill>
              <a:srgbClr val="00FF00"/>
            </a:solidFill>
          </a:ln>
        </p:spPr>
        <p:txBody>
          <a:bodyPr wrap="square">
            <a:spAutoFit/>
          </a:bodyPr>
          <a:lstStyle/>
          <a:p>
            <a:pPr>
              <a:lnSpc>
                <a:spcPct val="115000"/>
              </a:lnSpc>
              <a:spcAft>
                <a:spcPts val="0"/>
              </a:spcAft>
            </a:pPr>
            <a:r>
              <a:rPr lang="en-US" dirty="0">
                <a:solidFill>
                  <a:srgbClr val="000000"/>
                </a:solidFill>
                <a:latin typeface="Comic Sans MS" panose="030F0702030302020204" pitchFamily="66" charset="0"/>
                <a:ea typeface="Times New Roman" panose="02020603050405020304" pitchFamily="18" charset="0"/>
                <a:cs typeface="Tahoma" panose="020B0604030504040204" pitchFamily="34" charset="0"/>
              </a:rPr>
              <a:t>Discuss the different ways in which disparities can be reduced with an emphasis on the following:</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Symbol" panose="05050102010706020507" pitchFamily="18" charset="2"/>
              <a:buChar char=""/>
              <a:tabLst>
                <a:tab pos="228600" algn="l"/>
              </a:tabLst>
            </a:pPr>
            <a:r>
              <a:rPr lang="fr-FR" dirty="0">
                <a:solidFill>
                  <a:srgbClr val="000000"/>
                </a:solidFill>
                <a:latin typeface="Comic Sans MS" panose="030F0702030302020204" pitchFamily="66" charset="0"/>
                <a:ea typeface="Times New Roman" panose="02020603050405020304" pitchFamily="18" charset="0"/>
                <a:cs typeface="Tahoma" panose="020B0604030504040204" pitchFamily="34" charset="0"/>
              </a:rPr>
              <a:t>Trade</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Symbol" panose="05050102010706020507" pitchFamily="18" charset="2"/>
              <a:buChar char=""/>
              <a:tabLst>
                <a:tab pos="228600" algn="l"/>
              </a:tabLst>
            </a:pPr>
            <a:r>
              <a:rPr lang="fr-FR" dirty="0">
                <a:solidFill>
                  <a:srgbClr val="000000"/>
                </a:solidFill>
                <a:latin typeface="Comic Sans MS" panose="030F0702030302020204" pitchFamily="66" charset="0"/>
                <a:ea typeface="Times New Roman" panose="02020603050405020304" pitchFamily="18" charset="0"/>
                <a:cs typeface="Tahoma" panose="020B0604030504040204" pitchFamily="34" charset="0"/>
              </a:rPr>
              <a:t>Market Access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Symbol" panose="05050102010706020507" pitchFamily="18" charset="2"/>
              <a:buChar char=""/>
              <a:tabLst>
                <a:tab pos="228600" algn="l"/>
              </a:tabLst>
            </a:pPr>
            <a:r>
              <a:rPr lang="fr-FR" dirty="0" err="1">
                <a:solidFill>
                  <a:srgbClr val="000000"/>
                </a:solidFill>
                <a:latin typeface="Comic Sans MS" panose="030F0702030302020204" pitchFamily="66" charset="0"/>
                <a:ea typeface="Times New Roman" panose="02020603050405020304" pitchFamily="18" charset="0"/>
                <a:cs typeface="Tahoma" panose="020B0604030504040204" pitchFamily="34" charset="0"/>
              </a:rPr>
              <a:t>Debt</a:t>
            </a:r>
            <a:r>
              <a:rPr lang="fr-FR" dirty="0">
                <a:solidFill>
                  <a:srgbClr val="000000"/>
                </a:solidFill>
                <a:latin typeface="Comic Sans MS" panose="030F0702030302020204" pitchFamily="66" charset="0"/>
                <a:ea typeface="Times New Roman" panose="02020603050405020304" pitchFamily="18" charset="0"/>
                <a:cs typeface="Tahoma" panose="020B0604030504040204" pitchFamily="34" charset="0"/>
              </a:rPr>
              <a:t> Relief</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Symbol" panose="05050102010706020507" pitchFamily="18" charset="2"/>
              <a:buChar char=""/>
              <a:tabLst>
                <a:tab pos="228600" algn="l"/>
              </a:tabLst>
            </a:pPr>
            <a:r>
              <a:rPr lang="fr-FR" dirty="0" err="1">
                <a:solidFill>
                  <a:srgbClr val="000000"/>
                </a:solidFill>
                <a:latin typeface="Comic Sans MS" panose="030F0702030302020204" pitchFamily="66" charset="0"/>
                <a:ea typeface="Times New Roman" panose="02020603050405020304" pitchFamily="18" charset="0"/>
                <a:cs typeface="Tahoma" panose="020B0604030504040204" pitchFamily="34" charset="0"/>
              </a:rPr>
              <a:t>Aid</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Symbol" panose="05050102010706020507" pitchFamily="18" charset="2"/>
              <a:buChar char=""/>
              <a:tabLst>
                <a:tab pos="228600" algn="l"/>
              </a:tabLst>
            </a:pPr>
            <a:r>
              <a:rPr lang="fr-FR" dirty="0" err="1">
                <a:solidFill>
                  <a:srgbClr val="000000"/>
                </a:solidFill>
                <a:latin typeface="Comic Sans MS" panose="030F0702030302020204" pitchFamily="66" charset="0"/>
                <a:ea typeface="Times New Roman" panose="02020603050405020304" pitchFamily="18" charset="0"/>
                <a:cs typeface="Tahoma" panose="020B0604030504040204" pitchFamily="34" charset="0"/>
              </a:rPr>
              <a:t>Remittances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dirty="0">
                <a:latin typeface="Comic Sans MS" panose="030F0702030302020204" pitchFamily="66"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solidFill>
                  <a:srgbClr val="000000"/>
                </a:solidFill>
                <a:latin typeface="Comic Sans MS" panose="030F0702030302020204" pitchFamily="66" charset="0"/>
                <a:ea typeface="Times New Roman" panose="02020603050405020304" pitchFamily="18" charset="0"/>
                <a:cs typeface="Tahoma" panose="020B0604030504040204" pitchFamily="34" charset="0"/>
              </a:rPr>
              <a:t>This report has been compiled by all Y11 IB Geography students and aims to form a case study of how the global disparities as highlighted in the Millennium Development Goals are being reduced. Each student has contributed to their own section of the document and work should be checked by others for accuracy and reliability. It is after all a case study that will be used in the final examinations.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1"/>
          <p:cNvSpPr txBox="1">
            <a:spLocks/>
          </p:cNvSpPr>
          <p:nvPr/>
        </p:nvSpPr>
        <p:spPr>
          <a:xfrm>
            <a:off x="219456" y="57750"/>
            <a:ext cx="11768328" cy="399450"/>
          </a:xfrm>
          <a:prstGeom prst="rect">
            <a:avLst/>
          </a:prstGeom>
          <a:ln w="28575">
            <a:solidFill>
              <a:srgbClr val="FF0000"/>
            </a:solidFill>
          </a:ln>
        </p:spPr>
        <p:txBody>
          <a:bodyPr/>
          <a:lstStyle/>
          <a:p>
            <a:pPr algn="ctr">
              <a:defRPr/>
            </a:pPr>
            <a:r>
              <a:rPr lang="en-GB" sz="2000" u="sng" dirty="0">
                <a:latin typeface="Comic Sans MS" panose="030F0702030302020204" pitchFamily="66" charset="0"/>
                <a:ea typeface="+mj-ea"/>
                <a:cs typeface="+mj-cs"/>
              </a:rPr>
              <a:t>Reducing Disparities </a:t>
            </a:r>
          </a:p>
        </p:txBody>
      </p:sp>
      <p:sp>
        <p:nvSpPr>
          <p:cNvPr id="4" name="Title 1"/>
          <p:cNvSpPr txBox="1">
            <a:spLocks/>
          </p:cNvSpPr>
          <p:nvPr/>
        </p:nvSpPr>
        <p:spPr>
          <a:xfrm>
            <a:off x="219456" y="560670"/>
            <a:ext cx="11768328" cy="701202"/>
          </a:xfrm>
          <a:prstGeom prst="rect">
            <a:avLst/>
          </a:prstGeom>
          <a:ln w="28575">
            <a:solidFill>
              <a:srgbClr val="FFC000"/>
            </a:solidFill>
          </a:ln>
        </p:spPr>
        <p:txBody>
          <a:bodyPr/>
          <a:lstStyle/>
          <a:p>
            <a:pPr>
              <a:defRPr/>
            </a:pPr>
            <a:r>
              <a:rPr lang="en-GB" sz="2000" u="sng" dirty="0">
                <a:latin typeface="Comic Sans MS" panose="030F0702030302020204" pitchFamily="66" charset="0"/>
                <a:ea typeface="+mj-ea"/>
                <a:cs typeface="+mj-cs"/>
              </a:rPr>
              <a:t>Learning Objective</a:t>
            </a:r>
            <a:r>
              <a:rPr lang="en-GB" sz="2000" dirty="0">
                <a:latin typeface="Comic Sans MS" panose="030F0702030302020204" pitchFamily="66" charset="0"/>
                <a:ea typeface="+mj-ea"/>
                <a:cs typeface="+mj-cs"/>
              </a:rPr>
              <a:t>: To be able to explain hoe disparities in wealth and development can be reduced, focusing on trade, market access, debt relief, aid and remittances. </a:t>
            </a:r>
          </a:p>
        </p:txBody>
      </p:sp>
      <p:sp>
        <p:nvSpPr>
          <p:cNvPr id="5" name="Action Button: Sound 4">
            <a:hlinkClick r:id="rId3" highlightClick="1">
              <a:snd r:embed="rId2" name="applause.wav"/>
            </a:hlinkClick>
          </p:cNvPr>
          <p:cNvSpPr/>
          <p:nvPr/>
        </p:nvSpPr>
        <p:spPr>
          <a:xfrm>
            <a:off x="292608" y="112614"/>
            <a:ext cx="457200" cy="280578"/>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273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9456" y="57750"/>
            <a:ext cx="11768328" cy="399450"/>
          </a:xfrm>
          <a:prstGeom prst="rect">
            <a:avLst/>
          </a:prstGeom>
          <a:ln w="28575">
            <a:solidFill>
              <a:srgbClr val="FF0000"/>
            </a:solidFill>
          </a:ln>
        </p:spPr>
        <p:txBody>
          <a:bodyPr/>
          <a:lstStyle/>
          <a:p>
            <a:pPr algn="ctr">
              <a:defRPr/>
            </a:pPr>
            <a:r>
              <a:rPr lang="en-GB" sz="2000" u="sng" dirty="0">
                <a:latin typeface="Comic Sans MS" panose="030F0702030302020204" pitchFamily="66" charset="0"/>
                <a:ea typeface="+mj-ea"/>
                <a:cs typeface="+mj-cs"/>
              </a:rPr>
              <a:t>Reducing Disparities Case Studies  </a:t>
            </a:r>
          </a:p>
        </p:txBody>
      </p:sp>
      <p:sp>
        <p:nvSpPr>
          <p:cNvPr id="3" name="Title 1"/>
          <p:cNvSpPr txBox="1">
            <a:spLocks/>
          </p:cNvSpPr>
          <p:nvPr/>
        </p:nvSpPr>
        <p:spPr>
          <a:xfrm>
            <a:off x="219456" y="560670"/>
            <a:ext cx="11768328" cy="701202"/>
          </a:xfrm>
          <a:prstGeom prst="rect">
            <a:avLst/>
          </a:prstGeom>
          <a:ln w="28575">
            <a:solidFill>
              <a:srgbClr val="FFC000"/>
            </a:solidFill>
          </a:ln>
        </p:spPr>
        <p:txBody>
          <a:bodyPr/>
          <a:lstStyle/>
          <a:p>
            <a:pPr>
              <a:defRPr/>
            </a:pPr>
            <a:r>
              <a:rPr lang="en-GB" sz="2000" u="sng" dirty="0">
                <a:latin typeface="Comic Sans MS" panose="030F0702030302020204" pitchFamily="66" charset="0"/>
                <a:ea typeface="+mj-ea"/>
                <a:cs typeface="+mj-cs"/>
              </a:rPr>
              <a:t>Learning Objective</a:t>
            </a:r>
            <a:r>
              <a:rPr lang="en-GB" sz="2000" dirty="0">
                <a:latin typeface="Comic Sans MS" panose="030F0702030302020204" pitchFamily="66" charset="0"/>
                <a:ea typeface="+mj-ea"/>
                <a:cs typeface="+mj-cs"/>
              </a:rPr>
              <a:t>: To be able to explain hoe disparities in wealth and development can be reduced, focusing on trade, market access, debt relief, aid and remittances. </a:t>
            </a:r>
          </a:p>
        </p:txBody>
      </p:sp>
      <p:graphicFrame>
        <p:nvGraphicFramePr>
          <p:cNvPr id="5" name="Table 4"/>
          <p:cNvGraphicFramePr>
            <a:graphicFrameLocks noGrp="1"/>
          </p:cNvGraphicFramePr>
          <p:nvPr>
            <p:extLst>
              <p:ext uri="{D42A27DB-BD31-4B8C-83A1-F6EECF244321}">
                <p14:modId xmlns:p14="http://schemas.microsoft.com/office/powerpoint/2010/main" val="1200013059"/>
              </p:ext>
            </p:extLst>
          </p:nvPr>
        </p:nvGraphicFramePr>
        <p:xfrm>
          <a:off x="219456" y="1365341"/>
          <a:ext cx="11768328" cy="5218340"/>
        </p:xfrm>
        <a:graphic>
          <a:graphicData uri="http://schemas.openxmlformats.org/drawingml/2006/table">
            <a:tbl>
              <a:tblPr firstRow="1" bandRow="1">
                <a:tableStyleId>{5940675A-B579-460E-94D1-54222C63F5DA}</a:tableStyleId>
              </a:tblPr>
              <a:tblGrid>
                <a:gridCol w="1837944">
                  <a:extLst>
                    <a:ext uri="{9D8B030D-6E8A-4147-A177-3AD203B41FA5}">
                      <a16:colId xmlns:a16="http://schemas.microsoft.com/office/drawing/2014/main" val="20000"/>
                    </a:ext>
                  </a:extLst>
                </a:gridCol>
                <a:gridCol w="9930384">
                  <a:extLst>
                    <a:ext uri="{9D8B030D-6E8A-4147-A177-3AD203B41FA5}">
                      <a16:colId xmlns:a16="http://schemas.microsoft.com/office/drawing/2014/main" val="20001"/>
                    </a:ext>
                  </a:extLst>
                </a:gridCol>
              </a:tblGrid>
              <a:tr h="479310">
                <a:tc>
                  <a:txBody>
                    <a:bodyPr/>
                    <a:lstStyle/>
                    <a:p>
                      <a:pPr algn="ctr"/>
                      <a:r>
                        <a:rPr lang="en-GB" dirty="0">
                          <a:latin typeface="Comic Sans MS" panose="030F0702030302020204" pitchFamily="66" charset="0"/>
                        </a:rPr>
                        <a:t>Area of</a:t>
                      </a:r>
                      <a:r>
                        <a:rPr lang="en-GB" baseline="0" dirty="0">
                          <a:latin typeface="Comic Sans MS" panose="030F0702030302020204" pitchFamily="66" charset="0"/>
                        </a:rPr>
                        <a:t> Focus</a:t>
                      </a:r>
                      <a:endParaRPr lang="en-GB" dirty="0">
                        <a:latin typeface="Comic Sans MS" panose="030F0702030302020204" pitchFamily="66" charset="0"/>
                      </a:endParaRPr>
                    </a:p>
                  </a:txBody>
                  <a:tcPr/>
                </a:tc>
                <a:tc>
                  <a:txBody>
                    <a:bodyPr/>
                    <a:lstStyle/>
                    <a:p>
                      <a:pPr algn="ctr"/>
                      <a:r>
                        <a:rPr lang="en-GB" dirty="0">
                          <a:latin typeface="Comic Sans MS" panose="030F0702030302020204" pitchFamily="66" charset="0"/>
                        </a:rPr>
                        <a:t>Summary and Case Studies </a:t>
                      </a:r>
                    </a:p>
                  </a:txBody>
                  <a:tcPr/>
                </a:tc>
                <a:extLst>
                  <a:ext uri="{0D108BD9-81ED-4DB2-BD59-A6C34878D82A}">
                    <a16:rowId xmlns:a16="http://schemas.microsoft.com/office/drawing/2014/main" val="10000"/>
                  </a:ext>
                </a:extLst>
              </a:tr>
              <a:tr h="947806">
                <a:tc>
                  <a:txBody>
                    <a:bodyPr/>
                    <a:lstStyle/>
                    <a:p>
                      <a:r>
                        <a:rPr lang="en-GB" dirty="0">
                          <a:latin typeface="Comic Sans MS" panose="030F0702030302020204" pitchFamily="66" charset="0"/>
                        </a:rPr>
                        <a:t>Trade</a:t>
                      </a:r>
                    </a:p>
                  </a:txBody>
                  <a:tcPr/>
                </a:tc>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1"/>
                  </a:ext>
                </a:extLst>
              </a:tr>
              <a:tr h="947806">
                <a:tc>
                  <a:txBody>
                    <a:bodyPr/>
                    <a:lstStyle/>
                    <a:p>
                      <a:r>
                        <a:rPr lang="en-GB" dirty="0">
                          <a:latin typeface="Comic Sans MS" panose="030F0702030302020204" pitchFamily="66" charset="0"/>
                        </a:rPr>
                        <a:t>Market access</a:t>
                      </a:r>
                    </a:p>
                  </a:txBody>
                  <a:tcPr/>
                </a:tc>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2"/>
                  </a:ext>
                </a:extLst>
              </a:tr>
              <a:tr h="947806">
                <a:tc>
                  <a:txBody>
                    <a:bodyPr/>
                    <a:lstStyle/>
                    <a:p>
                      <a:r>
                        <a:rPr lang="en-GB" dirty="0">
                          <a:latin typeface="Comic Sans MS" panose="030F0702030302020204" pitchFamily="66" charset="0"/>
                        </a:rPr>
                        <a:t>Debt</a:t>
                      </a:r>
                      <a:r>
                        <a:rPr lang="en-GB" baseline="0" dirty="0">
                          <a:latin typeface="Comic Sans MS" panose="030F0702030302020204" pitchFamily="66" charset="0"/>
                        </a:rPr>
                        <a:t> Relief</a:t>
                      </a:r>
                      <a:endParaRPr lang="en-GB" dirty="0">
                        <a:latin typeface="Comic Sans MS" panose="030F0702030302020204" pitchFamily="66" charset="0"/>
                      </a:endParaRPr>
                    </a:p>
                  </a:txBody>
                  <a:tcPr/>
                </a:tc>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3"/>
                  </a:ext>
                </a:extLst>
              </a:tr>
              <a:tr h="947806">
                <a:tc>
                  <a:txBody>
                    <a:bodyPr/>
                    <a:lstStyle/>
                    <a:p>
                      <a:r>
                        <a:rPr lang="en-GB" dirty="0">
                          <a:latin typeface="Comic Sans MS" panose="030F0702030302020204" pitchFamily="66" charset="0"/>
                        </a:rPr>
                        <a:t>Aid </a:t>
                      </a:r>
                    </a:p>
                  </a:txBody>
                  <a:tcPr/>
                </a:tc>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4"/>
                  </a:ext>
                </a:extLst>
              </a:tr>
              <a:tr h="947806">
                <a:tc>
                  <a:txBody>
                    <a:bodyPr/>
                    <a:lstStyle/>
                    <a:p>
                      <a:r>
                        <a:rPr lang="en-GB" dirty="0">
                          <a:latin typeface="Comic Sans MS" panose="030F0702030302020204" pitchFamily="66" charset="0"/>
                        </a:rPr>
                        <a:t>Remittances </a:t>
                      </a:r>
                    </a:p>
                  </a:txBody>
                  <a:tcPr/>
                </a:tc>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0725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490</Words>
  <Application>Microsoft Macintosh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9</cp:revision>
  <dcterms:created xsi:type="dcterms:W3CDTF">2015-12-18T11:10:12Z</dcterms:created>
  <dcterms:modified xsi:type="dcterms:W3CDTF">2019-04-20T10:01:04Z</dcterms:modified>
</cp:coreProperties>
</file>