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3" r:id="rId3"/>
    <p:sldId id="274" r:id="rId4"/>
    <p:sldId id="275" r:id="rId5"/>
    <p:sldId id="276" r:id="rId6"/>
    <p:sldId id="279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5"/>
  </p:normalViewPr>
  <p:slideViewPr>
    <p:cSldViewPr>
      <p:cViewPr varScale="1">
        <p:scale>
          <a:sx n="102" d="100"/>
          <a:sy n="102" d="100"/>
        </p:scale>
        <p:origin x="12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49:34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691 10835,'35'0,"1"0,1 0,-2 0,15 0,16 0,-5 0,-19 0,-2 0,-6 0,-26 0,34 0,-18 0,-8 0,5 0,-10 0,-9 0,30 0,-16 0,8 0,-14 0,12 0,-17 0,27 0,-30 0,9 0,10 0,-16 0,27 0,-29 0,28 0,-25 0,15 0,-11 0,-7 0,29 0,-27 0,27 0,-29 0,28 0,-15 0,8 0,8 0,-27 0,27 0,-9 0,-7 0,16 0,-8 0,2 0,19 0,-29 0,16 0,-8 0,13 0,0 0,8 0,-29 0,15 0,-7 0,3 0,18 0,-19 0,19 0,-19 0,19 0,-18 0,18 0,-29 0,15 0,-7 0,-8 0,5 0,-10 0,-8 0,28 0,-25 0,25 0,-28 0,29 0,-16 0,7 0,9 0,-16 0,29 0,-19 0,-2 0,8 0,-16 0,29 0,-29 0,15 0,-7 0,13 0,0 0,8 0,-18 0,28 0,-15 0,-5 0,-1 0,-5 0,13 0,-18 0,2 0,-2 0,-13 0,10 0,-16 0,16 0,-10 0,-8 0,28 0,-25 21,15-16,-11 16,-7-21,29 0,-27 0,16 0,-10 0,-9 0,30 0,-27 0,17 0,-12 11,-7-8,29 7,-27-10,27 0,-30 0,9 0,10 0,-16 0,16 0,-10 0,-8 0,28 0,-25 0,15 0,-11 0,-7 0,8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49:41.6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857 12549,'37'0,"8"0,-18 0,39 0,-34 0,34 0,-19 0,14 0,-11 0,6 0,-30 0,19 0,-18-21,18 16,-29-16,15 21,-28 0,29 0,-27 0,16 0,-10 0,-8 0,28 0,-25 0,15 0,-11 0,-7 0,29 0,-27 0,16 0,-10 0,-9 0,30 0,-27 0,27 0,-29 0,7 0,11 0,-15 0,15 0,-10-11,-9 8,30-7,-27 10,16 0,-10 0,-8 0,28 0,-25-21,36 15,-37-15,16 21,-10 0,-8 0,28 0,-25 0,25 0,-28 0,29-10,-16 7,7-8,-12 11,10 0,-16 0,17 0,-12 0,-7 0,29 0,-27 0,27 0,-9 0,4 0,18-21,-19 16,19-16,-18 21,28 0,-15-11,-3 8,-5-7,-9 10,4 0,18 0,-29 0,16 0,-9 0,4 0,18 0,-19 0,19 0,-29 0,26 0,-26 0,29 0,-29 0,16 0,-8 0,-9 0,7 0,-12 0,-7 0,29 0,-27 0,16 0,-10 0,12 0,-7 0,16-21,-8 15,2-15,19 21,-18 0,-3 0,-14 0,11 0,-15 0,15 0,-11 0,-7 0,29 0,-27 0,16 0,-10 0,-9 0,30 0,-27 0,17 0,-12 0,-7 0,29 0,-17 0,9 0,-13 0,10 0,-16 0,16 0,-10 0,-8 0,28 0,-25 0,15 0,-11 0,-7 0,29 0,-27 0,16 0,-21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49:53.3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929 13478,'26'0,"6"0,-8 0,-8 0,26 0,-26 0,29 0,-29 0,5 0,-11 0,14 0,-8 0,16 21,-8-16,2 17,-2-22,8 0,-17 0,30 0,-18 0,18 0,-19 0,19 0,-29 0,16 0,-8 0,2 0,19 0,-18-22,17 17,-17-16,-3 21,7 0,-15 0,8 0,8 0,-16 0,8 0,7 0,-4 0,10 0,-13 0,7 0,-15 0,8 0,8 0,-16 0,29 0,-19 0,19 0,3-11,-9 9,17-9,-9 11,14 0,-10 0,4 0,-7 0,13 0,-11-21,16 16,-16-17,-10 16,2 2,-4 3,-2-1,25-8,-5-12,-9 17,-7-16,15 21,-28-11,-3 9,7-9,-25 11,25 0,-7 0,-8 0,16 0,-29-21,28 16,-25-16,15 21,-11 0,14 0,-8 0,16 0,-8 0,2 0,30 0,-17 0,9 0,7 0,-15 0,18 0,-21 0,8 0,-18 0,-4 0,9 0,-27 0,17 0,-12 0,25 0,4 0,0-2,2 4,12 19,-9-19,1 1,8 18,-8-19,0-4,19 2,-23 0,0 0,20 0,-26 0,-2 0,7 0,16 0,-19 0,0 0,-14 0,-12 0,10 0,-16 0,17 0,-12 0,-7 0,29 0,-17 0,9 0,8 0,-16 0,29 0,2 0,-7 0,26 0,-15 0,-16 0,1 0,25 0,-14 0,9 0,-16 0,7 0,9 0,-17 0,20 0,-1 0,3 0,-11 0,-5-10,-3-1,-7 6,7-5,3-1,5 0,11 8,-25-2,-3 0,-4 5,13-21,-39 15,39-15,-2 21,21 0,-11-2,0 4,-16 8,1 1,16-8,1 0,-16 7,-1 1,11-10,1-2,-9 1,1 0,7 0,0 0,-4 0,-2 0,-3 0,0 0,21 0,-2 0,-21 0,-1 0,17 0,-2 0,12 0,-15 0,1 0,-8 0,-1 0,-3 0,1 0,10 2,-5-4,-6-19,7 18,3 0,5-18,11 21,-13-10,7 7,-15-8,7 11,-2 0,-29 0,16-21,-8 16,-8-16,5 21,11 0,7 0,11 0,-6 0,0 0,11 0,1 0,2 0,-19 0,-1 0,13 0,1 0,-15 0,0 0,14 0,1 0,-13 0,-1 0,8 0,0 0,-9 0,-2 0,1-2,-1 4,1 8,0 1,4-8,2-1,1 9,-2-1,23-10,-25 0,-2 0,14 0,10 11,-27-10,0 1,27 8,-11-10,6 21,-8-15,-9 15,17-21,-30 0,30 0,-17 0,9 0,8 0,-17 0,9 0,-24 0,29 0,-11 0,-2 0,2 0,-6 0,-1 0,1 0,0 0,-1 0,1 0,4 0,2 0,21 0,1 0,-11 0,0 0,11 0,-1 0,-22 0,0 0,20 0,2 0,-9 0,-2 0,2 0,0 0,3 0,-5 0,3 0,-3 0,0 0,11 0,-23 0,-1 0,22 0,-25 0,0 0,0 0,-1 0,15 0,6 0,-30 0,19 0,-29 0,27 0,-6 0,2 0,27 0,-26 0,-7 0,3 0,25 0,-12 0,5 0,1 0,1 0,4 0,2 0,-16 0,1 0,-3 0,0 0,2 0,11 0,6 0,-6 0,-11 0,-2 0,6 0,5 0,-4 0,-2 0,-3 0,3 0,0 0,10 0,-1 0,-14 0,-1 0,5 0,-3 0,5 0,5 0,-28 0,18 0,-29 0,5 0,0 0,16 0,24 0,-27 0,3 0,13 0,3 0,2 0,1 0,-9 0,1 0,0 0,3 0,0 0,1 0,3 0,1 0,-1 0,-2 0,0 0,0 0,2 0,0 0,-1 0,-5 1,-1 0,-2-3,10-9,-1 1,-10 8,1 2,-2-4,7-12,-2 1,6 12,-1 3,-6-6,-4 1,7 5,4 0,-28 0,-4 0,-12 0,10 0,16 0,24 0,-17 0,5 0,9 0,3 0,4 0,5 0,-13 0,4 0,-5 0,1 0,2 0,-7 1,6 0,0 0,-6-4,7-7,-2-1,-1 9,4 2,-4-3,9-13,-5 0,-15 15,0-1,18-13,1-1,-15 13,-1 0,1-8,-2 1,-6 11,0-2,-6-9,1-1,5 8,0 1,-3-9,-2 1,25 10,5 0,-26 0,7 0,-2 0,-18 0,-3 0,7 0,-25 0,15 21,-11-16,25 16,-2-19,5-4,0 2,1 0,7 0,0 0,-4 0,-2 0,-3 0,0 0,14 0,2 0,0-1,2 2,6 9,0 1,-2-9,1 2,-1 12,-2-1,-13-12,-1-3,4 4,-1 3,-4 4,-2-1,23-5,-23 11,0 0,21-13,-11 7,-12 1,1-1,14-4,7 15,-4-11,-30-7,19 8,-18-11,18 0,-29 0,15 0,-28 0,8 0,10 0,-16 0,16 0,-10 0,-9 0,30 0,-27 0,17 0,-12 0,-7 0,29 0,-17 0,30 0,-18 0,18 0,-19 0,19 0,-18 0,18 0,-19 0,19 0,-29 0,16 0,-9 0,-7 0,27 21,-38-16,27 16,-30-21,9 0,10 0,-16 0,17 0,-12 0,-7 0,28 0,-25 0,15 0,-21 11,0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49:56.4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834 14311,'35'0,"1"0,14 0,-12 0,1 0,14 0,-12 0,0 0,9 0,16 0,-26 0,-6-5,1 0,4 2,17-7,-30 10,-2 0,8 0,-16 0,39 0,-15 0,8 0,-4-22,4 17,-8-16,26 10,-26 9,-7-4,2 1,16 5,-4 0,-2 0,-18-21,18 16,-19-17,19 22,-29 0,16 0,-9 0,4 0,18-10,2 7,-17-7,12 10,-8 0,6 0,8 0,7-22,-5 17,-14-6,0 1,25 10,-27 0,0 0,17 0,-4 0,9 0,-17-11,9 9,8-9,-17 11,9 0,-3 0,2 0,-7 0,16 0,-30-21,19 16,-18-16,18 21,2 0,-7 0,15 0,-7 0,-8 0,15 0,-7 0,2 0,-2 0,-3 0,-19 0,-2 0,-14 0,12 0,-17 0,16 0,-21 21,11-16,-9 16,9-21,10 0,-16 0,16 0,-10 0,-8 0,28 0,-25 0,25 0,-28 0,29 0,-27 0,16 0,-10 0,-8 0,28 0,-25 0,25 0,-7 0,3 0,18 0,-19 0,19 0,-19 0,-2 0,-13 0,10 0,-16 0,27 0,-29 0,7 0,11 0,-15 0,15 0,-11 0,-7-21,8 16,10-16,-16 21,27 0,-30 0,9 0,-11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49:58.9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786 15978,'26'0,"6"0,-29 0,28 0,-15 0,29 0,-29 0,16 0,-8 0,-8 0,26 0,-26 0,8 0,7 0,-15 0,29 0,-18 0,18 0,2 0,-18 0,35 0,-46 0,48 0,-26-21,-1 18,1 1,13-19,-13 19,0 4,21-2,-26-6,1 1,0 4,-1-1,1-3,0 0,25 5,-14 0,-2 0,3-21,-9 15,17-15,-30 21,-2 0,8 0,-16 0,29 0,-29 0,15 0,-7 0,3 0,-3 0,7-10,-15 7,40-8,-17 11,9 0,-3 0,-19 0,19 0,-29-21,16 16,-8-16,2 21,19 0,-8 0,0 0,8 0,-18 0,28 0,-15 0,7 0,9 0,-16 0,7 0,9 0,-6 0,11 0,-27 0,1 0,26 0,-11 0,5 0,-7 0,-8 0,-6 0,-2 0,-27 0,37 0,-36 0,15 0,-11 0,-7 0,8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50:01.9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976 16907,'61'0,"-26"0,-1 0,27 0,-26 0,1 0,0 0,0 0,0 0,-1 0,15 0,16-11,-29 10,-2 0,20-10,-11 10,0 2,6-1,11 0,-27 0,1 0,25 0,1 0,-13 0,7 0,-15 0,-5 2,-1-4,5-19,17 16,-8-17,-9 22,17 0,-30 0,19 0,-18 0,18 0,-29 0,15 0,-7 0,3 0,28 0,-15 0,7 0,9 0,-16 0,7 0,19-10,-13 7,8-7,5 10,-26 0,-7 0,3 0,24 0,-24 0,0 0,-1 0,1 0,5 0,0 0,-4 0,0 0,15 0,0 0,-14 0,0 0,9 0,-1 0,-10 0,-1 0,1 0,0 0,0 0,-1 0,26 0,-27 0,1 0,25 0,-23 0,-2 0,15 0,16 0,-15 0,9 0,-25 0,-1 0,27 0,-11 0,6 0,-9 0,-7 0,16 0,-41 0,28 0,-27 0,29 0,-19 0,19 0,-29 0,16 0,-30-22,30 17,-16-16,29 21,-29 0,15 0,-7 0,-8 0,16 0,-8 0,-8 0,15 0,-7 0,-8 0,16 0,-8 0,2 0,19 0,-19 0,19 0,-18 0,18-11,2 9,-7-9,16 11,-19 0,0 0,8 0,-30 0,17 0,-8 0,-8 0,16 0,-30 0,30 0,-27 0,27 0,-29 0,28 0,-25 0,15 0,-11 0,-7 0,29 0,-27 0,16 0,-10 0,-8 0,28 0,-25 0,15 0,-11 0,-7 0,29 0,-27 0,27 0,-30 0,30 0,-27 0,17 0,-12 0,-7 0,29 0,-27 0,16 0,-10 0,-9 0,9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50:07.2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8023 16764,'38'0,"0"0,8 0,-4 0,-3 0,0 0,2 0,22 0,-22 0,0 0,20 0,-21 0,-1 0,25 0,-29 0,1 0,3 0,2 0,5 0,3 0,6 0,1 0,-2 0,0 0,10 0,-3 0,-22 0,1 0,12 0,7 0,-3 0,-2 0,0 0,-4 0,2 0,-3 0,-1 0,-1 0,10 0,0 0,-7 0,0 0,4 0,1 0,2 0,-1 0,-11 0,-2 0,4 0,1 0,5 0,-3 0,6 0,-2 1,0-2,2-10,-12 10,4 0,4-3,-1-3,-1-4,1 1,3 7,0 1,-7-9,-1 1,-5 8,0 4,-5-2,2 0,13-6,1 1,-8 5,-1-3,5-12,0-1,-7 13,0 0,-5-7,-1-1,1 5,-1 2,26 1,-25-1,-3-3,7-14,-6 16,-2-16,-27 21,16 0,0 0,17 0,22 0,-9 0,15 0,-31 0,1 0,2-1,1 2,12 9,1 1,-5-9,1 1,16 12,2 2,-4-4,0-2,-15-6,1 0,-3 1,11 4,-3 1,-6-5,1-2,8-4,2 3,-3 13,1 0,0-13,-1-1,-3 9,-1-1,-5-9,1-2,6 1,2 0,5 0,2 0,-15 0,1 0,-3 0,6 0,-2 0,3 0,0 0,6 0,-3 0,-19 1,0-2,25-9,-1-1,4 6,-23-5,0-1,20 0,-14 8,-23-7,-13 10,10 0,16 0,24 0,-26 0,1 0,10-1,1 2,-4 4,1 0,3-3,1-1,3 4,1 1,2-6,1 0,-8 0,2 0,-2 0,5 0,-1 0,11 0,-2 0,-23 0,0 0,10 0,1 0,-5 0,-2 0,1 0,-2 0,21 0,-25-2,-3 4,7 19,15-16,-28 16,-3-21,-14 0,11 0,-15 0,15 0,-11 0,25 0,3 0,6 0,9 0,5 0,-9 3,3 1,0 0,-3-3,-1-1,1 1,1 3,1 0,1-1,6-2,1-2,-1 1,-8 0,0 0,0 0,9 0,1 0,-4 0,0 0,-1 0,13 0,-1 0,-11 0,-1 0,11 0,0 0,-11 0,-1 0,-1 0,-3 0,-13 0,0 0,4 0,0 0,20 0,-26 0,-1 0,5 0,-4 0,-25 0,11 0,16 0,3 0,26 0,-26 0,18 0,-14-5,2-1,-7 6,1-2,25-14,-3 0,4 11,-20-1,6-2,-9 1,-1-4,1 10,9 3,-7-6,-11-12,-2 1,15 11,1 2,-1-9,-1 1,-3 9,-1 2,0 0,0-2,-6-4,0 0,-1 4,-2-1,7-9,26 11,-26 0,-6 0,1 0,4 0,28 0,-28 0,9 0,-3 0,-19 0,19 0,-29 0,5 0,-10 0,-9 0,30 0,-27 0,27 0,-29 0,29 0,-27 0,27 0,-30 0,9 0,10 0,-16 0,16 0,1 0,15 0,24 0,-26 0,1 0,0 0,-1 0,16 0,15 0,-27 0,9 0,8 0,-38 0,35 0,-37 0,29 0,-29 0,5 0,-11 0,-7 0,29 0,-27 0,27 0,-8 0,23 0,14-21,0 16,-27-11,1 0,26 13,-11-7,-17-1,0 1,17 4,11-15,-13 11,-3 7,2-29,-7 27,15-16,-28 21,28-11,-15 9,8-9,-3 11,-19 0,30 0,-38 0,46 0,-35 0,29 0,-21 0,8 0,-19 0,19 0,-29 0,5 0,-10 0,-8 0,7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50:12.9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714 17740,'38'0,"6"0,-17 0,18 0,3 0,-9 0,-1 0,1 0,14 0,-8 0,2 0,-10 0,0 0,14 0,2 0,0 0,2 0,10 0,2 0,-20 0,1 0,0 0,0 0,-1 0,1 0,0 0,0 0,-1 0,8 0,1 0,-2 0,4 0,-4 0,1 0,-1 0,-5 0,3 0,-2 0,9 0,-2 0,3 0,-1 0,-4 0,1 0,7-1,1 2,-4 10,-1-1,1-7,2 0,-13 6,2 4,0-3,16-9,1 0,-18 9,1 2,1-2,2-7,1-3,0 2,2 5,0 1,-2-2,-9-4,-1-3,2 0,16 1,3 0,-7 0,-16 0,1 0,9 0,7 0,-7 0,-7 0,-2 0,19 0,1 0,-3 0,-3 0,-8 0,1 0,12 0,-2 0,-22 0,-1 0,8 2,0-4,-9-8,-2-1,1 9,-1-1,16-18,4 21,-28 0,18 0,-30 0,7 0,-22 0,42 0,0 0,-3-5,4-1,4 5,-1 0,-8-5,0 1,9 4,-1 2,-10-1,-1 0,11 0,1 0,-4 0,1 0,14 0,1 0,-10 0,0 0,-2 0,1 0,4 0,-1 0,-8 0,1 0,14 0,1 0,-15 0,-1 0,3 0,0 0,0 0,1 0,7 0,0 0,1 0,2 0,7 0,-1 0,-13 0,-3 0,-4 0,-1 0,3 0,0 0,-3 0,1 0,0 0,1 0,3 0,-2 0,16 0,-25 0,-3 0,7 0,-6 11,-2-9,-16 9,8-11,-14 21,-10-16,21 16,16-21,24 0,-25 0,0 0,14 0,16 0,-31 0,1 0,17 0,3 0,4 0,1 0,0 0,-2 0,-12 0,1 0,8 0,1 0,-2 0,2 0,9 0,0 0,-11 0,-2 0,0 0,-3 0,-13 0,0 0,15 0,0 0,-14 0,0 0,9 0,-1 0,-10 0,-1 0,1 0,0 0,0 0,-1 0,26 0,-13 0,-3 0,-30 0,17 0,-29 11,29-8,-17 7,20-8,7-4,24 2,-5-1,5 2,-19 5,1 2,0-1,0-1,1-1,2 0,13 2,3 1,-2 1,-8 2,0 1,1-3,-7-6,3-3,0 0,-2 2,11 5,-3 1,0-2,-4-4,-1-3,1 0,6 1,0 0,-4 0,-3 0,-1 0,0 0,4 0,-4 0,-2 0,-3 0,5 0,0 0,-1 0,-3 0,14 0,-6 0,-13 0,-29 0,5 0,-10 0,33 0,-12 0,15 2,4-4,-18-8,0-1,28 8,5 1,-5-13,0-2,5 4,0 2,-11 4,-1-2,8-8,0 3,-17 12,0 1,13-15,0 0,-9 14,-3-1,-4-13,1 0,26 15,-3 0,-34-15,-1 0,28 12,1 2,-23-8,-2-1,8 6,1 0,4-7,-1 0,-5 4,-2 0,-3-3,-2 1,26-1,-27 10,0 0,17-10,-4 11,-23 0,8 0,-27 0,27 0,-30 0,9 0,10 0,-16 0,27 0,-29 0,29 0,-17 0,41 0,-6 0,-15 0,2 0,-2 0,1 0,0 0,0 0,-1 1,1-2,-1-9,1-1,12 9,-3-1,10-29,-1 29,1 3,0-10,-14-1,0 0,-5 9,-3-1,28-18,-11 10,16 9,-26-9,8 11,-3 0,-19 0,19 0,-29 0,5 0,-10 0,-9 0,30 0,-16 0,29 0,-19 0,19 0,-18 0,18 0,2 0,-7 0,0 0,-3 0,-16 0,32 0,-29 0,2-21,19 16,-19-16,19 21,-18 0,18 0,2-11,-7 8,26-7,-15 10,9 0,-24-10,-3-1,7 5,15-15,-28 21,-3 0,10 0,6 0,-7 0,2 0,28 0,4 0,-12 1,-2-2,-5-4,0 0,4 3,-1 1,-13-5,1 1,10 4,5 2,-9-1,2 0,-2 0,4 0,0 0,2 0,4 0,-5 0,0 0,-2 0,6 0,0 0,-5 0,-2 0,-6 0,0 0,-5 0,-1 0,26 0,-26 0,-1 0,5 0,28 0,-28 0,-5 0,1 0,26 0,-26 0,1 0,0 0,0 0,-1 0,1 0,0 0,-1 0,2 0,-2 0,26 0,-27 0,0 0,27 0,-10-21,4 16,-28-16,18 21,-30 0,17 0,-29-11,29 8,-27-7,27 10,-30 0,30 0,-16 0,8 0,7 0,-15 0,29 0,3 0,-9 0,17 0,-30 0,19 0,-8 0,1 0,6 0,-17 0,-3 0,7 0,-25 0,25 0,-28 0,29 0,-27 0,16 0,-10 0,-8 0,28 10,-25-7,25 8,-7-11,-8 0,16 0,-30 0,30 21,-16-16,8 16,8-21,-17 11,9-8,8 28,-16-25,29 15,-19-11,19-7,-29 8,5-11,-10 0,-9 0,9 21,-11-16,0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10:50:18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834 18145,'13'27,"18"4,-25-28,26 8,-9 10,4-5,18 7,-29-12,26 10,-26-5,29 8,-29-14,15 12,-7-17,3 16,-4-10,9-9,-27 9,27-11,-29 21,7-16,12 17,-17-22,16 0,-10 0,-9 0,30 0,-16 0,8 0,7 0,-25 0,25 0,-28 0,29 0,-27 0,27 0,-29 0,28 0,-25-22,25 17,-28-16,29 21,-16 0,28 0,-17 0,18-11,-19 9,19-9,-18 11,39 0,-34 0,13 0,-14 0,-15 0,8 0,8 0,-16 0,7 0,9 0,-16 0,29 0,-19 0,-2 0,8 0,-27 0,27 0,-29 0,28 0,-15 0,8 0,8 0,-27 0,27 0,-29 0,28 0,-15 0,8 0,-13 0,10 0,-16 0,16 0,-10 0,-9 0,9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3283-E4B0-4458-B594-1956DD0AD3E6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8660-B0EB-4776-9582-84EC1270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7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8660-B0EB-4776-9582-84EC12704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4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8660-B0EB-4776-9582-84EC12704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D8660-B0EB-4776-9582-84EC12704A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4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8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7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0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9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2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9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8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649F-DFAA-4F94-86F3-96042041CCFF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6304-6692-469A-83BF-1C6239B8C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9&amp;v=4gIhRkCcD4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444208" y="188913"/>
            <a:ext cx="2592287" cy="33120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Starter1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Look at the infographic and create a title for todays lesson. Ensure to be able to justify your answer.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44207" y="3645024"/>
            <a:ext cx="2592288" cy="124356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Starter2</a:t>
            </a:r>
            <a:r>
              <a:rPr lang="en-GB" altLang="en-US" sz="2400" dirty="0">
                <a:latin typeface="Comic Sans MS" panose="030F0702030302020204" pitchFamily="66" charset="0"/>
              </a:rPr>
              <a:t>: What patterns can you identify?</a:t>
            </a:r>
            <a:endParaRPr lang="en-GB" altLang="en-US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http://40.media.tumblr.com/80a930dc1f8cb91a97cb27919f103531/tumblr_n37mj92wKo1rhb9f5o2_r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239"/>
            <a:ext cx="6145906" cy="646752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444207" y="5229200"/>
            <a:ext cx="2592288" cy="1296144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Starter3: </a:t>
            </a:r>
            <a:r>
              <a:rPr lang="en-GB" altLang="en-US" sz="2400" dirty="0">
                <a:latin typeface="Comic Sans MS" panose="030F0702030302020204" pitchFamily="66" charset="0"/>
              </a:rPr>
              <a:t>What model can explain this?</a:t>
            </a:r>
          </a:p>
        </p:txBody>
      </p:sp>
    </p:spTree>
    <p:extLst>
      <p:ext uri="{BB962C8B-B14F-4D97-AF65-F5344CB8AC3E}">
        <p14:creationId xmlns:p14="http://schemas.microsoft.com/office/powerpoint/2010/main" val="109966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 rot="16200000">
            <a:off x="-1932317" y="3981001"/>
            <a:ext cx="4872933" cy="647799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Starter</a:t>
            </a: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Complete your starter sheet.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83250" y="792940"/>
            <a:ext cx="8781237" cy="97987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Learning Objective</a:t>
            </a:r>
            <a:r>
              <a:rPr lang="en-GB" sz="2400" dirty="0">
                <a:latin typeface="Comic Sans MS" panose="030F0702030302020204" pitchFamily="66" charset="0"/>
              </a:rPr>
              <a:t>: To be able to discuss the causes of migrations, using models.</a:t>
            </a:r>
            <a:endParaRPr lang="en-GB" altLang="en-US" sz="2400" u="sng" dirty="0">
              <a:latin typeface="Comic Sans MS" panose="030F0702030302020204" pitchFamily="66" charset="0"/>
            </a:endParaRPr>
          </a:p>
          <a:p>
            <a:endParaRPr lang="en-GB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3" name="Action Button: Movie 2">
            <a:hlinkClick r:id="rId3" highlightClick="1"/>
          </p:cNvPr>
          <p:cNvSpPr/>
          <p:nvPr/>
        </p:nvSpPr>
        <p:spPr>
          <a:xfrm>
            <a:off x="8550510" y="255398"/>
            <a:ext cx="360040" cy="216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01166"/>
            <a:ext cx="7975649" cy="50673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1858" y="80900"/>
            <a:ext cx="878123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</a:t>
            </a:r>
          </a:p>
        </p:txBody>
      </p:sp>
    </p:spTree>
    <p:extLst>
      <p:ext uri="{BB962C8B-B14F-4D97-AF65-F5344CB8AC3E}">
        <p14:creationId xmlns:p14="http://schemas.microsoft.com/office/powerpoint/2010/main" val="123688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3"/>
            <a:ext cx="878123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1 (Gravity Model)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836712"/>
            <a:ext cx="8781237" cy="381642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Based on Newton’s law of Universal Gravitation</a:t>
            </a:r>
          </a:p>
          <a:p>
            <a:pPr algn="l"/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number of people moving between places A and B is equal to the population of A multiplied by the population of B divided by the square of the distance between them.</a:t>
            </a:r>
          </a:p>
          <a:p>
            <a:pPr algn="l"/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The potential number of migrants will be bigger where the population of departure and arrival are large.</a:t>
            </a:r>
          </a:p>
          <a:p>
            <a:pPr algn="l"/>
            <a:endParaRPr lang="en-GB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Friction of distance acts as a break.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381" y="4797152"/>
            <a:ext cx="8783106" cy="151216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Evaluation: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Created in the 1680s/1930s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Not specific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Based on small unconnected World</a:t>
            </a:r>
          </a:p>
        </p:txBody>
      </p:sp>
    </p:spTree>
    <p:extLst>
      <p:ext uri="{BB962C8B-B14F-4D97-AF65-F5344CB8AC3E}">
        <p14:creationId xmlns:p14="http://schemas.microsoft.com/office/powerpoint/2010/main" val="357643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3"/>
            <a:ext cx="878123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2 (Todaro Model)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836712"/>
            <a:ext cx="8781237" cy="324036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Economic Factors are the most influential of the push-pull factors.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Individual migrants weigh up the economic costs and benefits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Policy makers can slow rural urban migration by creating investment and new employment opportunities in rural areas.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5" y="4229472"/>
            <a:ext cx="3224062" cy="244827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63888" y="4229472"/>
            <a:ext cx="5400599" cy="207984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Evaluation: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Created in the 1970s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Economist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Based on income differential between urban and rural</a:t>
            </a:r>
          </a:p>
        </p:txBody>
      </p:sp>
    </p:spTree>
    <p:extLst>
      <p:ext uri="{BB962C8B-B14F-4D97-AF65-F5344CB8AC3E}">
        <p14:creationId xmlns:p14="http://schemas.microsoft.com/office/powerpoint/2010/main" val="95684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114" t="69042" r="26580" b="1"/>
          <a:stretch/>
        </p:blipFill>
        <p:spPr>
          <a:xfrm>
            <a:off x="323528" y="237343"/>
            <a:ext cx="648074" cy="406922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3 (Ravenstein’s Law)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692694"/>
            <a:ext cx="8781237" cy="604867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Studied patterns of migration in the UK in the 1880s.</a:t>
            </a:r>
          </a:p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 model is based on a series of predictive statements.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1:</a:t>
            </a:r>
          </a:p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Most migrants move only relatively short distances.</a:t>
            </a:r>
          </a:p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There is an inverse relationship between the number of migrants and distance travelled. (i.e Distance Decay)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2:</a:t>
            </a:r>
          </a:p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People who do move long distances are largely unaware of the opportunities that are available at their destination. So they tend to move to large urban centres.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3:</a:t>
            </a:r>
          </a:p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occurs in stages.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4:</a:t>
            </a:r>
          </a:p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People in rural areas are much more likely to migrate than those in urban centres. Based on the exponential growth of cities (Natural increase+ rural –urban migration)</a:t>
            </a:r>
          </a:p>
          <a:p>
            <a:pPr algn="l"/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Number 5:</a:t>
            </a:r>
          </a:p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typical migrant is: Adults/Women are more likely tor migrate within their country than men and men are more likely  to emigrate than women.</a:t>
            </a:r>
            <a:endParaRPr lang="en-GB" altLang="en-US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114" t="69042" r="26580" b="1"/>
          <a:stretch/>
        </p:blipFill>
        <p:spPr>
          <a:xfrm flipH="1">
            <a:off x="8172400" y="237343"/>
            <a:ext cx="679086" cy="3856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9A04A5-2997-E048-BB78-9FAE0EC02F01}"/>
                  </a:ext>
                </a:extLst>
              </p14:cNvPr>
              <p14:cNvContentPartPr/>
              <p14:nvPr/>
            </p14:nvContentPartPr>
            <p14:xfrm>
              <a:off x="248760" y="3900600"/>
              <a:ext cx="1191600" cy="2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9A04A5-2997-E048-BB78-9FAE0EC02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20" y="3837240"/>
                <a:ext cx="1222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83AECB-B8C8-F44F-9017-E2519F0884A0}"/>
                  </a:ext>
                </a:extLst>
              </p14:cNvPr>
              <p14:cNvContentPartPr/>
              <p14:nvPr/>
            </p14:nvContentPartPr>
            <p14:xfrm>
              <a:off x="308520" y="4423320"/>
              <a:ext cx="1148760" cy="9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83AECB-B8C8-F44F-9017-E2519F0884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680" y="4359960"/>
                <a:ext cx="11800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286773-19A8-4446-A249-2D71EB0F8CF1}"/>
                  </a:ext>
                </a:extLst>
              </p14:cNvPr>
              <p14:cNvContentPartPr/>
              <p14:nvPr/>
            </p14:nvContentPartPr>
            <p14:xfrm>
              <a:off x="334440" y="4680720"/>
              <a:ext cx="7773120" cy="189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286773-19A8-4446-A249-2D71EB0F8C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600" y="4617360"/>
                <a:ext cx="78044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555116-5994-564B-B4BC-1EFE23006C3B}"/>
                  </a:ext>
                </a:extLst>
              </p14:cNvPr>
              <p14:cNvContentPartPr/>
              <p14:nvPr/>
            </p14:nvContentPartPr>
            <p14:xfrm>
              <a:off x="300240" y="5049360"/>
              <a:ext cx="1517040" cy="102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555116-5994-564B-B4BC-1EFE23006C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400" y="4986000"/>
                <a:ext cx="1548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313678-5316-F948-9C70-D2B3BC049404}"/>
                  </a:ext>
                </a:extLst>
              </p14:cNvPr>
              <p14:cNvContentPartPr/>
              <p14:nvPr/>
            </p14:nvContentPartPr>
            <p14:xfrm>
              <a:off x="282960" y="5683680"/>
              <a:ext cx="1200240" cy="68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313678-5316-F948-9C70-D2B3BC0494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120" y="5620320"/>
                <a:ext cx="1231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01AF60-9645-9041-8704-67208A3CA02F}"/>
                  </a:ext>
                </a:extLst>
              </p14:cNvPr>
              <p14:cNvContentPartPr/>
              <p14:nvPr/>
            </p14:nvContentPartPr>
            <p14:xfrm>
              <a:off x="351360" y="6026400"/>
              <a:ext cx="2091600" cy="60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01AF60-9645-9041-8704-67208A3CA0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520" y="5963040"/>
                <a:ext cx="21229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1BD2A86-73CA-834B-B0D7-5099F5CDECFC}"/>
                  </a:ext>
                </a:extLst>
              </p14:cNvPr>
              <p14:cNvContentPartPr/>
              <p14:nvPr/>
            </p14:nvContentPartPr>
            <p14:xfrm>
              <a:off x="2888280" y="5897880"/>
              <a:ext cx="5604840" cy="137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1BD2A86-73CA-834B-B0D7-5099F5CDEC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2440" y="5834520"/>
                <a:ext cx="56361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7BA733D-A5D2-024A-913B-008A746974C6}"/>
                  </a:ext>
                </a:extLst>
              </p14:cNvPr>
              <p14:cNvContentPartPr/>
              <p14:nvPr/>
            </p14:nvContentPartPr>
            <p14:xfrm>
              <a:off x="257040" y="6223680"/>
              <a:ext cx="7713360" cy="258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7BA733D-A5D2-024A-913B-008A746974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200" y="6160320"/>
                <a:ext cx="77446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1E6C67-7FFC-784E-9EF0-438D7AA38683}"/>
                  </a:ext>
                </a:extLst>
              </p14:cNvPr>
              <p14:cNvContentPartPr/>
              <p14:nvPr/>
            </p14:nvContentPartPr>
            <p14:xfrm>
              <a:off x="300240" y="6532200"/>
              <a:ext cx="685800" cy="120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1E6C67-7FFC-784E-9EF0-438D7AA386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4400" y="6468840"/>
                <a:ext cx="71712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26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5" r="1753" b="25527"/>
          <a:stretch/>
        </p:blipFill>
        <p:spPr>
          <a:xfrm>
            <a:off x="170178" y="908720"/>
            <a:ext cx="8781237" cy="36241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4 (Step Migration)</a:t>
            </a:r>
          </a:p>
        </p:txBody>
      </p:sp>
    </p:spTree>
    <p:extLst>
      <p:ext uri="{BB962C8B-B14F-4D97-AF65-F5344CB8AC3E}">
        <p14:creationId xmlns:p14="http://schemas.microsoft.com/office/powerpoint/2010/main" val="19913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49" t="3277" r="35407" b="1678"/>
          <a:stretch/>
        </p:blipFill>
        <p:spPr>
          <a:xfrm>
            <a:off x="183250" y="764704"/>
            <a:ext cx="5043490" cy="59295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4 (Step Migration)</a:t>
            </a:r>
          </a:p>
        </p:txBody>
      </p:sp>
    </p:spTree>
    <p:extLst>
      <p:ext uri="{BB962C8B-B14F-4D97-AF65-F5344CB8AC3E}">
        <p14:creationId xmlns:p14="http://schemas.microsoft.com/office/powerpoint/2010/main" val="211645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763" t="11027" r="32371" b="30160"/>
          <a:stretch/>
        </p:blipFill>
        <p:spPr>
          <a:xfrm>
            <a:off x="7668344" y="712392"/>
            <a:ext cx="1152126" cy="10635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3250" y="188914"/>
            <a:ext cx="8781237" cy="4553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Migration Models 5 (Circular Migration)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1381" y="692694"/>
            <a:ext cx="7126923" cy="108012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Migrants do not settle permanently in their new homes. They tend to leave rural home at time of </a:t>
            </a: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unemployment returning </a:t>
            </a:r>
            <a:r>
              <a:rPr lang="en-GB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periodically with money.</a:t>
            </a:r>
          </a:p>
        </p:txBody>
      </p:sp>
      <p:pic>
        <p:nvPicPr>
          <p:cNvPr id="5" name="Picture 2" descr="Figure 2: Summary of the main policy settings that influence circular migration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6" y="1855772"/>
            <a:ext cx="7121367" cy="463692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428</Words>
  <Application>Microsoft Macintosh PowerPoint</Application>
  <PresentationFormat>On-screen Show (4:3)</PresentationFormat>
  <Paragraphs>47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39</cp:revision>
  <dcterms:created xsi:type="dcterms:W3CDTF">2014-10-01T14:45:09Z</dcterms:created>
  <dcterms:modified xsi:type="dcterms:W3CDTF">2020-09-17T12:13:17Z</dcterms:modified>
</cp:coreProperties>
</file>