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70CD4-06BD-4890-87A6-9E37BD98AFD6}">
          <p14:sldIdLst>
            <p14:sldId id="257"/>
            <p14:sldId id="258"/>
            <p14:sldId id="259"/>
            <p14:sldId id="260"/>
            <p14:sldId id="262"/>
            <p14:sldId id="261"/>
            <p14:sldId id="264"/>
          </p14:sldIdLst>
        </p14:section>
        <p14:section name="Plenary" id="{0CB4B985-7FF1-46DE-85FC-D0A38FB297A9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780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BD65B-4C4C-4BD3-B4CE-F8F06A226F97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DD5E0-44C5-4123-A6F3-17C0AD2C4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2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C9E3B96-D334-4B5D-85CA-9618F0F049EC}" type="slidenum">
              <a:rPr lang="en-GB" altLang="en-US" sz="1200">
                <a:latin typeface="Calibri" pitchFamily="34" charset="0"/>
              </a:rPr>
              <a:pPr eaLnBrk="1" hangingPunct="1"/>
              <a:t>1</a:t>
            </a:fld>
            <a:endParaRPr lang="en-GB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9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94F7B6D-92F9-47A4-9764-3DDA612392AA}" type="slidenum">
              <a:rPr lang="en-GB" altLang="en-US" sz="1200">
                <a:latin typeface="Calibri" pitchFamily="34" charset="0"/>
              </a:rPr>
              <a:pPr eaLnBrk="1" hangingPunct="1"/>
              <a:t>2</a:t>
            </a:fld>
            <a:endParaRPr lang="en-GB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4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1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7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46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91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2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7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8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843A8-F67D-4A21-9E6F-63494256B5E3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7C63-AA67-4869-A66D-2F2D04DA2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8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Population Pyramid for Russia: 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07" y="1280371"/>
            <a:ext cx="9315852" cy="488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1168" y="116632"/>
            <a:ext cx="11704320" cy="490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Population </a:t>
            </a:r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Pyramid</a:t>
            </a:r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1167" y="683560"/>
            <a:ext cx="11704321" cy="49006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Starter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: Analyse the population pyramid below. (Bullet point your ideas)</a:t>
            </a: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1168" y="6274782"/>
            <a:ext cx="11704320" cy="49006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Challenge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: What nation may be represented by this population pyramid? Justify your answer.   </a:t>
            </a: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44409" y="1360967"/>
            <a:ext cx="3508744" cy="4472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Challenge?</a:t>
            </a:r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367" y="715152"/>
            <a:ext cx="572712" cy="426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959" y="6327947"/>
            <a:ext cx="572712" cy="4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201168" y="116632"/>
            <a:ext cx="11795760" cy="490066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GB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Population Pyramid (Russia)</a:t>
            </a: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1582056" y="686481"/>
            <a:ext cx="3203848" cy="101566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omic Sans MS" panose="030F0702030302020204" pitchFamily="66" charset="0"/>
              </a:rPr>
              <a:t>Higher death rates especially among working-age males due to poverty, abuse of alcohol and other substances along with disease and stress. Decline in healthcare also contributed.</a:t>
            </a:r>
          </a:p>
        </p:txBody>
      </p:sp>
      <p:pic>
        <p:nvPicPr>
          <p:cNvPr id="87043" name="Picture 2" descr="Population Pyramid for Russia: 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857376"/>
            <a:ext cx="735806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6"/>
          <p:cNvSpPr>
            <a:spLocks noChangeArrowheads="1"/>
          </p:cNvSpPr>
          <p:nvPr/>
        </p:nvSpPr>
        <p:spPr bwMode="auto">
          <a:xfrm>
            <a:off x="7453313" y="6000751"/>
            <a:ext cx="2857500" cy="64611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omic Sans MS" panose="030F0702030302020204" pitchFamily="66" charset="0"/>
              </a:rPr>
              <a:t>High abortion rates amongst young women in particular – fear of poverty, pollution, alcoholism</a:t>
            </a:r>
          </a:p>
        </p:txBody>
      </p:sp>
      <p:sp>
        <p:nvSpPr>
          <p:cNvPr id="87045" name="Rectangle 8"/>
          <p:cNvSpPr>
            <a:spLocks noChangeArrowheads="1"/>
          </p:cNvSpPr>
          <p:nvPr/>
        </p:nvSpPr>
        <p:spPr bwMode="auto">
          <a:xfrm>
            <a:off x="7381875" y="1071563"/>
            <a:ext cx="2857500" cy="64611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omic Sans MS" panose="030F0702030302020204" pitchFamily="66" charset="0"/>
              </a:rPr>
              <a:t>Loss of young men and women who emigrate in search of a higher standard of living</a:t>
            </a:r>
          </a:p>
        </p:txBody>
      </p:sp>
      <p:sp>
        <p:nvSpPr>
          <p:cNvPr id="87046" name="Rectangle 9"/>
          <p:cNvSpPr>
            <a:spLocks noChangeArrowheads="1"/>
          </p:cNvSpPr>
          <p:nvPr/>
        </p:nvSpPr>
        <p:spPr bwMode="auto">
          <a:xfrm>
            <a:off x="2595563" y="6000751"/>
            <a:ext cx="2857500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omic Sans MS" panose="030F0702030302020204" pitchFamily="66" charset="0"/>
              </a:rPr>
              <a:t>No large baby boom post-war unlike many countries after the second world war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488407" y="4464845"/>
            <a:ext cx="2214563" cy="7143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81564" y="3714750"/>
            <a:ext cx="3214687" cy="22860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7274720" y="5250658"/>
            <a:ext cx="1000125" cy="3571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310064" y="5000626"/>
            <a:ext cx="3214687" cy="100012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988970" y="2750345"/>
            <a:ext cx="2500313" cy="42862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452814" y="1714500"/>
            <a:ext cx="4357687" cy="257175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67001" y="1714501"/>
            <a:ext cx="2214563" cy="135731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60375" y="1857376"/>
            <a:ext cx="2078002" cy="1857374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Starter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: Analyse the population pyramid below. (Bullet point your ideas).</a:t>
            </a: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3" y="3954316"/>
            <a:ext cx="1198250" cy="24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tfw.cachefly.net/snm/images/nm/pyramids/rs-20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64" y="1701209"/>
            <a:ext cx="8357192" cy="417859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1168" y="116632"/>
            <a:ext cx="11795760" cy="490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000" u="sng" smtClean="0">
                <a:latin typeface="Comic Sans MS" panose="030F0702030302020204" pitchFamily="66" charset="0"/>
                <a:ea typeface="ＭＳ Ｐゴシック" pitchFamily="34" charset="-128"/>
              </a:rPr>
              <a:t>Population Pyramid (Russia)</a:t>
            </a:r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5575" y="701423"/>
            <a:ext cx="11795760" cy="49006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: Compare your population pyramid with the one on the board. What changes can you see?</a:t>
            </a: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3180" y="6092130"/>
            <a:ext cx="11795760" cy="49006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Challenge: 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What problems might Russia face in the Future?</a:t>
            </a: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102" y="1291645"/>
            <a:ext cx="1098386" cy="8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167" y="138691"/>
            <a:ext cx="11834889" cy="490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Population Decline in Russia(Case Study 2)</a:t>
            </a:r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1167" y="1547111"/>
            <a:ext cx="11812277" cy="49006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Starter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: Create </a:t>
            </a:r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two hypotheses 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as to why population may be declining in Russia?</a:t>
            </a: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1168" y="724450"/>
            <a:ext cx="11834889" cy="67441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Learning Objectives: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To be able to </a:t>
            </a:r>
            <a:r>
              <a:rPr lang="en-US" altLang="en-US" sz="2000" u="sng" dirty="0" smtClean="0">
                <a:latin typeface="Comic Sans MS" panose="030F0702030302020204" pitchFamily="66" charset="0"/>
              </a:rPr>
              <a:t>explain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and </a:t>
            </a:r>
            <a:r>
              <a:rPr lang="en-US" altLang="en-US" sz="2000" u="sng" dirty="0" smtClean="0">
                <a:latin typeface="Comic Sans MS" panose="030F0702030302020204" pitchFamily="66" charset="0"/>
              </a:rPr>
              <a:t>analyse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reasons as to why population decline is occurring in Russia. 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algn="l"/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1167" y="2185422"/>
            <a:ext cx="5433237" cy="1679907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Writing Frame: </a:t>
            </a:r>
          </a:p>
          <a:p>
            <a:pPr algn="l"/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endParaRPr lang="en-GB" altLang="en-US" sz="2000" u="sng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64013" y="3189449"/>
            <a:ext cx="6049431" cy="120032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The null hypothesis </a:t>
            </a:r>
            <a:r>
              <a:rPr lang="en-GB" dirty="0" smtClean="0">
                <a:latin typeface="Comic Sans MS" panose="030F0702030302020204" pitchFamily="66" charset="0"/>
              </a:rPr>
              <a:t>usually refers to a general statement or default position that there is no relationship between two measured phenomena, or no difference among groups.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4013" y="2328336"/>
            <a:ext cx="6072042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Challenge: </a:t>
            </a:r>
            <a:r>
              <a:rPr lang="en-GB" dirty="0" smtClean="0">
                <a:latin typeface="Comic Sans MS" panose="030F0702030302020204" pitchFamily="66" charset="0"/>
              </a:rPr>
              <a:t>Create a null hypothesis as to why population may be declining in Russia. 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1167" y="4306186"/>
            <a:ext cx="5433237" cy="2424001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Class Hypotheses:</a:t>
            </a:r>
          </a:p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1.</a:t>
            </a:r>
          </a:p>
          <a:p>
            <a:pPr algn="l"/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2.</a:t>
            </a:r>
          </a:p>
          <a:p>
            <a:pPr algn="l"/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3.</a:t>
            </a:r>
          </a:p>
          <a:p>
            <a:pPr algn="l"/>
            <a:endParaRPr lang="en-GB" altLang="en-US" sz="2000" b="1" u="sng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endParaRPr lang="en-GB" altLang="en-US" sz="2000" b="1" u="sng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endParaRPr lang="en-GB" altLang="en-US" sz="2000" u="sng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4013" y="4561049"/>
            <a:ext cx="6049431" cy="203132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162" y="1580622"/>
            <a:ext cx="572712" cy="4268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162" y="2460030"/>
            <a:ext cx="636508" cy="4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167" y="138691"/>
            <a:ext cx="11834889" cy="490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Population Decline in Russia(Case Study 2)</a:t>
            </a:r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287" y="1658484"/>
            <a:ext cx="11811425" cy="519951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4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Language for Learning: </a:t>
            </a:r>
          </a:p>
          <a:p>
            <a:pPr algn="l"/>
            <a:endParaRPr lang="en-GB" altLang="en-US" sz="2400" b="1" u="sng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Decline</a:t>
            </a:r>
            <a:r>
              <a:rPr lang="en-GB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-</a:t>
            </a:r>
            <a:r>
              <a:rPr lang="en-GB" sz="2400" dirty="0">
                <a:latin typeface="Comic Sans MS" panose="030F0702030302020204" pitchFamily="66" charset="0"/>
              </a:rPr>
              <a:t> become smaller, fewer, or </a:t>
            </a:r>
            <a:r>
              <a:rPr lang="en-GB" sz="2400" dirty="0" smtClean="0">
                <a:latin typeface="Comic Sans MS" panose="030F0702030302020204" pitchFamily="66" charset="0"/>
              </a:rPr>
              <a:t>less.</a:t>
            </a:r>
            <a:endParaRPr lang="en-GB" altLang="en-US" sz="24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Emigration</a:t>
            </a:r>
            <a:r>
              <a:rPr lang="en-GB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-</a:t>
            </a:r>
            <a:r>
              <a:rPr lang="en-GB" sz="2400" dirty="0">
                <a:latin typeface="Comic Sans MS" panose="030F0702030302020204" pitchFamily="66" charset="0"/>
              </a:rPr>
              <a:t>  is the act of leaving one's native country with the intent to settle </a:t>
            </a:r>
            <a:r>
              <a:rPr lang="en-GB" sz="2400" dirty="0" smtClean="0">
                <a:latin typeface="Comic Sans MS" panose="030F0702030302020204" pitchFamily="66" charset="0"/>
              </a:rPr>
              <a:t>elsewhere.</a:t>
            </a:r>
            <a:endParaRPr lang="en-GB" altLang="en-US" sz="24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Natural Decrease</a:t>
            </a:r>
            <a:r>
              <a:rPr lang="en-GB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-</a:t>
            </a:r>
            <a:r>
              <a:rPr lang="en-GB" sz="2400" dirty="0">
                <a:latin typeface="Comic Sans MS" panose="030F0702030302020204" pitchFamily="66" charset="0"/>
              </a:rPr>
              <a:t>Natural increase in a population occurs where Birth rate is greater than death rate.</a:t>
            </a:r>
            <a:endParaRPr lang="en-GB" altLang="en-US" sz="24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Soviet Union</a:t>
            </a:r>
            <a:r>
              <a:rPr lang="en-GB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-</a:t>
            </a:r>
            <a:r>
              <a:rPr lang="en-GB" sz="2400" dirty="0">
                <a:latin typeface="Comic Sans MS" panose="030F0702030302020204" pitchFamily="66" charset="0"/>
              </a:rPr>
              <a:t>The Union of Soviet Socialist Republics abbreviated to </a:t>
            </a:r>
            <a:r>
              <a:rPr lang="en-GB" sz="2400" dirty="0" smtClean="0">
                <a:latin typeface="Comic Sans MS" panose="030F0702030302020204" pitchFamily="66" charset="0"/>
              </a:rPr>
              <a:t>USSR.</a:t>
            </a:r>
            <a:endParaRPr lang="en-GB" altLang="en-US" sz="24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Sparsely</a:t>
            </a:r>
            <a:r>
              <a:rPr lang="en-GB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-</a:t>
            </a:r>
            <a:r>
              <a:rPr lang="en-GB" sz="2400" dirty="0">
                <a:latin typeface="Comic Sans MS" panose="030F0702030302020204" pitchFamily="66" charset="0"/>
              </a:rPr>
              <a:t>thinly scattered or </a:t>
            </a:r>
            <a:r>
              <a:rPr lang="en-GB" sz="2400" dirty="0" smtClean="0">
                <a:latin typeface="Comic Sans MS" panose="030F0702030302020204" pitchFamily="66" charset="0"/>
              </a:rPr>
              <a:t>distributed.</a:t>
            </a:r>
            <a:endParaRPr lang="en-GB" altLang="en-US" sz="24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Sociological Survey-</a:t>
            </a:r>
            <a:r>
              <a:rPr lang="en-GB" sz="2400" b="1" u="sng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Sociology is the scientific study of social </a:t>
            </a:r>
            <a:r>
              <a:rPr lang="en-GB" sz="2400" dirty="0" smtClean="0">
                <a:latin typeface="Comic Sans MS" panose="030F0702030302020204" pitchFamily="66" charset="0"/>
              </a:rPr>
              <a:t>behaviour, </a:t>
            </a:r>
            <a:r>
              <a:rPr lang="en-GB" sz="2400" dirty="0">
                <a:latin typeface="Comic Sans MS" panose="030F0702030302020204" pitchFamily="66" charset="0"/>
              </a:rPr>
              <a:t>including its origins, development, organization, and institutions.</a:t>
            </a:r>
            <a:endParaRPr lang="en-GB" altLang="en-US" sz="24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Crude</a:t>
            </a:r>
            <a:r>
              <a:rPr lang="en-GB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- measuring out of a 1000 </a:t>
            </a:r>
          </a:p>
          <a:p>
            <a:pPr algn="l"/>
            <a:endParaRPr lang="en-GB" altLang="en-US" sz="1800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1168" y="724450"/>
            <a:ext cx="11834889" cy="67441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Learning Objectives: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To be able to </a:t>
            </a:r>
            <a:r>
              <a:rPr lang="en-US" altLang="en-US" sz="2000" u="sng" dirty="0" smtClean="0">
                <a:latin typeface="Comic Sans MS" panose="030F0702030302020204" pitchFamily="66" charset="0"/>
              </a:rPr>
              <a:t>explain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and </a:t>
            </a:r>
            <a:r>
              <a:rPr lang="en-US" altLang="en-US" sz="2000" u="sng" dirty="0" smtClean="0">
                <a:latin typeface="Comic Sans MS" panose="030F0702030302020204" pitchFamily="66" charset="0"/>
              </a:rPr>
              <a:t>analyse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reasons as to why population decline is occurring in Russia. 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algn="l"/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731" y="1780360"/>
            <a:ext cx="742836" cy="55368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0778" y="2834531"/>
            <a:ext cx="11345790" cy="63700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0777" y="4599537"/>
            <a:ext cx="11345790" cy="42966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1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8555" y="138691"/>
            <a:ext cx="11857501" cy="490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Population Decline in Russia(Case Study 2)</a:t>
            </a:r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8555" y="712847"/>
            <a:ext cx="11834889" cy="49006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Demo: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 </a:t>
            </a:r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Read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 through your Case study sheet.</a:t>
            </a: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64" y="2190306"/>
            <a:ext cx="3425174" cy="3198462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8556" y="1330679"/>
            <a:ext cx="5156790" cy="532530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07665" y="1330679"/>
            <a:ext cx="6528391" cy="520729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Stage: 2 </a:t>
            </a:r>
            <a:r>
              <a:rPr lang="en-GB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Highlight and Label the following information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.</a:t>
            </a:r>
          </a:p>
          <a:p>
            <a:pPr algn="l"/>
            <a:endParaRPr lang="en-GB" altLang="en-US" sz="20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Change in Population Structure (Birth rates/Death Rates/Fertility Rates/Change over 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Reasons for Population Decline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2000" u="sng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Cause and Effects</a:t>
            </a:r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Social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Economic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Environmental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Political </a:t>
            </a:r>
          </a:p>
          <a:p>
            <a:pPr algn="l"/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Solutions to the problem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20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041" y="1371602"/>
            <a:ext cx="1098386" cy="818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66" y="5447937"/>
            <a:ext cx="1226288" cy="10900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-1" b="11871"/>
          <a:stretch/>
        </p:blipFill>
        <p:spPr>
          <a:xfrm>
            <a:off x="11246911" y="754917"/>
            <a:ext cx="637314" cy="3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450" y="2360750"/>
            <a:ext cx="4288468" cy="302801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64" y="2190306"/>
            <a:ext cx="3425174" cy="3198462"/>
          </a:xfrm>
          <a:prstGeom prst="rect">
            <a:avLst/>
          </a:prstGeom>
          <a:ln w="19050">
            <a:solidFill>
              <a:srgbClr val="00FF00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8556" y="1330680"/>
            <a:ext cx="5156790" cy="520729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5346" y="1330680"/>
            <a:ext cx="2040104" cy="103007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35346" y="5388768"/>
            <a:ext cx="2040104" cy="1149204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78555" y="138691"/>
            <a:ext cx="11857501" cy="490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Population Decline in Russia(Case Study 2)</a:t>
            </a:r>
            <a:endParaRPr lang="en-GB" altLang="en-US" sz="2000" b="1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8555" y="712847"/>
            <a:ext cx="11834889" cy="49006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: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 Transfer the information from your handout into your Case Study sheet. </a:t>
            </a: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13" name="AutoShape 2" descr="https://www.bigidesign.com/wp-content/uploads/2012/07/titanium_pen_inhand_blac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291" y="1371602"/>
            <a:ext cx="1098386" cy="81870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 rot="16200000">
            <a:off x="4900319" y="3544503"/>
            <a:ext cx="2881423" cy="490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Transfer</a:t>
            </a:r>
            <a:endParaRPr lang="en-GB" altLang="en-US" sz="2000" b="1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26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167" y="74894"/>
            <a:ext cx="11834889" cy="490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Exam Plenary</a:t>
            </a:r>
            <a:endParaRPr lang="en-GB" altLang="en-US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821" y="649049"/>
            <a:ext cx="11834889" cy="64858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u="sng" dirty="0" smtClean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: Look at the Exam question below. What revision methods can be used to answer this question?   </a:t>
            </a: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903"/>
          <a:stretch/>
        </p:blipFill>
        <p:spPr>
          <a:xfrm>
            <a:off x="199821" y="2423243"/>
            <a:ext cx="5431394" cy="426463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534" y="1467757"/>
            <a:ext cx="11834889" cy="850137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For a named country which you have studied, describe the problems caused by a declining population. (7 marks)</a:t>
            </a:r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26641" y="2426060"/>
            <a:ext cx="6198781" cy="426182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Level 1 (1-3 marks) </a:t>
            </a:r>
          </a:p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Statements including limited detail on describing the problems caused by a declining population.</a:t>
            </a:r>
          </a:p>
          <a:p>
            <a:pPr algn="l"/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Level 2 (4-6)</a:t>
            </a:r>
          </a:p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Uses named example</a:t>
            </a:r>
          </a:p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More developed statements on problems, with links starting to be made.</a:t>
            </a:r>
          </a:p>
          <a:p>
            <a:pPr algn="l"/>
            <a:endParaRPr lang="en-GB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algn="l"/>
            <a:r>
              <a:rPr lang="en-GB" altLang="en-US" sz="20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Level 3 (7 marks)</a:t>
            </a:r>
          </a:p>
          <a:p>
            <a:pPr algn="l"/>
            <a:r>
              <a:rPr lang="en-GB" altLang="en-US" sz="2000" dirty="0" smtClean="0">
                <a:latin typeface="Comic Sans MS" panose="030F0702030302020204" pitchFamily="66" charset="0"/>
                <a:ea typeface="ＭＳ Ｐゴシック" pitchFamily="34" charset="-128"/>
              </a:rPr>
              <a:t>Comprehensive and accurate statements on the problems faced by the country (i.e Russia), includes specific detail, references.</a:t>
            </a:r>
          </a:p>
        </p:txBody>
      </p:sp>
    </p:spTree>
    <p:extLst>
      <p:ext uri="{BB962C8B-B14F-4D97-AF65-F5344CB8AC3E}">
        <p14:creationId xmlns:p14="http://schemas.microsoft.com/office/powerpoint/2010/main" val="1592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482</Words>
  <Application>Microsoft Office PowerPoint</Application>
  <PresentationFormat>Widescreen</PresentationFormat>
  <Paragraphs>81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ＭＳ Ｐゴシック</vt:lpstr>
      <vt:lpstr>Office Theme</vt:lpstr>
      <vt:lpstr>PowerPoint Presentation</vt:lpstr>
      <vt:lpstr>Population Pyramid (Russia)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11</cp:revision>
  <dcterms:created xsi:type="dcterms:W3CDTF">2015-10-05T13:00:03Z</dcterms:created>
  <dcterms:modified xsi:type="dcterms:W3CDTF">2015-10-05T14:17:19Z</dcterms:modified>
</cp:coreProperties>
</file>