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9" r:id="rId4"/>
    <p:sldId id="262" r:id="rId5"/>
    <p:sldId id="264" r:id="rId6"/>
    <p:sldId id="266" r:id="rId7"/>
    <p:sldId id="267" r:id="rId8"/>
    <p:sldId id="263"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9"/>
  </p:normalViewPr>
  <p:slideViewPr>
    <p:cSldViewPr>
      <p:cViewPr varScale="1">
        <p:scale>
          <a:sx n="108" d="100"/>
          <a:sy n="108" d="100"/>
        </p:scale>
        <p:origin x="122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FA934B6-8056-4F76-A1F4-CB8376501F1F}"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1D6559-D5DA-4A63-9D50-0E363A7D0AD6}" type="slidenum">
              <a:rPr lang="en-GB" smtClean="0"/>
              <a:t>‹#›</a:t>
            </a:fld>
            <a:endParaRPr lang="en-GB"/>
          </a:p>
        </p:txBody>
      </p:sp>
    </p:spTree>
    <p:extLst>
      <p:ext uri="{BB962C8B-B14F-4D97-AF65-F5344CB8AC3E}">
        <p14:creationId xmlns:p14="http://schemas.microsoft.com/office/powerpoint/2010/main" val="346446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A934B6-8056-4F76-A1F4-CB8376501F1F}"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1D6559-D5DA-4A63-9D50-0E363A7D0AD6}" type="slidenum">
              <a:rPr lang="en-GB" smtClean="0"/>
              <a:t>‹#›</a:t>
            </a:fld>
            <a:endParaRPr lang="en-GB"/>
          </a:p>
        </p:txBody>
      </p:sp>
    </p:spTree>
    <p:extLst>
      <p:ext uri="{BB962C8B-B14F-4D97-AF65-F5344CB8AC3E}">
        <p14:creationId xmlns:p14="http://schemas.microsoft.com/office/powerpoint/2010/main" val="230757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A934B6-8056-4F76-A1F4-CB8376501F1F}"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1D6559-D5DA-4A63-9D50-0E363A7D0AD6}" type="slidenum">
              <a:rPr lang="en-GB" smtClean="0"/>
              <a:t>‹#›</a:t>
            </a:fld>
            <a:endParaRPr lang="en-GB"/>
          </a:p>
        </p:txBody>
      </p:sp>
    </p:spTree>
    <p:extLst>
      <p:ext uri="{BB962C8B-B14F-4D97-AF65-F5344CB8AC3E}">
        <p14:creationId xmlns:p14="http://schemas.microsoft.com/office/powerpoint/2010/main" val="407881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A934B6-8056-4F76-A1F4-CB8376501F1F}"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1D6559-D5DA-4A63-9D50-0E363A7D0AD6}" type="slidenum">
              <a:rPr lang="en-GB" smtClean="0"/>
              <a:t>‹#›</a:t>
            </a:fld>
            <a:endParaRPr lang="en-GB"/>
          </a:p>
        </p:txBody>
      </p:sp>
    </p:spTree>
    <p:extLst>
      <p:ext uri="{BB962C8B-B14F-4D97-AF65-F5344CB8AC3E}">
        <p14:creationId xmlns:p14="http://schemas.microsoft.com/office/powerpoint/2010/main" val="40269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A934B6-8056-4F76-A1F4-CB8376501F1F}"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1D6559-D5DA-4A63-9D50-0E363A7D0AD6}" type="slidenum">
              <a:rPr lang="en-GB" smtClean="0"/>
              <a:t>‹#›</a:t>
            </a:fld>
            <a:endParaRPr lang="en-GB"/>
          </a:p>
        </p:txBody>
      </p:sp>
    </p:spTree>
    <p:extLst>
      <p:ext uri="{BB962C8B-B14F-4D97-AF65-F5344CB8AC3E}">
        <p14:creationId xmlns:p14="http://schemas.microsoft.com/office/powerpoint/2010/main" val="37575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FA934B6-8056-4F76-A1F4-CB8376501F1F}" type="datetimeFigureOut">
              <a:rPr lang="en-GB" smtClean="0"/>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1D6559-D5DA-4A63-9D50-0E363A7D0AD6}" type="slidenum">
              <a:rPr lang="en-GB" smtClean="0"/>
              <a:t>‹#›</a:t>
            </a:fld>
            <a:endParaRPr lang="en-GB"/>
          </a:p>
        </p:txBody>
      </p:sp>
    </p:spTree>
    <p:extLst>
      <p:ext uri="{BB962C8B-B14F-4D97-AF65-F5344CB8AC3E}">
        <p14:creationId xmlns:p14="http://schemas.microsoft.com/office/powerpoint/2010/main" val="393562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A934B6-8056-4F76-A1F4-CB8376501F1F}" type="datetimeFigureOut">
              <a:rPr lang="en-GB" smtClean="0"/>
              <a:t>07/02/2019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1D6559-D5DA-4A63-9D50-0E363A7D0AD6}" type="slidenum">
              <a:rPr lang="en-GB" smtClean="0"/>
              <a:t>‹#›</a:t>
            </a:fld>
            <a:endParaRPr lang="en-GB"/>
          </a:p>
        </p:txBody>
      </p:sp>
    </p:spTree>
    <p:extLst>
      <p:ext uri="{BB962C8B-B14F-4D97-AF65-F5344CB8AC3E}">
        <p14:creationId xmlns:p14="http://schemas.microsoft.com/office/powerpoint/2010/main" val="59439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FA934B6-8056-4F76-A1F4-CB8376501F1F}" type="datetimeFigureOut">
              <a:rPr lang="en-GB" smtClean="0"/>
              <a:t>07/02/2019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1D6559-D5DA-4A63-9D50-0E363A7D0AD6}" type="slidenum">
              <a:rPr lang="en-GB" smtClean="0"/>
              <a:t>‹#›</a:t>
            </a:fld>
            <a:endParaRPr lang="en-GB"/>
          </a:p>
        </p:txBody>
      </p:sp>
    </p:spTree>
    <p:extLst>
      <p:ext uri="{BB962C8B-B14F-4D97-AF65-F5344CB8AC3E}">
        <p14:creationId xmlns:p14="http://schemas.microsoft.com/office/powerpoint/2010/main" val="88174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34B6-8056-4F76-A1F4-CB8376501F1F}" type="datetimeFigureOut">
              <a:rPr lang="en-GB" smtClean="0"/>
              <a:t>07/02/2019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1D6559-D5DA-4A63-9D50-0E363A7D0AD6}" type="slidenum">
              <a:rPr lang="en-GB" smtClean="0"/>
              <a:t>‹#›</a:t>
            </a:fld>
            <a:endParaRPr lang="en-GB"/>
          </a:p>
        </p:txBody>
      </p:sp>
    </p:spTree>
    <p:extLst>
      <p:ext uri="{BB962C8B-B14F-4D97-AF65-F5344CB8AC3E}">
        <p14:creationId xmlns:p14="http://schemas.microsoft.com/office/powerpoint/2010/main" val="278518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A934B6-8056-4F76-A1F4-CB8376501F1F}" type="datetimeFigureOut">
              <a:rPr lang="en-GB" smtClean="0"/>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1D6559-D5DA-4A63-9D50-0E363A7D0AD6}" type="slidenum">
              <a:rPr lang="en-GB" smtClean="0"/>
              <a:t>‹#›</a:t>
            </a:fld>
            <a:endParaRPr lang="en-GB"/>
          </a:p>
        </p:txBody>
      </p:sp>
    </p:spTree>
    <p:extLst>
      <p:ext uri="{BB962C8B-B14F-4D97-AF65-F5344CB8AC3E}">
        <p14:creationId xmlns:p14="http://schemas.microsoft.com/office/powerpoint/2010/main" val="392345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A934B6-8056-4F76-A1F4-CB8376501F1F}" type="datetimeFigureOut">
              <a:rPr lang="en-GB" smtClean="0"/>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1D6559-D5DA-4A63-9D50-0E363A7D0AD6}" type="slidenum">
              <a:rPr lang="en-GB" smtClean="0"/>
              <a:t>‹#›</a:t>
            </a:fld>
            <a:endParaRPr lang="en-GB"/>
          </a:p>
        </p:txBody>
      </p:sp>
    </p:spTree>
    <p:extLst>
      <p:ext uri="{BB962C8B-B14F-4D97-AF65-F5344CB8AC3E}">
        <p14:creationId xmlns:p14="http://schemas.microsoft.com/office/powerpoint/2010/main" val="175065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934B6-8056-4F76-A1F4-CB8376501F1F}" type="datetimeFigureOut">
              <a:rPr lang="en-GB" smtClean="0"/>
              <a:t>07/02/2019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D6559-D5DA-4A63-9D50-0E363A7D0AD6}" type="slidenum">
              <a:rPr lang="en-GB" smtClean="0"/>
              <a:t>‹#›</a:t>
            </a:fld>
            <a:endParaRPr lang="en-GB"/>
          </a:p>
        </p:txBody>
      </p:sp>
    </p:spTree>
    <p:extLst>
      <p:ext uri="{BB962C8B-B14F-4D97-AF65-F5344CB8AC3E}">
        <p14:creationId xmlns:p14="http://schemas.microsoft.com/office/powerpoint/2010/main" val="1147683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94" t="7078" r="6111" b="3518"/>
          <a:stretch/>
        </p:blipFill>
        <p:spPr bwMode="auto">
          <a:xfrm>
            <a:off x="307975" y="2967362"/>
            <a:ext cx="3871166" cy="2696584"/>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20894" y="188640"/>
            <a:ext cx="8843594" cy="461665"/>
          </a:xfrm>
          <a:prstGeom prst="rect">
            <a:avLst/>
          </a:prstGeom>
          <a:ln w="28575">
            <a:solidFill>
              <a:srgbClr val="FF0000"/>
            </a:solidFill>
          </a:ln>
        </p:spPr>
        <p:txBody>
          <a:bodyPr wrap="square">
            <a:spAutoFit/>
          </a:bodyPr>
          <a:lstStyle/>
          <a:p>
            <a:pPr algn="ctr"/>
            <a:r>
              <a:rPr lang="en-GB" sz="2400" u="sng" cap="all" dirty="0">
                <a:latin typeface="Comic Sans MS" panose="030F0702030302020204" pitchFamily="66" charset="0"/>
              </a:rPr>
              <a:t>Biodiversity and change </a:t>
            </a:r>
          </a:p>
        </p:txBody>
      </p:sp>
      <p:sp>
        <p:nvSpPr>
          <p:cNvPr id="5" name="Rectangle 4"/>
          <p:cNvSpPr/>
          <p:nvPr/>
        </p:nvSpPr>
        <p:spPr>
          <a:xfrm>
            <a:off x="120894" y="721724"/>
            <a:ext cx="8843594" cy="707886"/>
          </a:xfrm>
          <a:prstGeom prst="rect">
            <a:avLst/>
          </a:prstGeom>
          <a:ln w="28575">
            <a:solidFill>
              <a:srgbClr val="FFC000"/>
            </a:solidFill>
          </a:ln>
        </p:spPr>
        <p:txBody>
          <a:bodyPr wrap="square">
            <a:spAutoFit/>
          </a:bodyPr>
          <a:lstStyle/>
          <a:p>
            <a:r>
              <a:rPr lang="en-GB" sz="2000" u="sng" dirty="0">
                <a:latin typeface="Comic Sans MS" panose="030F0702030302020204" pitchFamily="66" charset="0"/>
              </a:rPr>
              <a:t>Learning Objective</a:t>
            </a:r>
            <a:r>
              <a:rPr lang="en-GB" sz="2000" dirty="0">
                <a:latin typeface="Comic Sans MS" panose="030F0702030302020204" pitchFamily="66" charset="0"/>
              </a:rPr>
              <a:t>: To explain the concept and importance of biodiversity in tropical rainforests. </a:t>
            </a:r>
          </a:p>
        </p:txBody>
      </p:sp>
      <p:sp>
        <p:nvSpPr>
          <p:cNvPr id="7" name="Rectangle 6"/>
          <p:cNvSpPr/>
          <p:nvPr/>
        </p:nvSpPr>
        <p:spPr>
          <a:xfrm>
            <a:off x="120894" y="1484784"/>
            <a:ext cx="8843594" cy="1015663"/>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Starter</a:t>
            </a:r>
            <a:r>
              <a:rPr lang="en-GB" sz="2000" dirty="0">
                <a:latin typeface="Comic Sans MS" panose="030F0702030302020204" pitchFamily="66" charset="0"/>
              </a:rPr>
              <a:t>:  Match each icon to the appropriate number representing the amount of identified species within that category of life by dragging and dropping the icon into the square above the number you think is correct.</a:t>
            </a:r>
          </a:p>
        </p:txBody>
      </p:sp>
      <p:sp>
        <p:nvSpPr>
          <p:cNvPr id="18" name="Rectangle 17"/>
          <p:cNvSpPr/>
          <p:nvPr/>
        </p:nvSpPr>
        <p:spPr>
          <a:xfrm>
            <a:off x="120895" y="5517232"/>
            <a:ext cx="8921505" cy="369332"/>
          </a:xfrm>
          <a:prstGeom prst="rect">
            <a:avLst/>
          </a:prstGeom>
          <a:solidFill>
            <a:schemeClr val="bg1"/>
          </a:solidFill>
          <a:ln w="28575">
            <a:solidFill>
              <a:srgbClr val="00B0F0"/>
            </a:solidFill>
          </a:ln>
        </p:spPr>
        <p:txBody>
          <a:bodyPr wrap="square">
            <a:spAutoFit/>
          </a:bodyPr>
          <a:lstStyle/>
          <a:p>
            <a:r>
              <a:rPr lang="en-GB" u="sng" dirty="0">
                <a:latin typeface="Comic Sans MS" panose="030F0702030302020204" pitchFamily="66" charset="0"/>
              </a:rPr>
              <a:t>Challenge:</a:t>
            </a:r>
            <a:r>
              <a:rPr lang="en-GB" dirty="0">
                <a:latin typeface="Comic Sans MS" panose="030F0702030302020204" pitchFamily="66" charset="0"/>
              </a:rPr>
              <a:t> Define biodiversity.                                                                 [2 marks]</a:t>
            </a:r>
          </a:p>
        </p:txBody>
      </p:sp>
      <p:sp>
        <p:nvSpPr>
          <p:cNvPr id="19" name="AutoShape 2" descr="http://www.dr-barbara-hendel.de/files/uploads/ganzheitliche-medizin/spezielle-therapien/salzanwendungen/sole-inhalation/dr-hendel_sole-inhalatio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6" descr="http://personalcaretruth.com/wp-content/uploads/2010/10/6a00e54eeb0935883401348823a31a970c-800wi.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50" t="9123" r="5074"/>
          <a:stretch/>
        </p:blipFill>
        <p:spPr bwMode="auto">
          <a:xfrm>
            <a:off x="4397859" y="3294742"/>
            <a:ext cx="4583969" cy="193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0894" y="5987694"/>
            <a:ext cx="8921505" cy="830997"/>
          </a:xfrm>
          <a:prstGeom prst="rect">
            <a:avLst/>
          </a:prstGeom>
          <a:ln w="28575">
            <a:solidFill>
              <a:schemeClr val="accent6">
                <a:lumMod val="75000"/>
              </a:schemeClr>
            </a:solidFill>
          </a:ln>
        </p:spPr>
        <p:txBody>
          <a:bodyPr wrap="square">
            <a:spAutoFit/>
          </a:bodyPr>
          <a:lstStyle/>
          <a:p>
            <a:r>
              <a:rPr lang="en-GB" sz="1600" dirty="0">
                <a:latin typeface="Comic Sans MS" panose="030F0702030302020204" pitchFamily="66" charset="0"/>
              </a:rPr>
              <a:t>Biodiversity involves plants, animals and microorganisms. It refers to species diversity, genetic diversity and the interdependence of species within the ecosystem. Accept two valid points.</a:t>
            </a:r>
          </a:p>
        </p:txBody>
      </p:sp>
      <p:sp>
        <p:nvSpPr>
          <p:cNvPr id="23" name="Rectangle 22"/>
          <p:cNvSpPr/>
          <p:nvPr/>
        </p:nvSpPr>
        <p:spPr>
          <a:xfrm>
            <a:off x="120894" y="2596842"/>
            <a:ext cx="4343778" cy="400110"/>
          </a:xfrm>
          <a:prstGeom prst="rect">
            <a:avLst/>
          </a:prstGeom>
          <a:solidFill>
            <a:schemeClr val="bg1"/>
          </a:solidFill>
          <a:ln w="28575">
            <a:solidFill>
              <a:srgbClr val="7030A0"/>
            </a:solidFill>
          </a:ln>
        </p:spPr>
        <p:txBody>
          <a:bodyPr wrap="square">
            <a:spAutoFit/>
          </a:bodyPr>
          <a:lstStyle/>
          <a:p>
            <a:pPr algn="ctr"/>
            <a:r>
              <a:rPr lang="en-GB" sz="2000" u="sng" dirty="0">
                <a:latin typeface="Comic Sans MS" panose="030F0702030302020204" pitchFamily="66" charset="0"/>
              </a:rPr>
              <a:t>Worksheet</a:t>
            </a:r>
            <a:endParaRPr lang="en-GB" sz="2000" dirty="0">
              <a:latin typeface="Comic Sans MS" panose="030F0702030302020204" pitchFamily="66" charset="0"/>
            </a:endParaRPr>
          </a:p>
        </p:txBody>
      </p:sp>
      <p:sp>
        <p:nvSpPr>
          <p:cNvPr id="12" name="Rectangle 11"/>
          <p:cNvSpPr/>
          <p:nvPr/>
        </p:nvSpPr>
        <p:spPr>
          <a:xfrm>
            <a:off x="4560031" y="2597687"/>
            <a:ext cx="4421797" cy="400110"/>
          </a:xfrm>
          <a:prstGeom prst="rect">
            <a:avLst/>
          </a:prstGeom>
          <a:solidFill>
            <a:schemeClr val="bg1"/>
          </a:solidFill>
          <a:ln w="28575">
            <a:solidFill>
              <a:srgbClr val="7030A0"/>
            </a:solidFill>
          </a:ln>
        </p:spPr>
        <p:txBody>
          <a:bodyPr wrap="square">
            <a:spAutoFit/>
          </a:bodyPr>
          <a:lstStyle/>
          <a:p>
            <a:pPr algn="ctr"/>
            <a:r>
              <a:rPr lang="en-GB" sz="2000" u="sng" dirty="0">
                <a:latin typeface="Comic Sans MS" panose="030F0702030302020204" pitchFamily="66" charset="0"/>
              </a:rPr>
              <a:t>Check your Answers</a:t>
            </a:r>
            <a:endParaRPr lang="en-GB" sz="2000" dirty="0">
              <a:latin typeface="Comic Sans MS" panose="030F0702030302020204" pitchFamily="66" charset="0"/>
            </a:endParaRPr>
          </a:p>
        </p:txBody>
      </p:sp>
    </p:spTree>
    <p:extLst>
      <p:ext uri="{BB962C8B-B14F-4D97-AF65-F5344CB8AC3E}">
        <p14:creationId xmlns:p14="http://schemas.microsoft.com/office/powerpoint/2010/main" val="22415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91680" y="4005064"/>
            <a:ext cx="5943600" cy="266065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570891" y="1972945"/>
            <a:ext cx="5943600" cy="2313305"/>
          </a:xfrm>
          <a:prstGeom prst="rect">
            <a:avLst/>
          </a:prstGeom>
        </p:spPr>
      </p:pic>
      <p:sp>
        <p:nvSpPr>
          <p:cNvPr id="6" name="Rectangle 5"/>
          <p:cNvSpPr/>
          <p:nvPr/>
        </p:nvSpPr>
        <p:spPr>
          <a:xfrm>
            <a:off x="120894" y="188640"/>
            <a:ext cx="8843594" cy="461665"/>
          </a:xfrm>
          <a:prstGeom prst="rect">
            <a:avLst/>
          </a:prstGeom>
          <a:ln w="28575">
            <a:solidFill>
              <a:srgbClr val="FF0000"/>
            </a:solidFill>
          </a:ln>
        </p:spPr>
        <p:txBody>
          <a:bodyPr wrap="square">
            <a:spAutoFit/>
          </a:bodyPr>
          <a:lstStyle/>
          <a:p>
            <a:pPr algn="ctr"/>
            <a:r>
              <a:rPr lang="en-GB" sz="2400" u="sng" cap="all" dirty="0">
                <a:latin typeface="Comic Sans MS" panose="030F0702030302020204" pitchFamily="66" charset="0"/>
              </a:rPr>
              <a:t>Starter Sheet</a:t>
            </a:r>
          </a:p>
        </p:txBody>
      </p:sp>
      <p:sp>
        <p:nvSpPr>
          <p:cNvPr id="7" name="Rectangle 6"/>
          <p:cNvSpPr/>
          <p:nvPr/>
        </p:nvSpPr>
        <p:spPr>
          <a:xfrm>
            <a:off x="120894" y="727528"/>
            <a:ext cx="8843594" cy="1015663"/>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Starter</a:t>
            </a:r>
            <a:r>
              <a:rPr lang="en-GB" sz="2000" dirty="0">
                <a:latin typeface="Comic Sans MS" panose="030F0702030302020204" pitchFamily="66" charset="0"/>
              </a:rPr>
              <a:t>:  Match each icon to the appropriate number representing the amount of identified species within that category of life by dragging and dropping the icon into the square above the number you think is correct.</a:t>
            </a:r>
          </a:p>
        </p:txBody>
      </p:sp>
    </p:spTree>
    <p:extLst>
      <p:ext uri="{BB962C8B-B14F-4D97-AF65-F5344CB8AC3E}">
        <p14:creationId xmlns:p14="http://schemas.microsoft.com/office/powerpoint/2010/main" val="179014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489890" y="3947288"/>
            <a:ext cx="5084100" cy="216024"/>
          </a:xfrm>
          <a:ln w="28575">
            <a:solidFill>
              <a:srgbClr val="FF0000"/>
            </a:solidFill>
          </a:ln>
        </p:spPr>
        <p:txBody>
          <a:bodyPr>
            <a:normAutofit fontScale="90000"/>
          </a:bodyPr>
          <a:lstStyle/>
          <a:p>
            <a:r>
              <a:rPr lang="en-GB" sz="1800" u="sng" dirty="0">
                <a:latin typeface="Comic Sans MS" panose="030F0702030302020204" pitchFamily="66" charset="0"/>
              </a:rPr>
              <a:t>Glossary </a:t>
            </a:r>
            <a:endParaRPr lang="en-GB" sz="2400" u="sng" dirty="0">
              <a:latin typeface="Comic Sans MS" panose="030F0702030302020204" pitchFamily="66" charset="0"/>
            </a:endParaRPr>
          </a:p>
        </p:txBody>
      </p:sp>
      <p:sp>
        <p:nvSpPr>
          <p:cNvPr id="6" name="Title 1"/>
          <p:cNvSpPr txBox="1">
            <a:spLocks/>
          </p:cNvSpPr>
          <p:nvPr/>
        </p:nvSpPr>
        <p:spPr>
          <a:xfrm>
            <a:off x="107503" y="116632"/>
            <a:ext cx="8912875" cy="43204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Success Criteria </a:t>
            </a:r>
          </a:p>
        </p:txBody>
      </p:sp>
      <p:sp>
        <p:nvSpPr>
          <p:cNvPr id="9" name="Title 1"/>
          <p:cNvSpPr txBox="1">
            <a:spLocks/>
          </p:cNvSpPr>
          <p:nvPr/>
        </p:nvSpPr>
        <p:spPr>
          <a:xfrm>
            <a:off x="107504" y="1527583"/>
            <a:ext cx="3517552" cy="818065"/>
          </a:xfrm>
          <a:prstGeom prst="rect">
            <a:avLst/>
          </a:prstGeom>
          <a:ln w="28575">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latin typeface="Comic Sans MS" panose="030F0702030302020204" pitchFamily="66" charset="0"/>
              </a:rPr>
              <a:t>Learning Outcome: </a:t>
            </a:r>
          </a:p>
        </p:txBody>
      </p:sp>
      <p:sp>
        <p:nvSpPr>
          <p:cNvPr id="11" name="Title 1"/>
          <p:cNvSpPr txBox="1">
            <a:spLocks/>
          </p:cNvSpPr>
          <p:nvPr/>
        </p:nvSpPr>
        <p:spPr>
          <a:xfrm>
            <a:off x="107504" y="2492897"/>
            <a:ext cx="3528392" cy="1656184"/>
          </a:xfrm>
          <a:prstGeom prst="rect">
            <a:avLst/>
          </a:prstGeom>
          <a:ln w="28575">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latin typeface="Comic Sans MS" panose="030F0702030302020204" pitchFamily="66" charset="0"/>
              </a:rPr>
              <a:t>To be able to explain the concept and importance of </a:t>
            </a:r>
            <a:r>
              <a:rPr lang="en-GB" sz="2000" u="sng" dirty="0">
                <a:latin typeface="Comic Sans MS" panose="030F0702030302020204" pitchFamily="66" charset="0"/>
              </a:rPr>
              <a:t>biodiversity</a:t>
            </a:r>
            <a:r>
              <a:rPr lang="en-GB" sz="2000" dirty="0">
                <a:latin typeface="Comic Sans MS" panose="030F0702030302020204" pitchFamily="66" charset="0"/>
              </a:rPr>
              <a:t> in tropical rainforests using named case study examples. </a:t>
            </a:r>
          </a:p>
        </p:txBody>
      </p:sp>
      <p:sp>
        <p:nvSpPr>
          <p:cNvPr id="8" name="Title 1"/>
          <p:cNvSpPr txBox="1">
            <a:spLocks/>
          </p:cNvSpPr>
          <p:nvPr/>
        </p:nvSpPr>
        <p:spPr>
          <a:xfrm>
            <a:off x="107504" y="692696"/>
            <a:ext cx="8912875" cy="720080"/>
          </a:xfrm>
          <a:prstGeom prst="rect">
            <a:avLst/>
          </a:prstGeom>
          <a:ln w="28575">
            <a:solidFill>
              <a:srgbClr val="FFC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u="sng" dirty="0">
                <a:latin typeface="Comic Sans MS" panose="030F0702030302020204" pitchFamily="66" charset="0"/>
              </a:rPr>
              <a:t>Learning Objective</a:t>
            </a:r>
            <a:r>
              <a:rPr lang="en-GB" sz="1800" dirty="0">
                <a:latin typeface="Comic Sans MS" panose="030F0702030302020204" pitchFamily="66" charset="0"/>
              </a:rPr>
              <a:t>: To explain the concept and importance of </a:t>
            </a:r>
            <a:r>
              <a:rPr lang="en-GB" sz="1800" u="sng" dirty="0">
                <a:latin typeface="Comic Sans MS" panose="030F0702030302020204" pitchFamily="66" charset="0"/>
              </a:rPr>
              <a:t>biodiversity</a:t>
            </a:r>
            <a:r>
              <a:rPr lang="en-GB" sz="1800" dirty="0">
                <a:latin typeface="Comic Sans MS" panose="030F0702030302020204" pitchFamily="66" charset="0"/>
              </a:rPr>
              <a:t> in tropical rainforests. </a:t>
            </a:r>
          </a:p>
        </p:txBody>
      </p:sp>
      <p:sp>
        <p:nvSpPr>
          <p:cNvPr id="3" name="Rectangle 2"/>
          <p:cNvSpPr/>
          <p:nvPr/>
        </p:nvSpPr>
        <p:spPr>
          <a:xfrm>
            <a:off x="4355976" y="1513250"/>
            <a:ext cx="4592394" cy="4770537"/>
          </a:xfrm>
          <a:prstGeom prst="rect">
            <a:avLst/>
          </a:prstGeom>
          <a:ln w="28575">
            <a:solidFill>
              <a:srgbClr val="7030A0"/>
            </a:solidFill>
          </a:ln>
        </p:spPr>
        <p:txBody>
          <a:bodyPr wrap="square">
            <a:spAutoFit/>
          </a:bodyPr>
          <a:lstStyle/>
          <a:p>
            <a:pPr>
              <a:buFont typeface="Arial" charset="0"/>
              <a:buChar char="•"/>
            </a:pPr>
            <a:r>
              <a:rPr lang="en-GB" sz="1600" u="sng" dirty="0">
                <a:latin typeface="Comic Sans MS"/>
                <a:ea typeface="ＭＳ Ｐゴシック" charset="0"/>
                <a:cs typeface="Comic Sans MS"/>
              </a:rPr>
              <a:t>Biodiversity</a:t>
            </a:r>
            <a:r>
              <a:rPr lang="en-GB" sz="1600" dirty="0">
                <a:latin typeface="Comic Sans MS"/>
                <a:ea typeface="ＭＳ Ｐゴシック" charset="0"/>
                <a:cs typeface="Comic Sans MS"/>
              </a:rPr>
              <a:t> – the variety of genes, species and ecosystems in an area.  </a:t>
            </a:r>
          </a:p>
          <a:p>
            <a:pPr>
              <a:buFont typeface="Arial" charset="0"/>
              <a:buChar char="•"/>
            </a:pPr>
            <a:r>
              <a:rPr lang="en-GB" sz="1600" u="sng" dirty="0">
                <a:latin typeface="Comic Sans MS"/>
                <a:ea typeface="ＭＳ Ｐゴシック" charset="0"/>
                <a:cs typeface="Comic Sans MS"/>
              </a:rPr>
              <a:t>Biosphere</a:t>
            </a:r>
            <a:r>
              <a:rPr lang="en-GB" sz="1600" dirty="0">
                <a:latin typeface="Comic Sans MS"/>
                <a:ea typeface="ＭＳ Ｐゴシック" charset="0"/>
                <a:cs typeface="Comic Sans MS"/>
              </a:rPr>
              <a:t> – the thin veneer of living material on the planet’s surface</a:t>
            </a:r>
          </a:p>
          <a:p>
            <a:pPr>
              <a:buFont typeface="Arial" charset="0"/>
              <a:buChar char="•"/>
            </a:pPr>
            <a:r>
              <a:rPr lang="en-GB" sz="1600" u="sng" dirty="0">
                <a:latin typeface="Comic Sans MS"/>
                <a:ea typeface="ＭＳ Ｐゴシック" charset="0"/>
                <a:cs typeface="Comic Sans MS"/>
              </a:rPr>
              <a:t>Biome</a:t>
            </a:r>
            <a:r>
              <a:rPr lang="en-GB" sz="1600" dirty="0">
                <a:latin typeface="Comic Sans MS"/>
                <a:ea typeface="ＭＳ Ｐゴシック" charset="0"/>
                <a:cs typeface="Comic Sans MS"/>
              </a:rPr>
              <a:t> – a global scale ecosystem e.g. tropical forest </a:t>
            </a:r>
          </a:p>
          <a:p>
            <a:pPr>
              <a:buFont typeface="Arial" charset="0"/>
              <a:buChar char="•"/>
            </a:pPr>
            <a:r>
              <a:rPr lang="en-GB" sz="1600" u="sng" dirty="0">
                <a:latin typeface="Comic Sans MS"/>
                <a:ea typeface="ＭＳ Ｐゴシック" charset="0"/>
                <a:cs typeface="Comic Sans MS"/>
              </a:rPr>
              <a:t>Biomass</a:t>
            </a:r>
            <a:r>
              <a:rPr lang="en-GB" sz="1600" dirty="0">
                <a:solidFill>
                  <a:srgbClr val="7030A0"/>
                </a:solidFill>
                <a:latin typeface="Comic Sans MS"/>
                <a:ea typeface="ＭＳ Ｐゴシック" charset="0"/>
                <a:cs typeface="Comic Sans MS"/>
              </a:rPr>
              <a:t> </a:t>
            </a:r>
            <a:r>
              <a:rPr lang="en-GB" sz="1600" dirty="0">
                <a:latin typeface="Comic Sans MS"/>
                <a:ea typeface="ＭＳ Ｐゴシック" charset="0"/>
                <a:cs typeface="Comic Sans MS"/>
              </a:rPr>
              <a:t> - the total weight of living matter per unit area (dry)</a:t>
            </a:r>
          </a:p>
          <a:p>
            <a:pPr>
              <a:buFont typeface="Arial" charset="0"/>
              <a:buChar char="•"/>
            </a:pPr>
            <a:r>
              <a:rPr lang="en-GB" sz="1600" dirty="0">
                <a:latin typeface="Comic Sans MS"/>
                <a:ea typeface="ＭＳ Ｐゴシック" charset="0"/>
                <a:cs typeface="Comic Sans MS"/>
              </a:rPr>
              <a:t>Biotic-the living components of an ecosystem such as plants.</a:t>
            </a:r>
          </a:p>
          <a:p>
            <a:pPr>
              <a:buFont typeface="Arial" charset="0"/>
              <a:buChar char="•"/>
            </a:pPr>
            <a:r>
              <a:rPr lang="en-GB" sz="1600" u="sng" dirty="0">
                <a:latin typeface="Comic Sans MS"/>
                <a:ea typeface="ＭＳ Ｐゴシック" charset="0"/>
                <a:cs typeface="Comic Sans MS"/>
              </a:rPr>
              <a:t>Ecosystem</a:t>
            </a:r>
            <a:r>
              <a:rPr lang="en-GB" sz="1600" dirty="0">
                <a:latin typeface="Comic Sans MS"/>
                <a:ea typeface="ＭＳ Ｐゴシック" charset="0"/>
                <a:cs typeface="Comic Sans MS"/>
              </a:rPr>
              <a:t>- a dynamic complex of plant, animal and micro-organism communities and their non-living environment interacting as a functional unit.</a:t>
            </a:r>
          </a:p>
          <a:p>
            <a:pPr>
              <a:buFont typeface="Arial" charset="0"/>
              <a:buChar char="•"/>
            </a:pPr>
            <a:r>
              <a:rPr lang="en-GB" sz="1600" u="sng" dirty="0">
                <a:latin typeface="Comic Sans MS"/>
                <a:ea typeface="ＭＳ Ｐゴシック" charset="0"/>
                <a:cs typeface="Comic Sans MS"/>
              </a:rPr>
              <a:t>Biodiversity Hotspot- </a:t>
            </a:r>
            <a:r>
              <a:rPr lang="en-GB" sz="1600" dirty="0">
                <a:latin typeface="Comic Sans MS"/>
                <a:ea typeface="ＭＳ Ｐゴシック" charset="0"/>
                <a:cs typeface="Comic Sans MS"/>
              </a:rPr>
              <a:t>area with particularly high level of biodiversity. </a:t>
            </a:r>
          </a:p>
          <a:p>
            <a:pPr>
              <a:buFont typeface="Arial" charset="0"/>
              <a:buChar char="•"/>
            </a:pPr>
            <a:r>
              <a:rPr lang="en-GB" sz="1600" u="sng" dirty="0">
                <a:latin typeface="Comic Sans MS"/>
                <a:ea typeface="ＭＳ Ｐゴシック" charset="0"/>
                <a:cs typeface="Comic Sans MS"/>
              </a:rPr>
              <a:t>Recolonise</a:t>
            </a:r>
            <a:r>
              <a:rPr lang="en-GB" sz="1600" dirty="0">
                <a:latin typeface="Comic Sans MS"/>
                <a:ea typeface="ＭＳ Ｐゴシック" charset="0"/>
                <a:cs typeface="Comic Sans MS"/>
              </a:rPr>
              <a:t>- The re-establishment of organisms into habitats that they previously occupied.</a:t>
            </a:r>
            <a:endParaRPr lang="en-US" sz="1600" dirty="0">
              <a:latin typeface="Comic Sans MS"/>
              <a:ea typeface="ＭＳ Ｐゴシック" charset="0"/>
              <a:cs typeface="Comic Sans MS"/>
            </a:endParaRPr>
          </a:p>
        </p:txBody>
      </p:sp>
      <p:sp>
        <p:nvSpPr>
          <p:cNvPr id="4" name="AutoShape 2" descr="https://blog.waypedia.com/wp-content/uploads/2016/03/key-to-success.jp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545175" y="4267146"/>
            <a:ext cx="2494468" cy="2494468"/>
          </a:xfrm>
          <a:prstGeom prst="rect">
            <a:avLst/>
          </a:prstGeom>
        </p:spPr>
      </p:pic>
    </p:spTree>
    <p:extLst>
      <p:ext uri="{BB962C8B-B14F-4D97-AF65-F5344CB8AC3E}">
        <p14:creationId xmlns:p14="http://schemas.microsoft.com/office/powerpoint/2010/main" val="20042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94" y="188640"/>
            <a:ext cx="8843594" cy="461665"/>
          </a:xfrm>
          <a:prstGeom prst="rect">
            <a:avLst/>
          </a:prstGeom>
          <a:ln w="28575">
            <a:solidFill>
              <a:srgbClr val="FF0000"/>
            </a:solidFill>
          </a:ln>
        </p:spPr>
        <p:txBody>
          <a:bodyPr wrap="square">
            <a:spAutoFit/>
          </a:bodyPr>
          <a:lstStyle/>
          <a:p>
            <a:pPr algn="ctr"/>
            <a:r>
              <a:rPr lang="en-GB" sz="2400" u="sng" cap="all" dirty="0">
                <a:latin typeface="Comic Sans MS" panose="030F0702030302020204" pitchFamily="66" charset="0"/>
              </a:rPr>
              <a:t>The concept of Biodiversity </a:t>
            </a:r>
          </a:p>
        </p:txBody>
      </p:sp>
      <p:sp>
        <p:nvSpPr>
          <p:cNvPr id="7" name="Rectangle 6"/>
          <p:cNvSpPr/>
          <p:nvPr/>
        </p:nvSpPr>
        <p:spPr>
          <a:xfrm>
            <a:off x="120894" y="764704"/>
            <a:ext cx="8843594" cy="400110"/>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What factors may influence the level of Biodiversity? </a:t>
            </a:r>
          </a:p>
        </p:txBody>
      </p:sp>
      <p:sp>
        <p:nvSpPr>
          <p:cNvPr id="19" name="AutoShape 2" descr="http://www.dr-barbara-hendel.de/files/uploads/ganzheitliche-medizin/spezielle-therapien/salzanwendungen/sole-inhalation/dr-hendel_sole-inhalatio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6" descr="http://personalcaretruth.com/wp-content/uploads/2010/10/6a00e54eeb0935883401348823a31a970c-800wi.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622" y="1279213"/>
            <a:ext cx="4987866" cy="5123590"/>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12775" y="3487065"/>
            <a:ext cx="2693605" cy="707886"/>
          </a:xfrm>
          <a:prstGeom prst="rect">
            <a:avLst/>
          </a:prstGeom>
          <a:ln w="28575">
            <a:solidFill>
              <a:srgbClr val="00FF00"/>
            </a:solidFill>
          </a:ln>
        </p:spPr>
        <p:txBody>
          <a:bodyPr wrap="square">
            <a:spAutoFit/>
          </a:bodyPr>
          <a:lstStyle/>
          <a:p>
            <a:pPr algn="ctr"/>
            <a:r>
              <a:rPr lang="en-GB" sz="2000" u="sng" dirty="0">
                <a:latin typeface="Comic Sans MS" panose="030F0702030302020204" pitchFamily="66" charset="0"/>
              </a:rPr>
              <a:t>Factors Influencing Biodiversity</a:t>
            </a:r>
            <a:endParaRPr lang="en-GB" sz="2000" dirty="0">
              <a:latin typeface="Comic Sans MS" panose="030F0702030302020204" pitchFamily="66" charset="0"/>
            </a:endParaRPr>
          </a:p>
        </p:txBody>
      </p:sp>
    </p:spTree>
    <p:extLst>
      <p:ext uri="{BB962C8B-B14F-4D97-AF65-F5344CB8AC3E}">
        <p14:creationId xmlns:p14="http://schemas.microsoft.com/office/powerpoint/2010/main" val="32596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2" y="609042"/>
            <a:ext cx="8912875" cy="707886"/>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Create a spider diagram in your book that lists </a:t>
            </a:r>
            <a:r>
              <a:rPr lang="en-GB" sz="2000" b="1" u="sng" dirty="0">
                <a:latin typeface="Comic Sans MS" panose="030F0702030302020204" pitchFamily="66" charset="0"/>
              </a:rPr>
              <a:t>five goods</a:t>
            </a:r>
            <a:r>
              <a:rPr lang="en-GB" sz="2000" b="1" dirty="0">
                <a:latin typeface="Comic Sans MS" panose="030F0702030302020204" pitchFamily="66" charset="0"/>
              </a:rPr>
              <a:t> </a:t>
            </a:r>
            <a:r>
              <a:rPr lang="en-GB" sz="2000" dirty="0">
                <a:latin typeface="Comic Sans MS" panose="030F0702030302020204" pitchFamily="66" charset="0"/>
              </a:rPr>
              <a:t>and </a:t>
            </a:r>
            <a:r>
              <a:rPr lang="en-GB" sz="2000" b="1" u="sng" dirty="0">
                <a:latin typeface="Comic Sans MS" panose="030F0702030302020204" pitchFamily="66" charset="0"/>
              </a:rPr>
              <a:t>five services</a:t>
            </a:r>
            <a:r>
              <a:rPr lang="en-GB" sz="2000" dirty="0">
                <a:latin typeface="Comic Sans MS" panose="030F0702030302020204" pitchFamily="66" charset="0"/>
              </a:rPr>
              <a:t> provided by ecosystems. </a:t>
            </a:r>
          </a:p>
        </p:txBody>
      </p:sp>
      <p:sp>
        <p:nvSpPr>
          <p:cNvPr id="5" name="Title 1"/>
          <p:cNvSpPr txBox="1">
            <a:spLocks/>
          </p:cNvSpPr>
          <p:nvPr/>
        </p:nvSpPr>
        <p:spPr>
          <a:xfrm>
            <a:off x="107503" y="116632"/>
            <a:ext cx="8912875" cy="43204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The Importance of Ecosystems</a:t>
            </a:r>
          </a:p>
        </p:txBody>
      </p:sp>
      <p:sp>
        <p:nvSpPr>
          <p:cNvPr id="7" name="Rectangle 6"/>
          <p:cNvSpPr/>
          <p:nvPr/>
        </p:nvSpPr>
        <p:spPr>
          <a:xfrm>
            <a:off x="107502" y="1412776"/>
            <a:ext cx="4248474" cy="1569660"/>
          </a:xfrm>
          <a:prstGeom prst="rect">
            <a:avLst/>
          </a:prstGeom>
          <a:ln w="28575">
            <a:solidFill>
              <a:srgbClr val="7030A0"/>
            </a:solidFill>
          </a:ln>
        </p:spPr>
        <p:txBody>
          <a:bodyPr wrap="square">
            <a:spAutoFit/>
          </a:bodyPr>
          <a:lstStyle/>
          <a:p>
            <a:pPr lvl="0"/>
            <a:r>
              <a:rPr lang="en-US" sz="1600" b="1" u="sng" dirty="0">
                <a:latin typeface="Comic Sans MS" panose="030F0702030302020204" pitchFamily="66" charset="0"/>
              </a:rPr>
              <a:t>Cultural services</a:t>
            </a:r>
            <a:r>
              <a:rPr lang="en-US" sz="1600" b="1" dirty="0">
                <a:latin typeface="Comic Sans MS" panose="030F0702030302020204" pitchFamily="66" charset="0"/>
              </a:rPr>
              <a:t>:</a:t>
            </a:r>
            <a:r>
              <a:rPr lang="en-US" sz="1600" dirty="0">
                <a:latin typeface="Comic Sans MS" panose="030F0702030302020204" pitchFamily="66" charset="0"/>
              </a:rPr>
              <a:t>  The non-material benefits people obtain from ecosystems through spiritual enrichment, cognitive development, reflection, recreation and aesthetic experiences – thereby taking account of landscape values;</a:t>
            </a:r>
            <a:endParaRPr lang="en-GB" sz="1600" dirty="0">
              <a:latin typeface="Comic Sans MS" panose="030F0702030302020204" pitchFamily="66" charset="0"/>
            </a:endParaRPr>
          </a:p>
        </p:txBody>
      </p:sp>
      <p:sp>
        <p:nvSpPr>
          <p:cNvPr id="8" name="Rectangle 7"/>
          <p:cNvSpPr/>
          <p:nvPr/>
        </p:nvSpPr>
        <p:spPr>
          <a:xfrm>
            <a:off x="107504" y="4581128"/>
            <a:ext cx="4235403" cy="2062103"/>
          </a:xfrm>
          <a:prstGeom prst="rect">
            <a:avLst/>
          </a:prstGeom>
          <a:ln w="28575">
            <a:solidFill>
              <a:srgbClr val="7030A0"/>
            </a:solidFill>
          </a:ln>
        </p:spPr>
        <p:txBody>
          <a:bodyPr wrap="square">
            <a:spAutoFit/>
          </a:bodyPr>
          <a:lstStyle/>
          <a:p>
            <a:pPr lvl="0"/>
            <a:r>
              <a:rPr lang="en-US" sz="1600" b="1" u="sng" dirty="0">
                <a:latin typeface="Comic Sans MS" panose="030F0702030302020204" pitchFamily="66" charset="0"/>
              </a:rPr>
              <a:t>Regulating services</a:t>
            </a:r>
            <a:r>
              <a:rPr lang="en-US" sz="1600" b="1" dirty="0">
                <a:latin typeface="Comic Sans MS" panose="030F0702030302020204" pitchFamily="66" charset="0"/>
              </a:rPr>
              <a:t>:</a:t>
            </a:r>
            <a:r>
              <a:rPr lang="en-US" sz="1600" dirty="0">
                <a:latin typeface="Comic Sans MS" panose="030F0702030302020204" pitchFamily="66" charset="0"/>
              </a:rPr>
              <a:t>  The benefits obtained from the regulation of ecosystem processes, including air quality regulation, climate regulation, water regulation, erosion regulation, water purification, disease regulation, pest regulation, pollination, natural hazard regulation;</a:t>
            </a:r>
            <a:endParaRPr lang="en-GB" sz="1600" dirty="0">
              <a:latin typeface="Comic Sans MS" panose="030F0702030302020204" pitchFamily="66" charset="0"/>
            </a:endParaRPr>
          </a:p>
        </p:txBody>
      </p:sp>
      <p:sp>
        <p:nvSpPr>
          <p:cNvPr id="9" name="Rectangle 8"/>
          <p:cNvSpPr/>
          <p:nvPr/>
        </p:nvSpPr>
        <p:spPr>
          <a:xfrm>
            <a:off x="91452" y="3140968"/>
            <a:ext cx="4280573" cy="1323439"/>
          </a:xfrm>
          <a:prstGeom prst="rect">
            <a:avLst/>
          </a:prstGeom>
          <a:ln w="28575">
            <a:solidFill>
              <a:srgbClr val="7030A0"/>
            </a:solidFill>
          </a:ln>
        </p:spPr>
        <p:txBody>
          <a:bodyPr wrap="square">
            <a:spAutoFit/>
          </a:bodyPr>
          <a:lstStyle/>
          <a:p>
            <a:pPr lvl="0"/>
            <a:r>
              <a:rPr lang="en-US" sz="1600" b="1" u="sng" dirty="0">
                <a:latin typeface="Comic Sans MS" panose="030F0702030302020204" pitchFamily="66" charset="0"/>
              </a:rPr>
              <a:t>Goods</a:t>
            </a:r>
            <a:r>
              <a:rPr lang="en-US" sz="1600" b="1" dirty="0">
                <a:latin typeface="Comic Sans MS" panose="030F0702030302020204" pitchFamily="66" charset="0"/>
              </a:rPr>
              <a:t>:</a:t>
            </a:r>
            <a:r>
              <a:rPr lang="en-US" sz="1600" dirty="0">
                <a:latin typeface="Comic Sans MS" panose="030F0702030302020204" pitchFamily="66" charset="0"/>
              </a:rPr>
              <a:t>  The products obtained from ecosystems, including food, fiber, fuel, genetic resources, biochemicals, natural medicines, pharmaceuticals, ornamental resources and fresh water;</a:t>
            </a:r>
            <a:endParaRPr lang="en-GB" sz="1600" dirty="0">
              <a:latin typeface="Comic Sans MS" panose="030F0702030302020204" pitchFamily="66" charset="0"/>
            </a:endParaRPr>
          </a:p>
        </p:txBody>
      </p:sp>
      <p:sp>
        <p:nvSpPr>
          <p:cNvPr id="10" name="Rectangle 9"/>
          <p:cNvSpPr/>
          <p:nvPr/>
        </p:nvSpPr>
        <p:spPr>
          <a:xfrm>
            <a:off x="4714855" y="1392391"/>
            <a:ext cx="4305523" cy="1569660"/>
          </a:xfrm>
          <a:prstGeom prst="rect">
            <a:avLst/>
          </a:prstGeom>
          <a:ln w="28575">
            <a:solidFill>
              <a:srgbClr val="7030A0"/>
            </a:solidFill>
          </a:ln>
        </p:spPr>
        <p:txBody>
          <a:bodyPr wrap="square">
            <a:spAutoFit/>
          </a:bodyPr>
          <a:lstStyle/>
          <a:p>
            <a:pPr lvl="0"/>
            <a:r>
              <a:rPr lang="en-US" sz="1600" b="1" u="sng" dirty="0">
                <a:latin typeface="Comic Sans MS" panose="030F0702030302020204" pitchFamily="66" charset="0"/>
              </a:rPr>
              <a:t>Supporting services</a:t>
            </a:r>
            <a:r>
              <a:rPr lang="en-US" sz="1600" b="1" dirty="0">
                <a:latin typeface="Comic Sans MS" panose="030F0702030302020204" pitchFamily="66" charset="0"/>
              </a:rPr>
              <a:t>:</a:t>
            </a:r>
            <a:r>
              <a:rPr lang="en-US" sz="1600" dirty="0">
                <a:latin typeface="Comic Sans MS" panose="030F0702030302020204" pitchFamily="66" charset="0"/>
              </a:rPr>
              <a:t>  The services that are necessary for the production of all other ecosystem services including soil formation, photosynthesis, primary production, nutrient cycling and water cycling. </a:t>
            </a:r>
            <a:endParaRPr lang="en-GB" sz="1600" dirty="0">
              <a:latin typeface="Comic Sans MS" panose="030F0702030302020204" pitchFamily="66" charset="0"/>
            </a:endParaRPr>
          </a:p>
        </p:txBody>
      </p:sp>
      <p:sp>
        <p:nvSpPr>
          <p:cNvPr id="12" name="AutoShape 2" descr="http://enchantedlearning.com/subjects/arachnids/label/extanatomy/spider.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349" y="3140968"/>
            <a:ext cx="4068534" cy="345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8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G:\OUP 2\Conversions\Picture 03\3.2 Global distrubution of biodiversity\913483_aw3.2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644864"/>
            <a:ext cx="8956342" cy="502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07503" y="116632"/>
            <a:ext cx="8912875" cy="43204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Global Biomes</a:t>
            </a:r>
          </a:p>
        </p:txBody>
      </p:sp>
      <p:sp>
        <p:nvSpPr>
          <p:cNvPr id="6" name="Title 1"/>
          <p:cNvSpPr txBox="1">
            <a:spLocks/>
          </p:cNvSpPr>
          <p:nvPr/>
        </p:nvSpPr>
        <p:spPr>
          <a:xfrm>
            <a:off x="107503" y="592392"/>
            <a:ext cx="8912875" cy="820383"/>
          </a:xfrm>
          <a:prstGeom prst="rect">
            <a:avLst/>
          </a:prstGeom>
          <a:ln w="28575">
            <a:solidFill>
              <a:srgbClr val="00FF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u="sng" dirty="0">
                <a:latin typeface="Comic Sans MS" panose="030F0702030302020204" pitchFamily="66" charset="0"/>
              </a:rPr>
              <a:t>Demo</a:t>
            </a:r>
            <a:r>
              <a:rPr lang="en-GB" sz="2000" dirty="0">
                <a:latin typeface="Comic Sans MS" panose="030F0702030302020204" pitchFamily="66" charset="0"/>
              </a:rPr>
              <a:t>: Use the </a:t>
            </a:r>
            <a:r>
              <a:rPr lang="en-GB" sz="2000" u="sng" dirty="0">
                <a:latin typeface="Comic Sans MS" panose="030F0702030302020204" pitchFamily="66" charset="0"/>
              </a:rPr>
              <a:t>Atlas</a:t>
            </a:r>
            <a:r>
              <a:rPr lang="en-GB" sz="2000" dirty="0">
                <a:latin typeface="Comic Sans MS" panose="030F0702030302020204" pitchFamily="66" charset="0"/>
              </a:rPr>
              <a:t> and the </a:t>
            </a:r>
            <a:r>
              <a:rPr lang="en-GB" sz="2000" u="sng" dirty="0">
                <a:latin typeface="Comic Sans MS" panose="030F0702030302020204" pitchFamily="66" charset="0"/>
              </a:rPr>
              <a:t>Global Biomes Map </a:t>
            </a:r>
            <a:r>
              <a:rPr lang="en-GB" sz="2000" dirty="0">
                <a:latin typeface="Comic Sans MS" panose="030F0702030302020204" pitchFamily="66" charset="0"/>
              </a:rPr>
              <a:t>to create a table on the different Biomes and examples of Countries within those Biomes. </a:t>
            </a:r>
          </a:p>
        </p:txBody>
      </p:sp>
    </p:spTree>
    <p:extLst>
      <p:ext uri="{BB962C8B-B14F-4D97-AF65-F5344CB8AC3E}">
        <p14:creationId xmlns:p14="http://schemas.microsoft.com/office/powerpoint/2010/main" val="85217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81038821"/>
              </p:ext>
            </p:extLst>
          </p:nvPr>
        </p:nvGraphicFramePr>
        <p:xfrm>
          <a:off x="3039940" y="1628800"/>
          <a:ext cx="3048000" cy="367284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tblGrid>
              <a:tr h="0">
                <a:tc>
                  <a:txBody>
                    <a:bodyPr/>
                    <a:lstStyle/>
                    <a:p>
                      <a:pPr algn="ctr"/>
                      <a:r>
                        <a:rPr lang="en-GB" sz="1600" b="1" u="sng" dirty="0">
                          <a:latin typeface="Comic Sans MS" panose="030F0702030302020204" pitchFamily="66" charset="0"/>
                        </a:rPr>
                        <a:t>Global Biomes </a:t>
                      </a:r>
                    </a:p>
                  </a:txBody>
                  <a:tcPr>
                    <a:solidFill>
                      <a:schemeClr val="bg1"/>
                    </a:solidFill>
                  </a:tcPr>
                </a:tc>
                <a:extLst>
                  <a:ext uri="{0D108BD9-81ED-4DB2-BD59-A6C34878D82A}">
                    <a16:rowId xmlns:a16="http://schemas.microsoft.com/office/drawing/2014/main" val="10000"/>
                  </a:ext>
                </a:extLst>
              </a:tr>
              <a:tr h="370840">
                <a:tc>
                  <a:txBody>
                    <a:bodyPr/>
                    <a:lstStyle/>
                    <a:p>
                      <a:pPr algn="ctr"/>
                      <a:r>
                        <a:rPr lang="en-GB" sz="1600" dirty="0">
                          <a:latin typeface="Comic Sans MS" panose="030F0702030302020204" pitchFamily="66" charset="0"/>
                        </a:rPr>
                        <a:t>Tundra</a:t>
                      </a:r>
                    </a:p>
                  </a:txBody>
                  <a:tcPr>
                    <a:solidFill>
                      <a:schemeClr val="bg1"/>
                    </a:solidFill>
                  </a:tcPr>
                </a:tc>
                <a:extLst>
                  <a:ext uri="{0D108BD9-81ED-4DB2-BD59-A6C34878D82A}">
                    <a16:rowId xmlns:a16="http://schemas.microsoft.com/office/drawing/2014/main" val="10001"/>
                  </a:ext>
                </a:extLst>
              </a:tr>
              <a:tr h="370840">
                <a:tc>
                  <a:txBody>
                    <a:bodyPr/>
                    <a:lstStyle/>
                    <a:p>
                      <a:pPr algn="ctr"/>
                      <a:r>
                        <a:rPr lang="en-GB" sz="1600" dirty="0">
                          <a:latin typeface="Comic Sans MS" panose="030F0702030302020204" pitchFamily="66" charset="0"/>
                        </a:rPr>
                        <a:t>Coniferous Forest </a:t>
                      </a:r>
                    </a:p>
                  </a:txBody>
                  <a:tcPr>
                    <a:solidFill>
                      <a:schemeClr val="bg1"/>
                    </a:solidFill>
                  </a:tcPr>
                </a:tc>
                <a:extLst>
                  <a:ext uri="{0D108BD9-81ED-4DB2-BD59-A6C34878D82A}">
                    <a16:rowId xmlns:a16="http://schemas.microsoft.com/office/drawing/2014/main" val="10002"/>
                  </a:ext>
                </a:extLst>
              </a:tr>
              <a:tr h="370840">
                <a:tc>
                  <a:txBody>
                    <a:bodyPr/>
                    <a:lstStyle/>
                    <a:p>
                      <a:pPr algn="ctr"/>
                      <a:r>
                        <a:rPr lang="en-GB" sz="1600" dirty="0">
                          <a:latin typeface="Comic Sans MS" panose="030F0702030302020204" pitchFamily="66" charset="0"/>
                        </a:rPr>
                        <a:t>Temperate</a:t>
                      </a:r>
                      <a:r>
                        <a:rPr lang="en-GB" sz="1600" baseline="0" dirty="0">
                          <a:latin typeface="Comic Sans MS" panose="030F0702030302020204" pitchFamily="66" charset="0"/>
                        </a:rPr>
                        <a:t> Deciduous </a:t>
                      </a:r>
                      <a:endParaRPr lang="en-GB" sz="16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3"/>
                  </a:ext>
                </a:extLst>
              </a:tr>
              <a:tr h="370840">
                <a:tc>
                  <a:txBody>
                    <a:bodyPr/>
                    <a:lstStyle/>
                    <a:p>
                      <a:pPr algn="ctr"/>
                      <a:r>
                        <a:rPr lang="en-GB" sz="1600" dirty="0">
                          <a:latin typeface="Comic Sans MS" panose="030F0702030302020204" pitchFamily="66" charset="0"/>
                        </a:rPr>
                        <a:t>Temperate grassland</a:t>
                      </a:r>
                    </a:p>
                  </a:txBody>
                  <a:tcPr>
                    <a:solidFill>
                      <a:schemeClr val="bg1"/>
                    </a:solidFill>
                  </a:tcPr>
                </a:tc>
                <a:extLst>
                  <a:ext uri="{0D108BD9-81ED-4DB2-BD59-A6C34878D82A}">
                    <a16:rowId xmlns:a16="http://schemas.microsoft.com/office/drawing/2014/main" val="10004"/>
                  </a:ext>
                </a:extLst>
              </a:tr>
              <a:tr h="370840">
                <a:tc>
                  <a:txBody>
                    <a:bodyPr/>
                    <a:lstStyle/>
                    <a:p>
                      <a:pPr algn="ctr"/>
                      <a:r>
                        <a:rPr lang="en-GB" sz="1600" dirty="0">
                          <a:latin typeface="Comic Sans MS" panose="030F0702030302020204" pitchFamily="66" charset="0"/>
                        </a:rPr>
                        <a:t>Mediterranean</a:t>
                      </a:r>
                    </a:p>
                  </a:txBody>
                  <a:tcPr>
                    <a:solidFill>
                      <a:schemeClr val="bg1"/>
                    </a:solidFill>
                  </a:tcPr>
                </a:tc>
                <a:extLst>
                  <a:ext uri="{0D108BD9-81ED-4DB2-BD59-A6C34878D82A}">
                    <a16:rowId xmlns:a16="http://schemas.microsoft.com/office/drawing/2014/main" val="10005"/>
                  </a:ext>
                </a:extLst>
              </a:tr>
              <a:tr h="370840">
                <a:tc>
                  <a:txBody>
                    <a:bodyPr/>
                    <a:lstStyle/>
                    <a:p>
                      <a:pPr algn="ctr"/>
                      <a:r>
                        <a:rPr lang="en-GB" sz="1600" dirty="0">
                          <a:latin typeface="Comic Sans MS" panose="030F0702030302020204" pitchFamily="66" charset="0"/>
                        </a:rPr>
                        <a:t>Desert</a:t>
                      </a:r>
                    </a:p>
                  </a:txBody>
                  <a:tcPr>
                    <a:solidFill>
                      <a:schemeClr val="bg1"/>
                    </a:solidFill>
                  </a:tcPr>
                </a:tc>
                <a:extLst>
                  <a:ext uri="{0D108BD9-81ED-4DB2-BD59-A6C34878D82A}">
                    <a16:rowId xmlns:a16="http://schemas.microsoft.com/office/drawing/2014/main" val="10006"/>
                  </a:ext>
                </a:extLst>
              </a:tr>
              <a:tr h="370840">
                <a:tc>
                  <a:txBody>
                    <a:bodyPr/>
                    <a:lstStyle/>
                    <a:p>
                      <a:pPr algn="ctr"/>
                      <a:r>
                        <a:rPr lang="en-GB" sz="1600" dirty="0">
                          <a:latin typeface="Comic Sans MS" panose="030F0702030302020204" pitchFamily="66" charset="0"/>
                        </a:rPr>
                        <a:t>Tropical Rainforest</a:t>
                      </a:r>
                    </a:p>
                  </a:txBody>
                  <a:tcPr>
                    <a:solidFill>
                      <a:schemeClr val="bg1"/>
                    </a:solidFill>
                  </a:tcPr>
                </a:tc>
                <a:extLst>
                  <a:ext uri="{0D108BD9-81ED-4DB2-BD59-A6C34878D82A}">
                    <a16:rowId xmlns:a16="http://schemas.microsoft.com/office/drawing/2014/main" val="10007"/>
                  </a:ext>
                </a:extLst>
              </a:tr>
              <a:tr h="370840">
                <a:tc>
                  <a:txBody>
                    <a:bodyPr/>
                    <a:lstStyle/>
                    <a:p>
                      <a:pPr algn="ctr"/>
                      <a:r>
                        <a:rPr lang="en-GB" sz="1600" dirty="0">
                          <a:latin typeface="Comic Sans MS" panose="030F0702030302020204" pitchFamily="66" charset="0"/>
                        </a:rPr>
                        <a:t>Savanna Grassland</a:t>
                      </a:r>
                    </a:p>
                  </a:txBody>
                  <a:tcPr>
                    <a:solidFill>
                      <a:schemeClr val="bg1"/>
                    </a:solidFill>
                  </a:tcPr>
                </a:tc>
                <a:extLst>
                  <a:ext uri="{0D108BD9-81ED-4DB2-BD59-A6C34878D82A}">
                    <a16:rowId xmlns:a16="http://schemas.microsoft.com/office/drawing/2014/main" val="10008"/>
                  </a:ext>
                </a:extLst>
              </a:tr>
              <a:tr h="370840">
                <a:tc>
                  <a:txBody>
                    <a:bodyPr/>
                    <a:lstStyle/>
                    <a:p>
                      <a:pPr algn="ctr"/>
                      <a:r>
                        <a:rPr lang="en-GB" sz="1600" dirty="0">
                          <a:latin typeface="Comic Sans MS" panose="030F0702030302020204" pitchFamily="66" charset="0"/>
                        </a:rPr>
                        <a:t>Other </a:t>
                      </a:r>
                    </a:p>
                  </a:txBody>
                  <a:tcPr>
                    <a:solidFill>
                      <a:schemeClr val="bg1"/>
                    </a:solidFill>
                  </a:tcPr>
                </a:tc>
                <a:extLst>
                  <a:ext uri="{0D108BD9-81ED-4DB2-BD59-A6C34878D82A}">
                    <a16:rowId xmlns:a16="http://schemas.microsoft.com/office/drawing/2014/main" val="10009"/>
                  </a:ext>
                </a:extLst>
              </a:tr>
            </a:tbl>
          </a:graphicData>
        </a:graphic>
      </p:graphicFrame>
      <p:sp>
        <p:nvSpPr>
          <p:cNvPr id="6" name="Title 1"/>
          <p:cNvSpPr txBox="1">
            <a:spLocks/>
          </p:cNvSpPr>
          <p:nvPr/>
        </p:nvSpPr>
        <p:spPr>
          <a:xfrm>
            <a:off x="107503" y="116632"/>
            <a:ext cx="8912875" cy="43204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Global Biomes</a:t>
            </a:r>
          </a:p>
        </p:txBody>
      </p:sp>
      <p:sp>
        <p:nvSpPr>
          <p:cNvPr id="7" name="AutoShape 2" descr="http://www.marietta.edu/~biol/biomes/images/tundra/alaskatundra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http://www.marietta.edu/~biol/biomes/images/tundra/alaskatundra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09" y="847080"/>
            <a:ext cx="2592288" cy="150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7" descr="http://media.web.britannica.com/eb-media/50/6650-050-E268AC16.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636911"/>
            <a:ext cx="2592288" cy="163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0" descr="http://3219a2.medialib.glogster.com/media/16/168b73429f5477953ca211f2b1105ec9cee1bce04573e8d6c9e130a1f4a01955/picture-1-png.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09" y="4669091"/>
            <a:ext cx="2592288" cy="158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13" descr="http://omartemperate.weebly.com/uploads/1/3/6/3/13632619/7075200_orig.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1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199" y="674694"/>
            <a:ext cx="2642215" cy="183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flipV="1">
            <a:off x="2339752" y="1597980"/>
            <a:ext cx="720080" cy="534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a:off x="2483768" y="2524143"/>
            <a:ext cx="576064" cy="4008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2483768" y="2924944"/>
            <a:ext cx="576064" cy="21602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V="1">
            <a:off x="6084168" y="1597980"/>
            <a:ext cx="648072" cy="16552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11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1016" y="2924944"/>
            <a:ext cx="2653399" cy="163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Arrow Connector 27"/>
          <p:cNvCxnSpPr/>
          <p:nvPr/>
        </p:nvCxnSpPr>
        <p:spPr>
          <a:xfrm flipV="1">
            <a:off x="6084168" y="3743766"/>
            <a:ext cx="1152128" cy="10887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924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viewsoftheworld.net/wp-content/uploads/2012/06/BiodiversityHotspotsMap.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www.viewsoftheworld.net/wp-content/uploads/2012/06/BiodiversityHotspotsMap.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8560"/>
            <a:ext cx="8136904" cy="684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rot="5400000">
            <a:off x="5403135" y="3211953"/>
            <a:ext cx="6514703" cy="400110"/>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Why are Biodiversity hotspot so important?</a:t>
            </a:r>
          </a:p>
        </p:txBody>
      </p:sp>
    </p:spTree>
    <p:extLst>
      <p:ext uri="{BB962C8B-B14F-4D97-AF65-F5344CB8AC3E}">
        <p14:creationId xmlns:p14="http://schemas.microsoft.com/office/powerpoint/2010/main" val="335530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3" y="1412776"/>
            <a:ext cx="8912874" cy="1200329"/>
          </a:xfrm>
          <a:prstGeom prst="rect">
            <a:avLst/>
          </a:prstGeom>
          <a:ln w="28575">
            <a:solidFill>
              <a:srgbClr val="7030A0"/>
            </a:solidFill>
          </a:ln>
        </p:spPr>
        <p:txBody>
          <a:bodyPr wrap="square">
            <a:spAutoFit/>
          </a:bodyPr>
          <a:lstStyle/>
          <a:p>
            <a:r>
              <a:rPr lang="en-GB" dirty="0">
                <a:latin typeface="Comic Sans MS" panose="030F0702030302020204" pitchFamily="66" charset="0"/>
              </a:rPr>
              <a:t>Social – the preservation of indigenous forest inhabitants.</a:t>
            </a:r>
          </a:p>
          <a:p>
            <a:r>
              <a:rPr lang="en-GB" dirty="0">
                <a:latin typeface="Comic Sans MS" panose="030F0702030302020204" pitchFamily="66" charset="0"/>
              </a:rPr>
              <a:t>Economic – conservation of gene pools for economic use as food</a:t>
            </a:r>
          </a:p>
          <a:p>
            <a:r>
              <a:rPr lang="en-GB" dirty="0">
                <a:latin typeface="Comic Sans MS" panose="030F0702030302020204" pitchFamily="66" charset="0"/>
              </a:rPr>
              <a:t>and medication and sustained yield of forest commodities such as</a:t>
            </a:r>
          </a:p>
          <a:p>
            <a:r>
              <a:rPr lang="en-GB" dirty="0">
                <a:latin typeface="Comic Sans MS" panose="030F0702030302020204" pitchFamily="66" charset="0"/>
              </a:rPr>
              <a:t>timber, rubber and fruit.</a:t>
            </a:r>
          </a:p>
        </p:txBody>
      </p:sp>
      <p:sp>
        <p:nvSpPr>
          <p:cNvPr id="5" name="Title 1"/>
          <p:cNvSpPr txBox="1">
            <a:spLocks/>
          </p:cNvSpPr>
          <p:nvPr/>
        </p:nvSpPr>
        <p:spPr>
          <a:xfrm>
            <a:off x="107503" y="116632"/>
            <a:ext cx="8912875" cy="43204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Plenary </a:t>
            </a:r>
          </a:p>
        </p:txBody>
      </p:sp>
      <p:sp>
        <p:nvSpPr>
          <p:cNvPr id="6" name="Rectangle 5"/>
          <p:cNvSpPr/>
          <p:nvPr/>
        </p:nvSpPr>
        <p:spPr>
          <a:xfrm>
            <a:off x="114748" y="620688"/>
            <a:ext cx="8905629" cy="646331"/>
          </a:xfrm>
          <a:prstGeom prst="rect">
            <a:avLst/>
          </a:prstGeom>
          <a:ln w="28575">
            <a:solidFill>
              <a:srgbClr val="00FF00"/>
            </a:solidFill>
          </a:ln>
        </p:spPr>
        <p:txBody>
          <a:bodyPr wrap="square">
            <a:spAutoFit/>
          </a:bodyPr>
          <a:lstStyle/>
          <a:p>
            <a:r>
              <a:rPr lang="en-GB" dirty="0">
                <a:latin typeface="Comic Sans MS" panose="030F0702030302020204" pitchFamily="66" charset="0"/>
              </a:rPr>
              <a:t>Suggest one social and one economic reason for conserving tropical rainforest.                                                                                  </a:t>
            </a:r>
          </a:p>
          <a:p>
            <a:r>
              <a:rPr lang="en-GB" dirty="0">
                <a:latin typeface="Comic Sans MS" panose="030F0702030302020204" pitchFamily="66" charset="0"/>
              </a:rPr>
              <a:t>                                                                                                                [4 marks]</a:t>
            </a:r>
          </a:p>
        </p:txBody>
      </p:sp>
    </p:spTree>
    <p:extLst>
      <p:ext uri="{BB962C8B-B14F-4D97-AF65-F5344CB8AC3E}">
        <p14:creationId xmlns:p14="http://schemas.microsoft.com/office/powerpoint/2010/main" val="39716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445</Words>
  <Application>Microsoft Macintosh PowerPoint</Application>
  <PresentationFormat>On-screen Show (4:3)</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PowerPoint Presentation</vt:lpstr>
      <vt:lpstr>PowerPoint Presentation</vt:lpstr>
      <vt:lpstr>Glossary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15</cp:revision>
  <dcterms:created xsi:type="dcterms:W3CDTF">2015-02-18T12:46:53Z</dcterms:created>
  <dcterms:modified xsi:type="dcterms:W3CDTF">2019-02-07T09:40:49Z</dcterms:modified>
</cp:coreProperties>
</file>