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0" r:id="rId2"/>
    <p:sldId id="261" r:id="rId3"/>
    <p:sldId id="256" r:id="rId4"/>
    <p:sldId id="262" r:id="rId5"/>
    <p:sldId id="263" r:id="rId6"/>
    <p:sldId id="282" r:id="rId7"/>
    <p:sldId id="281" r:id="rId8"/>
    <p:sldId id="257" r:id="rId9"/>
    <p:sldId id="283" r:id="rId10"/>
    <p:sldId id="284" r:id="rId11"/>
    <p:sldId id="285" r:id="rId12"/>
    <p:sldId id="286" r:id="rId13"/>
    <p:sldId id="287" r:id="rId14"/>
    <p:sldId id="278" r:id="rId15"/>
    <p:sldId id="279" r:id="rId16"/>
    <p:sldId id="280" r:id="rId17"/>
    <p:sldId id="267" r:id="rId18"/>
    <p:sldId id="268" r:id="rId19"/>
    <p:sldId id="270"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FB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37"/>
  </p:normalViewPr>
  <p:slideViewPr>
    <p:cSldViewPr snapToGrid="0" snapToObjects="1">
      <p:cViewPr varScale="1">
        <p:scale>
          <a:sx n="90" d="100"/>
          <a:sy n="90" d="100"/>
        </p:scale>
        <p:origin x="232"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8D73CD-FB10-0948-862A-B9F7BB82B605}" type="doc">
      <dgm:prSet loTypeId="urn:microsoft.com/office/officeart/2005/8/layout/radial5" loCatId="" qsTypeId="urn:microsoft.com/office/officeart/2005/8/quickstyle/simple1" qsCatId="simple" csTypeId="urn:microsoft.com/office/officeart/2005/8/colors/colorful4" csCatId="colorful" phldr="1"/>
      <dgm:spPr/>
      <dgm:t>
        <a:bodyPr/>
        <a:lstStyle/>
        <a:p>
          <a:endParaRPr lang="en-US"/>
        </a:p>
      </dgm:t>
    </dgm:pt>
    <dgm:pt modelId="{55F929EC-A75B-EC47-98D0-908D0229C7ED}">
      <dgm:prSet phldrT="[Text]" custT="1"/>
      <dgm:spPr/>
      <dgm:t>
        <a:bodyPr/>
        <a:lstStyle/>
        <a:p>
          <a:r>
            <a:rPr lang="en-US" sz="1600" dirty="0">
              <a:latin typeface="Comic Sans MS" panose="030F0902030302020204" pitchFamily="66" charset="0"/>
            </a:rPr>
            <a:t>Effects</a:t>
          </a:r>
        </a:p>
      </dgm:t>
    </dgm:pt>
    <dgm:pt modelId="{2408A38A-3334-E34F-BE0B-2830FD4306D9}" type="parTrans" cxnId="{D5748FEA-A9E7-074C-992B-BE978EB74714}">
      <dgm:prSet/>
      <dgm:spPr/>
      <dgm:t>
        <a:bodyPr/>
        <a:lstStyle/>
        <a:p>
          <a:endParaRPr lang="en-US" sz="4000">
            <a:latin typeface="Comic Sans MS" panose="030F0902030302020204" pitchFamily="66" charset="0"/>
          </a:endParaRPr>
        </a:p>
      </dgm:t>
    </dgm:pt>
    <dgm:pt modelId="{3A02382B-C0C7-F447-BE7B-4736580A7EA5}" type="sibTrans" cxnId="{D5748FEA-A9E7-074C-992B-BE978EB74714}">
      <dgm:prSet/>
      <dgm:spPr/>
      <dgm:t>
        <a:bodyPr/>
        <a:lstStyle/>
        <a:p>
          <a:endParaRPr lang="en-US" sz="4000">
            <a:latin typeface="Comic Sans MS" panose="030F0902030302020204" pitchFamily="66" charset="0"/>
          </a:endParaRPr>
        </a:p>
      </dgm:t>
    </dgm:pt>
    <dgm:pt modelId="{0411DB1C-2467-F64A-95EB-03F8ECA7C379}">
      <dgm:prSet phldrT="[Text]" custT="1"/>
      <dgm:spPr/>
      <dgm:t>
        <a:bodyPr/>
        <a:lstStyle/>
        <a:p>
          <a:r>
            <a:rPr lang="en-US" sz="1600" dirty="0">
              <a:latin typeface="Comic Sans MS" panose="030F0902030302020204" pitchFamily="66" charset="0"/>
            </a:rPr>
            <a:t>Social</a:t>
          </a:r>
          <a:r>
            <a:rPr lang="en-US" sz="4800" dirty="0">
              <a:latin typeface="Comic Sans MS" panose="030F0902030302020204" pitchFamily="66" charset="0"/>
            </a:rPr>
            <a:t> </a:t>
          </a:r>
        </a:p>
      </dgm:t>
    </dgm:pt>
    <dgm:pt modelId="{C9E904A7-0641-0849-89BC-5006DB82169B}" type="parTrans" cxnId="{4FB7F3B3-A3B1-484C-A39D-C3BD0AE17EA8}">
      <dgm:prSet custT="1"/>
      <dgm:spPr/>
      <dgm:t>
        <a:bodyPr/>
        <a:lstStyle/>
        <a:p>
          <a:endParaRPr lang="en-US" sz="3200">
            <a:latin typeface="Comic Sans MS" panose="030F0902030302020204" pitchFamily="66" charset="0"/>
          </a:endParaRPr>
        </a:p>
      </dgm:t>
    </dgm:pt>
    <dgm:pt modelId="{C1926FAA-AA38-C746-A15A-4D108A21A834}" type="sibTrans" cxnId="{4FB7F3B3-A3B1-484C-A39D-C3BD0AE17EA8}">
      <dgm:prSet/>
      <dgm:spPr/>
      <dgm:t>
        <a:bodyPr/>
        <a:lstStyle/>
        <a:p>
          <a:endParaRPr lang="en-US" sz="4000">
            <a:latin typeface="Comic Sans MS" panose="030F0902030302020204" pitchFamily="66" charset="0"/>
          </a:endParaRPr>
        </a:p>
      </dgm:t>
    </dgm:pt>
    <dgm:pt modelId="{5E9B495A-8ADE-424A-A520-7BED4C80234B}">
      <dgm:prSet phldrT="[Text]" custT="1"/>
      <dgm:spPr/>
      <dgm:t>
        <a:bodyPr/>
        <a:lstStyle/>
        <a:p>
          <a:r>
            <a:rPr lang="en-US" sz="1600" dirty="0">
              <a:latin typeface="Comic Sans MS" panose="030F0902030302020204" pitchFamily="66" charset="0"/>
            </a:rPr>
            <a:t>Economic</a:t>
          </a:r>
        </a:p>
      </dgm:t>
    </dgm:pt>
    <dgm:pt modelId="{F6BF9176-492A-5748-BD49-2F4BC5DCF1A8}" type="parTrans" cxnId="{EC471577-6DCC-0045-8C14-27E073CA3812}">
      <dgm:prSet custT="1"/>
      <dgm:spPr/>
      <dgm:t>
        <a:bodyPr/>
        <a:lstStyle/>
        <a:p>
          <a:endParaRPr lang="en-US" sz="3200">
            <a:latin typeface="Comic Sans MS" panose="030F0902030302020204" pitchFamily="66" charset="0"/>
          </a:endParaRPr>
        </a:p>
      </dgm:t>
    </dgm:pt>
    <dgm:pt modelId="{F978D5A1-81FD-E84D-9F61-8661605E120C}" type="sibTrans" cxnId="{EC471577-6DCC-0045-8C14-27E073CA3812}">
      <dgm:prSet/>
      <dgm:spPr/>
      <dgm:t>
        <a:bodyPr/>
        <a:lstStyle/>
        <a:p>
          <a:endParaRPr lang="en-US" sz="4000">
            <a:latin typeface="Comic Sans MS" panose="030F0902030302020204" pitchFamily="66" charset="0"/>
          </a:endParaRPr>
        </a:p>
      </dgm:t>
    </dgm:pt>
    <dgm:pt modelId="{3453BB6D-451D-9942-B01F-0689A580DFBA}">
      <dgm:prSet phldrT="[Text]" custT="1"/>
      <dgm:spPr/>
      <dgm:t>
        <a:bodyPr/>
        <a:lstStyle/>
        <a:p>
          <a:r>
            <a:rPr lang="en-US" sz="1600" dirty="0">
              <a:latin typeface="Comic Sans MS" panose="030F0902030302020204" pitchFamily="66" charset="0"/>
            </a:rPr>
            <a:t>Environmental </a:t>
          </a:r>
        </a:p>
      </dgm:t>
    </dgm:pt>
    <dgm:pt modelId="{6ACC35F7-50A1-A745-80B1-4A6C35E267BB}" type="parTrans" cxnId="{E2D1B3B7-F746-9B42-9A5B-3B92E810EA84}">
      <dgm:prSet custT="1"/>
      <dgm:spPr/>
      <dgm:t>
        <a:bodyPr/>
        <a:lstStyle/>
        <a:p>
          <a:endParaRPr lang="en-US" sz="3200">
            <a:latin typeface="Comic Sans MS" panose="030F0902030302020204" pitchFamily="66" charset="0"/>
          </a:endParaRPr>
        </a:p>
      </dgm:t>
    </dgm:pt>
    <dgm:pt modelId="{C6084CF4-49AF-204A-A62F-A2E88A96BD92}" type="sibTrans" cxnId="{E2D1B3B7-F746-9B42-9A5B-3B92E810EA84}">
      <dgm:prSet/>
      <dgm:spPr/>
      <dgm:t>
        <a:bodyPr/>
        <a:lstStyle/>
        <a:p>
          <a:endParaRPr lang="en-US" sz="4000">
            <a:latin typeface="Comic Sans MS" panose="030F0902030302020204" pitchFamily="66" charset="0"/>
          </a:endParaRPr>
        </a:p>
      </dgm:t>
    </dgm:pt>
    <dgm:pt modelId="{2299ED89-A1F5-804D-8E20-568407C94A2B}">
      <dgm:prSet phldrT="[Text]" custT="1"/>
      <dgm:spPr/>
      <dgm:t>
        <a:bodyPr/>
        <a:lstStyle/>
        <a:p>
          <a:r>
            <a:rPr lang="en-US" sz="1600" dirty="0">
              <a:latin typeface="Comic Sans MS" panose="030F0902030302020204" pitchFamily="66" charset="0"/>
            </a:rPr>
            <a:t>Political </a:t>
          </a:r>
        </a:p>
      </dgm:t>
    </dgm:pt>
    <dgm:pt modelId="{DD5CD454-F3CF-5B42-9043-ECF928EDF0C6}" type="parTrans" cxnId="{3CE0C7F1-A4FF-7D44-A454-83497DE99605}">
      <dgm:prSet custT="1"/>
      <dgm:spPr/>
      <dgm:t>
        <a:bodyPr/>
        <a:lstStyle/>
        <a:p>
          <a:endParaRPr lang="en-US" sz="3200">
            <a:latin typeface="Comic Sans MS" panose="030F0902030302020204" pitchFamily="66" charset="0"/>
          </a:endParaRPr>
        </a:p>
      </dgm:t>
    </dgm:pt>
    <dgm:pt modelId="{707339BA-95AC-3645-B7D0-C7047542437C}" type="sibTrans" cxnId="{3CE0C7F1-A4FF-7D44-A454-83497DE99605}">
      <dgm:prSet/>
      <dgm:spPr/>
      <dgm:t>
        <a:bodyPr/>
        <a:lstStyle/>
        <a:p>
          <a:endParaRPr lang="en-US" sz="4000">
            <a:latin typeface="Comic Sans MS" panose="030F0902030302020204" pitchFamily="66" charset="0"/>
          </a:endParaRPr>
        </a:p>
      </dgm:t>
    </dgm:pt>
    <dgm:pt modelId="{37438F0F-C490-6444-9108-FA56BED068AA}" type="pres">
      <dgm:prSet presAssocID="{278D73CD-FB10-0948-862A-B9F7BB82B605}" presName="Name0" presStyleCnt="0">
        <dgm:presLayoutVars>
          <dgm:chMax val="1"/>
          <dgm:dir/>
          <dgm:animLvl val="ctr"/>
          <dgm:resizeHandles val="exact"/>
        </dgm:presLayoutVars>
      </dgm:prSet>
      <dgm:spPr/>
    </dgm:pt>
    <dgm:pt modelId="{9A323E29-B75E-1D4D-80C3-4A1D87F1A601}" type="pres">
      <dgm:prSet presAssocID="{55F929EC-A75B-EC47-98D0-908D0229C7ED}" presName="centerShape" presStyleLbl="node0" presStyleIdx="0" presStyleCnt="1"/>
      <dgm:spPr/>
    </dgm:pt>
    <dgm:pt modelId="{978C2E8B-CA2F-3F41-85A7-28C462455E93}" type="pres">
      <dgm:prSet presAssocID="{C9E904A7-0641-0849-89BC-5006DB82169B}" presName="parTrans" presStyleLbl="sibTrans2D1" presStyleIdx="0" presStyleCnt="4"/>
      <dgm:spPr/>
    </dgm:pt>
    <dgm:pt modelId="{3B219E38-17E4-0447-A0C9-E93A9B1A524B}" type="pres">
      <dgm:prSet presAssocID="{C9E904A7-0641-0849-89BC-5006DB82169B}" presName="connectorText" presStyleLbl="sibTrans2D1" presStyleIdx="0" presStyleCnt="4"/>
      <dgm:spPr/>
    </dgm:pt>
    <dgm:pt modelId="{149FE634-EFE0-9249-A6FD-938EE0D4F99A}" type="pres">
      <dgm:prSet presAssocID="{0411DB1C-2467-F64A-95EB-03F8ECA7C379}" presName="node" presStyleLbl="node1" presStyleIdx="0" presStyleCnt="4">
        <dgm:presLayoutVars>
          <dgm:bulletEnabled val="1"/>
        </dgm:presLayoutVars>
      </dgm:prSet>
      <dgm:spPr/>
    </dgm:pt>
    <dgm:pt modelId="{EA97C823-71EC-F34B-BF1E-7A7CE81ABE6B}" type="pres">
      <dgm:prSet presAssocID="{F6BF9176-492A-5748-BD49-2F4BC5DCF1A8}" presName="parTrans" presStyleLbl="sibTrans2D1" presStyleIdx="1" presStyleCnt="4"/>
      <dgm:spPr/>
    </dgm:pt>
    <dgm:pt modelId="{95722449-BCDD-1E4B-81EA-F07FD33D4C35}" type="pres">
      <dgm:prSet presAssocID="{F6BF9176-492A-5748-BD49-2F4BC5DCF1A8}" presName="connectorText" presStyleLbl="sibTrans2D1" presStyleIdx="1" presStyleCnt="4"/>
      <dgm:spPr/>
    </dgm:pt>
    <dgm:pt modelId="{0BD906ED-7681-7245-B846-95FE05C82146}" type="pres">
      <dgm:prSet presAssocID="{5E9B495A-8ADE-424A-A520-7BED4C80234B}" presName="node" presStyleLbl="node1" presStyleIdx="1" presStyleCnt="4">
        <dgm:presLayoutVars>
          <dgm:bulletEnabled val="1"/>
        </dgm:presLayoutVars>
      </dgm:prSet>
      <dgm:spPr/>
    </dgm:pt>
    <dgm:pt modelId="{5F4A0AF3-9A07-C84F-B939-03218184E002}" type="pres">
      <dgm:prSet presAssocID="{6ACC35F7-50A1-A745-80B1-4A6C35E267BB}" presName="parTrans" presStyleLbl="sibTrans2D1" presStyleIdx="2" presStyleCnt="4"/>
      <dgm:spPr/>
    </dgm:pt>
    <dgm:pt modelId="{DA44C7A5-7200-894B-9897-EA471D9772C3}" type="pres">
      <dgm:prSet presAssocID="{6ACC35F7-50A1-A745-80B1-4A6C35E267BB}" presName="connectorText" presStyleLbl="sibTrans2D1" presStyleIdx="2" presStyleCnt="4"/>
      <dgm:spPr/>
    </dgm:pt>
    <dgm:pt modelId="{62F74D5E-04DF-F64B-938A-FFF6E5BAB71D}" type="pres">
      <dgm:prSet presAssocID="{3453BB6D-451D-9942-B01F-0689A580DFBA}" presName="node" presStyleLbl="node1" presStyleIdx="2" presStyleCnt="4">
        <dgm:presLayoutVars>
          <dgm:bulletEnabled val="1"/>
        </dgm:presLayoutVars>
      </dgm:prSet>
      <dgm:spPr/>
    </dgm:pt>
    <dgm:pt modelId="{2858B5C7-C4FD-7048-B63C-DA8C69EEDF96}" type="pres">
      <dgm:prSet presAssocID="{DD5CD454-F3CF-5B42-9043-ECF928EDF0C6}" presName="parTrans" presStyleLbl="sibTrans2D1" presStyleIdx="3" presStyleCnt="4"/>
      <dgm:spPr/>
    </dgm:pt>
    <dgm:pt modelId="{D586153C-17F4-4941-8E57-3301EA4E6551}" type="pres">
      <dgm:prSet presAssocID="{DD5CD454-F3CF-5B42-9043-ECF928EDF0C6}" presName="connectorText" presStyleLbl="sibTrans2D1" presStyleIdx="3" presStyleCnt="4"/>
      <dgm:spPr/>
    </dgm:pt>
    <dgm:pt modelId="{52F10C4B-F364-2E4A-90D5-7582FA91C331}" type="pres">
      <dgm:prSet presAssocID="{2299ED89-A1F5-804D-8E20-568407C94A2B}" presName="node" presStyleLbl="node1" presStyleIdx="3" presStyleCnt="4">
        <dgm:presLayoutVars>
          <dgm:bulletEnabled val="1"/>
        </dgm:presLayoutVars>
      </dgm:prSet>
      <dgm:spPr/>
    </dgm:pt>
  </dgm:ptLst>
  <dgm:cxnLst>
    <dgm:cxn modelId="{27478A0D-2A19-B345-8BA6-1DE01BC97CAE}" type="presOf" srcId="{F6BF9176-492A-5748-BD49-2F4BC5DCF1A8}" destId="{EA97C823-71EC-F34B-BF1E-7A7CE81ABE6B}" srcOrd="0" destOrd="0" presId="urn:microsoft.com/office/officeart/2005/8/layout/radial5"/>
    <dgm:cxn modelId="{C8FFF627-558C-A44F-8CD8-1E72E6C114B2}" type="presOf" srcId="{55F929EC-A75B-EC47-98D0-908D0229C7ED}" destId="{9A323E29-B75E-1D4D-80C3-4A1D87F1A601}" srcOrd="0" destOrd="0" presId="urn:microsoft.com/office/officeart/2005/8/layout/radial5"/>
    <dgm:cxn modelId="{573FEC53-DB1A-8145-8493-43FE7AC41927}" type="presOf" srcId="{2299ED89-A1F5-804D-8E20-568407C94A2B}" destId="{52F10C4B-F364-2E4A-90D5-7582FA91C331}" srcOrd="0" destOrd="0" presId="urn:microsoft.com/office/officeart/2005/8/layout/radial5"/>
    <dgm:cxn modelId="{FE93086D-663E-3347-88B3-AEB19938DF38}" type="presOf" srcId="{C9E904A7-0641-0849-89BC-5006DB82169B}" destId="{978C2E8B-CA2F-3F41-85A7-28C462455E93}" srcOrd="0" destOrd="0" presId="urn:microsoft.com/office/officeart/2005/8/layout/radial5"/>
    <dgm:cxn modelId="{EC471577-6DCC-0045-8C14-27E073CA3812}" srcId="{55F929EC-A75B-EC47-98D0-908D0229C7ED}" destId="{5E9B495A-8ADE-424A-A520-7BED4C80234B}" srcOrd="1" destOrd="0" parTransId="{F6BF9176-492A-5748-BD49-2F4BC5DCF1A8}" sibTransId="{F978D5A1-81FD-E84D-9F61-8661605E120C}"/>
    <dgm:cxn modelId="{3F0D9478-8AAC-9C4F-A329-FA6257F0B07B}" type="presOf" srcId="{6ACC35F7-50A1-A745-80B1-4A6C35E267BB}" destId="{5F4A0AF3-9A07-C84F-B939-03218184E002}" srcOrd="0" destOrd="0" presId="urn:microsoft.com/office/officeart/2005/8/layout/radial5"/>
    <dgm:cxn modelId="{5EBC4D7F-C3B8-D143-8FD5-A792EE24B86A}" type="presOf" srcId="{DD5CD454-F3CF-5B42-9043-ECF928EDF0C6}" destId="{2858B5C7-C4FD-7048-B63C-DA8C69EEDF96}" srcOrd="0" destOrd="0" presId="urn:microsoft.com/office/officeart/2005/8/layout/radial5"/>
    <dgm:cxn modelId="{1A505087-89E8-6249-B6F6-F742779A63FD}" type="presOf" srcId="{C9E904A7-0641-0849-89BC-5006DB82169B}" destId="{3B219E38-17E4-0447-A0C9-E93A9B1A524B}" srcOrd="1" destOrd="0" presId="urn:microsoft.com/office/officeart/2005/8/layout/radial5"/>
    <dgm:cxn modelId="{E898DF9D-9D9A-454B-BDEE-8322AAE10709}" type="presOf" srcId="{5E9B495A-8ADE-424A-A520-7BED4C80234B}" destId="{0BD906ED-7681-7245-B846-95FE05C82146}" srcOrd="0" destOrd="0" presId="urn:microsoft.com/office/officeart/2005/8/layout/radial5"/>
    <dgm:cxn modelId="{3A025CA6-0ECA-7241-A337-0F8D1B6AF8F7}" type="presOf" srcId="{278D73CD-FB10-0948-862A-B9F7BB82B605}" destId="{37438F0F-C490-6444-9108-FA56BED068AA}" srcOrd="0" destOrd="0" presId="urn:microsoft.com/office/officeart/2005/8/layout/radial5"/>
    <dgm:cxn modelId="{4FB7F3B3-A3B1-484C-A39D-C3BD0AE17EA8}" srcId="{55F929EC-A75B-EC47-98D0-908D0229C7ED}" destId="{0411DB1C-2467-F64A-95EB-03F8ECA7C379}" srcOrd="0" destOrd="0" parTransId="{C9E904A7-0641-0849-89BC-5006DB82169B}" sibTransId="{C1926FAA-AA38-C746-A15A-4D108A21A834}"/>
    <dgm:cxn modelId="{E2D1B3B7-F746-9B42-9A5B-3B92E810EA84}" srcId="{55F929EC-A75B-EC47-98D0-908D0229C7ED}" destId="{3453BB6D-451D-9942-B01F-0689A580DFBA}" srcOrd="2" destOrd="0" parTransId="{6ACC35F7-50A1-A745-80B1-4A6C35E267BB}" sibTransId="{C6084CF4-49AF-204A-A62F-A2E88A96BD92}"/>
    <dgm:cxn modelId="{761254BA-C6DA-EC4E-B430-EE231BA1B823}" type="presOf" srcId="{3453BB6D-451D-9942-B01F-0689A580DFBA}" destId="{62F74D5E-04DF-F64B-938A-FFF6E5BAB71D}" srcOrd="0" destOrd="0" presId="urn:microsoft.com/office/officeart/2005/8/layout/radial5"/>
    <dgm:cxn modelId="{0E5533BC-7544-2B46-A652-C26DBE656DE1}" type="presOf" srcId="{6ACC35F7-50A1-A745-80B1-4A6C35E267BB}" destId="{DA44C7A5-7200-894B-9897-EA471D9772C3}" srcOrd="1" destOrd="0" presId="urn:microsoft.com/office/officeart/2005/8/layout/radial5"/>
    <dgm:cxn modelId="{7AC792BC-516F-EC41-AB90-CB5FA9AA35B5}" type="presOf" srcId="{0411DB1C-2467-F64A-95EB-03F8ECA7C379}" destId="{149FE634-EFE0-9249-A6FD-938EE0D4F99A}" srcOrd="0" destOrd="0" presId="urn:microsoft.com/office/officeart/2005/8/layout/radial5"/>
    <dgm:cxn modelId="{0F51C6BF-6996-2F4F-900D-EC9D8A6D495B}" type="presOf" srcId="{DD5CD454-F3CF-5B42-9043-ECF928EDF0C6}" destId="{D586153C-17F4-4941-8E57-3301EA4E6551}" srcOrd="1" destOrd="0" presId="urn:microsoft.com/office/officeart/2005/8/layout/radial5"/>
    <dgm:cxn modelId="{D5748FEA-A9E7-074C-992B-BE978EB74714}" srcId="{278D73CD-FB10-0948-862A-B9F7BB82B605}" destId="{55F929EC-A75B-EC47-98D0-908D0229C7ED}" srcOrd="0" destOrd="0" parTransId="{2408A38A-3334-E34F-BE0B-2830FD4306D9}" sibTransId="{3A02382B-C0C7-F447-BE7B-4736580A7EA5}"/>
    <dgm:cxn modelId="{BC1C8AEB-1865-DF4B-84F3-618852FC2547}" type="presOf" srcId="{F6BF9176-492A-5748-BD49-2F4BC5DCF1A8}" destId="{95722449-BCDD-1E4B-81EA-F07FD33D4C35}" srcOrd="1" destOrd="0" presId="urn:microsoft.com/office/officeart/2005/8/layout/radial5"/>
    <dgm:cxn modelId="{3CE0C7F1-A4FF-7D44-A454-83497DE99605}" srcId="{55F929EC-A75B-EC47-98D0-908D0229C7ED}" destId="{2299ED89-A1F5-804D-8E20-568407C94A2B}" srcOrd="3" destOrd="0" parTransId="{DD5CD454-F3CF-5B42-9043-ECF928EDF0C6}" sibTransId="{707339BA-95AC-3645-B7D0-C7047542437C}"/>
    <dgm:cxn modelId="{5EC7359A-AC84-D74D-8E0D-313F85555529}" type="presParOf" srcId="{37438F0F-C490-6444-9108-FA56BED068AA}" destId="{9A323E29-B75E-1D4D-80C3-4A1D87F1A601}" srcOrd="0" destOrd="0" presId="urn:microsoft.com/office/officeart/2005/8/layout/radial5"/>
    <dgm:cxn modelId="{7DD5E919-2D33-A44D-B3B1-AFF5796F14A7}" type="presParOf" srcId="{37438F0F-C490-6444-9108-FA56BED068AA}" destId="{978C2E8B-CA2F-3F41-85A7-28C462455E93}" srcOrd="1" destOrd="0" presId="urn:microsoft.com/office/officeart/2005/8/layout/radial5"/>
    <dgm:cxn modelId="{6DBC00A5-C5E8-8248-9864-109B449BA867}" type="presParOf" srcId="{978C2E8B-CA2F-3F41-85A7-28C462455E93}" destId="{3B219E38-17E4-0447-A0C9-E93A9B1A524B}" srcOrd="0" destOrd="0" presId="urn:microsoft.com/office/officeart/2005/8/layout/radial5"/>
    <dgm:cxn modelId="{43D1C6B2-BE3E-D94A-AC9C-99C68F0C097F}" type="presParOf" srcId="{37438F0F-C490-6444-9108-FA56BED068AA}" destId="{149FE634-EFE0-9249-A6FD-938EE0D4F99A}" srcOrd="2" destOrd="0" presId="urn:microsoft.com/office/officeart/2005/8/layout/radial5"/>
    <dgm:cxn modelId="{4E2E3224-8BA5-0545-8A12-DAD6FF136DD6}" type="presParOf" srcId="{37438F0F-C490-6444-9108-FA56BED068AA}" destId="{EA97C823-71EC-F34B-BF1E-7A7CE81ABE6B}" srcOrd="3" destOrd="0" presId="urn:microsoft.com/office/officeart/2005/8/layout/radial5"/>
    <dgm:cxn modelId="{4F9A9096-9688-F44B-B965-2BE5C6352C88}" type="presParOf" srcId="{EA97C823-71EC-F34B-BF1E-7A7CE81ABE6B}" destId="{95722449-BCDD-1E4B-81EA-F07FD33D4C35}" srcOrd="0" destOrd="0" presId="urn:microsoft.com/office/officeart/2005/8/layout/radial5"/>
    <dgm:cxn modelId="{C4281E9C-1447-1E4C-930D-38576A12B571}" type="presParOf" srcId="{37438F0F-C490-6444-9108-FA56BED068AA}" destId="{0BD906ED-7681-7245-B846-95FE05C82146}" srcOrd="4" destOrd="0" presId="urn:microsoft.com/office/officeart/2005/8/layout/radial5"/>
    <dgm:cxn modelId="{5BCEEA7B-ECC1-C64B-A352-4DAA0EE036AC}" type="presParOf" srcId="{37438F0F-C490-6444-9108-FA56BED068AA}" destId="{5F4A0AF3-9A07-C84F-B939-03218184E002}" srcOrd="5" destOrd="0" presId="urn:microsoft.com/office/officeart/2005/8/layout/radial5"/>
    <dgm:cxn modelId="{706B5D5D-3A10-1C44-BC86-5BCD8A405F8B}" type="presParOf" srcId="{5F4A0AF3-9A07-C84F-B939-03218184E002}" destId="{DA44C7A5-7200-894B-9897-EA471D9772C3}" srcOrd="0" destOrd="0" presId="urn:microsoft.com/office/officeart/2005/8/layout/radial5"/>
    <dgm:cxn modelId="{A4C36C13-E80C-4742-8E7A-0F9BA4518B35}" type="presParOf" srcId="{37438F0F-C490-6444-9108-FA56BED068AA}" destId="{62F74D5E-04DF-F64B-938A-FFF6E5BAB71D}" srcOrd="6" destOrd="0" presId="urn:microsoft.com/office/officeart/2005/8/layout/radial5"/>
    <dgm:cxn modelId="{746177B9-BC1B-BA4C-8A39-8FF027070A21}" type="presParOf" srcId="{37438F0F-C490-6444-9108-FA56BED068AA}" destId="{2858B5C7-C4FD-7048-B63C-DA8C69EEDF96}" srcOrd="7" destOrd="0" presId="urn:microsoft.com/office/officeart/2005/8/layout/radial5"/>
    <dgm:cxn modelId="{AFBB725F-7111-504F-882F-1BECBF7A8FCD}" type="presParOf" srcId="{2858B5C7-C4FD-7048-B63C-DA8C69EEDF96}" destId="{D586153C-17F4-4941-8E57-3301EA4E6551}" srcOrd="0" destOrd="0" presId="urn:microsoft.com/office/officeart/2005/8/layout/radial5"/>
    <dgm:cxn modelId="{F67CA8BB-8613-C44B-950A-CA486858584C}" type="presParOf" srcId="{37438F0F-C490-6444-9108-FA56BED068AA}" destId="{52F10C4B-F364-2E4A-90D5-7582FA91C331}" srcOrd="8"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23E29-B75E-1D4D-80C3-4A1D87F1A601}">
      <dsp:nvSpPr>
        <dsp:cNvPr id="0" name=""/>
        <dsp:cNvSpPr/>
      </dsp:nvSpPr>
      <dsp:spPr>
        <a:xfrm>
          <a:off x="2501503" y="1691581"/>
          <a:ext cx="1206785" cy="120678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omic Sans MS" panose="030F0902030302020204" pitchFamily="66" charset="0"/>
            </a:rPr>
            <a:t>Effects</a:t>
          </a:r>
        </a:p>
      </dsp:txBody>
      <dsp:txXfrm>
        <a:off x="2678233" y="1868311"/>
        <a:ext cx="853325" cy="853325"/>
      </dsp:txXfrm>
    </dsp:sp>
    <dsp:sp modelId="{978C2E8B-CA2F-3F41-85A7-28C462455E93}">
      <dsp:nvSpPr>
        <dsp:cNvPr id="0" name=""/>
        <dsp:cNvSpPr/>
      </dsp:nvSpPr>
      <dsp:spPr>
        <a:xfrm rot="16200000">
          <a:off x="2976874" y="1252124"/>
          <a:ext cx="256042" cy="41030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Comic Sans MS" panose="030F0902030302020204" pitchFamily="66" charset="0"/>
          </a:endParaRPr>
        </a:p>
      </dsp:txBody>
      <dsp:txXfrm>
        <a:off x="3015281" y="1372592"/>
        <a:ext cx="179229" cy="246185"/>
      </dsp:txXfrm>
    </dsp:sp>
    <dsp:sp modelId="{149FE634-EFE0-9249-A6FD-938EE0D4F99A}">
      <dsp:nvSpPr>
        <dsp:cNvPr id="0" name=""/>
        <dsp:cNvSpPr/>
      </dsp:nvSpPr>
      <dsp:spPr>
        <a:xfrm>
          <a:off x="2501503" y="1696"/>
          <a:ext cx="1206785" cy="120678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omic Sans MS" panose="030F0902030302020204" pitchFamily="66" charset="0"/>
            </a:rPr>
            <a:t>Social</a:t>
          </a:r>
          <a:r>
            <a:rPr lang="en-US" sz="4800" kern="1200" dirty="0">
              <a:latin typeface="Comic Sans MS" panose="030F0902030302020204" pitchFamily="66" charset="0"/>
            </a:rPr>
            <a:t> </a:t>
          </a:r>
        </a:p>
      </dsp:txBody>
      <dsp:txXfrm>
        <a:off x="2678233" y="178426"/>
        <a:ext cx="853325" cy="853325"/>
      </dsp:txXfrm>
    </dsp:sp>
    <dsp:sp modelId="{EA97C823-71EC-F34B-BF1E-7A7CE81ABE6B}">
      <dsp:nvSpPr>
        <dsp:cNvPr id="0" name=""/>
        <dsp:cNvSpPr/>
      </dsp:nvSpPr>
      <dsp:spPr>
        <a:xfrm>
          <a:off x="3814570" y="2089820"/>
          <a:ext cx="256042" cy="410307"/>
        </a:xfrm>
        <a:prstGeom prst="rightArrow">
          <a:avLst>
            <a:gd name="adj1" fmla="val 60000"/>
            <a:gd name="adj2" fmla="val 50000"/>
          </a:avLst>
        </a:prstGeom>
        <a:solidFill>
          <a:schemeClr val="accent4">
            <a:hueOff val="3266964"/>
            <a:satOff val="-13592"/>
            <a:lumOff val="320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Comic Sans MS" panose="030F0902030302020204" pitchFamily="66" charset="0"/>
          </a:endParaRPr>
        </a:p>
      </dsp:txBody>
      <dsp:txXfrm>
        <a:off x="3814570" y="2171881"/>
        <a:ext cx="179229" cy="246185"/>
      </dsp:txXfrm>
    </dsp:sp>
    <dsp:sp modelId="{0BD906ED-7681-7245-B846-95FE05C82146}">
      <dsp:nvSpPr>
        <dsp:cNvPr id="0" name=""/>
        <dsp:cNvSpPr/>
      </dsp:nvSpPr>
      <dsp:spPr>
        <a:xfrm>
          <a:off x="4191388" y="1691581"/>
          <a:ext cx="1206785" cy="1206785"/>
        </a:xfrm>
        <a:prstGeom prst="ellipse">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omic Sans MS" panose="030F0902030302020204" pitchFamily="66" charset="0"/>
            </a:rPr>
            <a:t>Economic</a:t>
          </a:r>
        </a:p>
      </dsp:txBody>
      <dsp:txXfrm>
        <a:off x="4368118" y="1868311"/>
        <a:ext cx="853325" cy="853325"/>
      </dsp:txXfrm>
    </dsp:sp>
    <dsp:sp modelId="{5F4A0AF3-9A07-C84F-B939-03218184E002}">
      <dsp:nvSpPr>
        <dsp:cNvPr id="0" name=""/>
        <dsp:cNvSpPr/>
      </dsp:nvSpPr>
      <dsp:spPr>
        <a:xfrm rot="5400000">
          <a:off x="2976874" y="2927517"/>
          <a:ext cx="256042" cy="410307"/>
        </a:xfrm>
        <a:prstGeom prst="rightArrow">
          <a:avLst>
            <a:gd name="adj1" fmla="val 60000"/>
            <a:gd name="adj2" fmla="val 50000"/>
          </a:avLst>
        </a:prstGeom>
        <a:solidFill>
          <a:schemeClr val="accent4">
            <a:hueOff val="6533927"/>
            <a:satOff val="-27185"/>
            <a:lumOff val="640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Comic Sans MS" panose="030F0902030302020204" pitchFamily="66" charset="0"/>
          </a:endParaRPr>
        </a:p>
      </dsp:txBody>
      <dsp:txXfrm>
        <a:off x="3015281" y="2971172"/>
        <a:ext cx="179229" cy="246185"/>
      </dsp:txXfrm>
    </dsp:sp>
    <dsp:sp modelId="{62F74D5E-04DF-F64B-938A-FFF6E5BAB71D}">
      <dsp:nvSpPr>
        <dsp:cNvPr id="0" name=""/>
        <dsp:cNvSpPr/>
      </dsp:nvSpPr>
      <dsp:spPr>
        <a:xfrm>
          <a:off x="2501503" y="3381467"/>
          <a:ext cx="1206785" cy="1206785"/>
        </a:xfrm>
        <a:prstGeom prst="ellipse">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omic Sans MS" panose="030F0902030302020204" pitchFamily="66" charset="0"/>
            </a:rPr>
            <a:t>Environmental </a:t>
          </a:r>
        </a:p>
      </dsp:txBody>
      <dsp:txXfrm>
        <a:off x="2678233" y="3558197"/>
        <a:ext cx="853325" cy="853325"/>
      </dsp:txXfrm>
    </dsp:sp>
    <dsp:sp modelId="{2858B5C7-C4FD-7048-B63C-DA8C69EEDF96}">
      <dsp:nvSpPr>
        <dsp:cNvPr id="0" name=""/>
        <dsp:cNvSpPr/>
      </dsp:nvSpPr>
      <dsp:spPr>
        <a:xfrm rot="10800000">
          <a:off x="2139178" y="2089820"/>
          <a:ext cx="256042" cy="410307"/>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Comic Sans MS" panose="030F0902030302020204" pitchFamily="66" charset="0"/>
          </a:endParaRPr>
        </a:p>
      </dsp:txBody>
      <dsp:txXfrm rot="10800000">
        <a:off x="2215991" y="2171881"/>
        <a:ext cx="179229" cy="246185"/>
      </dsp:txXfrm>
    </dsp:sp>
    <dsp:sp modelId="{52F10C4B-F364-2E4A-90D5-7582FA91C331}">
      <dsp:nvSpPr>
        <dsp:cNvPr id="0" name=""/>
        <dsp:cNvSpPr/>
      </dsp:nvSpPr>
      <dsp:spPr>
        <a:xfrm>
          <a:off x="811617" y="1691581"/>
          <a:ext cx="1206785" cy="1206785"/>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omic Sans MS" panose="030F0902030302020204" pitchFamily="66" charset="0"/>
            </a:rPr>
            <a:t>Political </a:t>
          </a:r>
        </a:p>
      </dsp:txBody>
      <dsp:txXfrm>
        <a:off x="988347" y="1868311"/>
        <a:ext cx="853325" cy="85332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E59AC-1DAE-C845-9837-8E05116D26A5}" type="datetimeFigureOut">
              <a:rPr lang="en-GB" smtClean="0"/>
              <a:t>21/03/2019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FC661-AEB0-CA42-9596-58AD8DB10105}" type="slidenum">
              <a:rPr lang="en-GB" smtClean="0"/>
              <a:t>‹#›</a:t>
            </a:fld>
            <a:endParaRPr lang="en-GB"/>
          </a:p>
        </p:txBody>
      </p:sp>
    </p:spTree>
    <p:extLst>
      <p:ext uri="{BB962C8B-B14F-4D97-AF65-F5344CB8AC3E}">
        <p14:creationId xmlns:p14="http://schemas.microsoft.com/office/powerpoint/2010/main" val="101533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9726A399-2E40-CD4F-A26E-326D1625574B}" type="slidenum">
              <a:rPr lang="de-DE" smtClean="0"/>
              <a:t>1</a:t>
            </a:fld>
            <a:endParaRPr lang="de-DE"/>
          </a:p>
        </p:txBody>
      </p:sp>
    </p:spTree>
    <p:extLst>
      <p:ext uri="{BB962C8B-B14F-4D97-AF65-F5344CB8AC3E}">
        <p14:creationId xmlns:p14="http://schemas.microsoft.com/office/powerpoint/2010/main" val="157542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AFC661-AEB0-CA42-9596-58AD8DB10105}" type="slidenum">
              <a:rPr lang="en-GB" smtClean="0"/>
              <a:t>6</a:t>
            </a:fld>
            <a:endParaRPr lang="en-GB"/>
          </a:p>
        </p:txBody>
      </p:sp>
    </p:spTree>
    <p:extLst>
      <p:ext uri="{BB962C8B-B14F-4D97-AF65-F5344CB8AC3E}">
        <p14:creationId xmlns:p14="http://schemas.microsoft.com/office/powerpoint/2010/main" val="2691355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AFC661-AEB0-CA42-9596-58AD8DB10105}" type="slidenum">
              <a:rPr lang="en-GB" smtClean="0"/>
              <a:t>10</a:t>
            </a:fld>
            <a:endParaRPr lang="en-GB"/>
          </a:p>
        </p:txBody>
      </p:sp>
    </p:spTree>
    <p:extLst>
      <p:ext uri="{BB962C8B-B14F-4D97-AF65-F5344CB8AC3E}">
        <p14:creationId xmlns:p14="http://schemas.microsoft.com/office/powerpoint/2010/main" val="1136897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35185-A681-344F-9B46-65B887FAF0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B5E6809-5396-0C45-8E2A-98A3ADCD5E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F4AFB28-BE7F-6E4F-A972-84DA8BACECDB}"/>
              </a:ext>
            </a:extLst>
          </p:cNvPr>
          <p:cNvSpPr>
            <a:spLocks noGrp="1"/>
          </p:cNvSpPr>
          <p:nvPr>
            <p:ph type="dt" sz="half" idx="10"/>
          </p:nvPr>
        </p:nvSpPr>
        <p:spPr/>
        <p:txBody>
          <a:bodyPr/>
          <a:lstStyle/>
          <a:p>
            <a:fld id="{9C671133-7161-7D49-A02C-C4C297F1A32D}" type="datetimeFigureOut">
              <a:rPr lang="en-GB" smtClean="0"/>
              <a:t>21/03/2019</a:t>
            </a:fld>
            <a:endParaRPr lang="en-GB"/>
          </a:p>
        </p:txBody>
      </p:sp>
      <p:sp>
        <p:nvSpPr>
          <p:cNvPr id="5" name="Footer Placeholder 4">
            <a:extLst>
              <a:ext uri="{FF2B5EF4-FFF2-40B4-BE49-F238E27FC236}">
                <a16:creationId xmlns:a16="http://schemas.microsoft.com/office/drawing/2014/main" id="{31CB805D-1DB1-AD43-BE12-530504A093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641456-38F1-8F40-A568-9FF43D849D7D}"/>
              </a:ext>
            </a:extLst>
          </p:cNvPr>
          <p:cNvSpPr>
            <a:spLocks noGrp="1"/>
          </p:cNvSpPr>
          <p:nvPr>
            <p:ph type="sldNum" sz="quarter" idx="12"/>
          </p:nvPr>
        </p:nvSpPr>
        <p:spPr/>
        <p:txBody>
          <a:bodyPr/>
          <a:lstStyle/>
          <a:p>
            <a:fld id="{0CEE68E2-60A6-5842-A43D-8B5572E56F6C}" type="slidenum">
              <a:rPr lang="en-GB" smtClean="0"/>
              <a:t>‹#›</a:t>
            </a:fld>
            <a:endParaRPr lang="en-GB"/>
          </a:p>
        </p:txBody>
      </p:sp>
    </p:spTree>
    <p:extLst>
      <p:ext uri="{BB962C8B-B14F-4D97-AF65-F5344CB8AC3E}">
        <p14:creationId xmlns:p14="http://schemas.microsoft.com/office/powerpoint/2010/main" val="154936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380AC-3600-E44D-B53F-44C2404771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6D6916-1666-4042-9C7F-515387FB77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186386-92FF-344C-BD4F-4E7B34F3DDE9}"/>
              </a:ext>
            </a:extLst>
          </p:cNvPr>
          <p:cNvSpPr>
            <a:spLocks noGrp="1"/>
          </p:cNvSpPr>
          <p:nvPr>
            <p:ph type="dt" sz="half" idx="10"/>
          </p:nvPr>
        </p:nvSpPr>
        <p:spPr/>
        <p:txBody>
          <a:bodyPr/>
          <a:lstStyle/>
          <a:p>
            <a:fld id="{9C671133-7161-7D49-A02C-C4C297F1A32D}" type="datetimeFigureOut">
              <a:rPr lang="en-GB" smtClean="0"/>
              <a:t>21/03/2019</a:t>
            </a:fld>
            <a:endParaRPr lang="en-GB"/>
          </a:p>
        </p:txBody>
      </p:sp>
      <p:sp>
        <p:nvSpPr>
          <p:cNvPr id="5" name="Footer Placeholder 4">
            <a:extLst>
              <a:ext uri="{FF2B5EF4-FFF2-40B4-BE49-F238E27FC236}">
                <a16:creationId xmlns:a16="http://schemas.microsoft.com/office/drawing/2014/main" id="{EE6DAD18-F446-994F-B1F9-59CBFB90D1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C07EFC-C912-0945-B851-AC91F6FDB954}"/>
              </a:ext>
            </a:extLst>
          </p:cNvPr>
          <p:cNvSpPr>
            <a:spLocks noGrp="1"/>
          </p:cNvSpPr>
          <p:nvPr>
            <p:ph type="sldNum" sz="quarter" idx="12"/>
          </p:nvPr>
        </p:nvSpPr>
        <p:spPr/>
        <p:txBody>
          <a:bodyPr/>
          <a:lstStyle/>
          <a:p>
            <a:fld id="{0CEE68E2-60A6-5842-A43D-8B5572E56F6C}" type="slidenum">
              <a:rPr lang="en-GB" smtClean="0"/>
              <a:t>‹#›</a:t>
            </a:fld>
            <a:endParaRPr lang="en-GB"/>
          </a:p>
        </p:txBody>
      </p:sp>
    </p:spTree>
    <p:extLst>
      <p:ext uri="{BB962C8B-B14F-4D97-AF65-F5344CB8AC3E}">
        <p14:creationId xmlns:p14="http://schemas.microsoft.com/office/powerpoint/2010/main" val="182563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884D86-2351-9A48-B28F-D874761886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943CDD-4AED-6E4F-802F-F8E1204199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7A509A-F490-3D41-A5FD-21ECD2883CCD}"/>
              </a:ext>
            </a:extLst>
          </p:cNvPr>
          <p:cNvSpPr>
            <a:spLocks noGrp="1"/>
          </p:cNvSpPr>
          <p:nvPr>
            <p:ph type="dt" sz="half" idx="10"/>
          </p:nvPr>
        </p:nvSpPr>
        <p:spPr/>
        <p:txBody>
          <a:bodyPr/>
          <a:lstStyle/>
          <a:p>
            <a:fld id="{9C671133-7161-7D49-A02C-C4C297F1A32D}" type="datetimeFigureOut">
              <a:rPr lang="en-GB" smtClean="0"/>
              <a:t>21/03/2019</a:t>
            </a:fld>
            <a:endParaRPr lang="en-GB"/>
          </a:p>
        </p:txBody>
      </p:sp>
      <p:sp>
        <p:nvSpPr>
          <p:cNvPr id="5" name="Footer Placeholder 4">
            <a:extLst>
              <a:ext uri="{FF2B5EF4-FFF2-40B4-BE49-F238E27FC236}">
                <a16:creationId xmlns:a16="http://schemas.microsoft.com/office/drawing/2014/main" id="{43FFFEB6-6F7E-7B41-8DF0-3EAFAFC7A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DABF3F-C724-284C-ACDB-6E8228AC8029}"/>
              </a:ext>
            </a:extLst>
          </p:cNvPr>
          <p:cNvSpPr>
            <a:spLocks noGrp="1"/>
          </p:cNvSpPr>
          <p:nvPr>
            <p:ph type="sldNum" sz="quarter" idx="12"/>
          </p:nvPr>
        </p:nvSpPr>
        <p:spPr/>
        <p:txBody>
          <a:bodyPr/>
          <a:lstStyle/>
          <a:p>
            <a:fld id="{0CEE68E2-60A6-5842-A43D-8B5572E56F6C}" type="slidenum">
              <a:rPr lang="en-GB" smtClean="0"/>
              <a:t>‹#›</a:t>
            </a:fld>
            <a:endParaRPr lang="en-GB"/>
          </a:p>
        </p:txBody>
      </p:sp>
    </p:spTree>
    <p:extLst>
      <p:ext uri="{BB962C8B-B14F-4D97-AF65-F5344CB8AC3E}">
        <p14:creationId xmlns:p14="http://schemas.microsoft.com/office/powerpoint/2010/main" val="3568327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1D659-A7E7-D24E-8850-410391A3B6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FA8E9D-3D3D-3741-A567-EA0E0BC1A2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3F0C9C-0DB5-224F-9BF0-94649A57A320}"/>
              </a:ext>
            </a:extLst>
          </p:cNvPr>
          <p:cNvSpPr>
            <a:spLocks noGrp="1"/>
          </p:cNvSpPr>
          <p:nvPr>
            <p:ph type="dt" sz="half" idx="10"/>
          </p:nvPr>
        </p:nvSpPr>
        <p:spPr/>
        <p:txBody>
          <a:bodyPr/>
          <a:lstStyle/>
          <a:p>
            <a:fld id="{9C671133-7161-7D49-A02C-C4C297F1A32D}" type="datetimeFigureOut">
              <a:rPr lang="en-GB" smtClean="0"/>
              <a:t>21/03/2019</a:t>
            </a:fld>
            <a:endParaRPr lang="en-GB"/>
          </a:p>
        </p:txBody>
      </p:sp>
      <p:sp>
        <p:nvSpPr>
          <p:cNvPr id="5" name="Footer Placeholder 4">
            <a:extLst>
              <a:ext uri="{FF2B5EF4-FFF2-40B4-BE49-F238E27FC236}">
                <a16:creationId xmlns:a16="http://schemas.microsoft.com/office/drawing/2014/main" id="{A5548A90-D7E8-CA41-A25E-EE75640FB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C7283E-9795-5648-8BA4-64A543E4F025}"/>
              </a:ext>
            </a:extLst>
          </p:cNvPr>
          <p:cNvSpPr>
            <a:spLocks noGrp="1"/>
          </p:cNvSpPr>
          <p:nvPr>
            <p:ph type="sldNum" sz="quarter" idx="12"/>
          </p:nvPr>
        </p:nvSpPr>
        <p:spPr/>
        <p:txBody>
          <a:bodyPr/>
          <a:lstStyle/>
          <a:p>
            <a:fld id="{0CEE68E2-60A6-5842-A43D-8B5572E56F6C}" type="slidenum">
              <a:rPr lang="en-GB" smtClean="0"/>
              <a:t>‹#›</a:t>
            </a:fld>
            <a:endParaRPr lang="en-GB"/>
          </a:p>
        </p:txBody>
      </p:sp>
    </p:spTree>
    <p:extLst>
      <p:ext uri="{BB962C8B-B14F-4D97-AF65-F5344CB8AC3E}">
        <p14:creationId xmlns:p14="http://schemas.microsoft.com/office/powerpoint/2010/main" val="1900368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1130-FB7D-144B-993E-CDE091A236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FCFDF4-626B-D047-8C14-F9B70962B5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A03CF3-5B33-EF47-A40A-8B7111CD78C0}"/>
              </a:ext>
            </a:extLst>
          </p:cNvPr>
          <p:cNvSpPr>
            <a:spLocks noGrp="1"/>
          </p:cNvSpPr>
          <p:nvPr>
            <p:ph type="dt" sz="half" idx="10"/>
          </p:nvPr>
        </p:nvSpPr>
        <p:spPr/>
        <p:txBody>
          <a:bodyPr/>
          <a:lstStyle/>
          <a:p>
            <a:fld id="{9C671133-7161-7D49-A02C-C4C297F1A32D}" type="datetimeFigureOut">
              <a:rPr lang="en-GB" smtClean="0"/>
              <a:t>21/03/2019</a:t>
            </a:fld>
            <a:endParaRPr lang="en-GB"/>
          </a:p>
        </p:txBody>
      </p:sp>
      <p:sp>
        <p:nvSpPr>
          <p:cNvPr id="5" name="Footer Placeholder 4">
            <a:extLst>
              <a:ext uri="{FF2B5EF4-FFF2-40B4-BE49-F238E27FC236}">
                <a16:creationId xmlns:a16="http://schemas.microsoft.com/office/drawing/2014/main" id="{C5E10441-68F3-F34C-9504-B882296181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583F41-E171-A74F-A1FB-4D8AA5B8E3B3}"/>
              </a:ext>
            </a:extLst>
          </p:cNvPr>
          <p:cNvSpPr>
            <a:spLocks noGrp="1"/>
          </p:cNvSpPr>
          <p:nvPr>
            <p:ph type="sldNum" sz="quarter" idx="12"/>
          </p:nvPr>
        </p:nvSpPr>
        <p:spPr/>
        <p:txBody>
          <a:bodyPr/>
          <a:lstStyle/>
          <a:p>
            <a:fld id="{0CEE68E2-60A6-5842-A43D-8B5572E56F6C}" type="slidenum">
              <a:rPr lang="en-GB" smtClean="0"/>
              <a:t>‹#›</a:t>
            </a:fld>
            <a:endParaRPr lang="en-GB"/>
          </a:p>
        </p:txBody>
      </p:sp>
    </p:spTree>
    <p:extLst>
      <p:ext uri="{BB962C8B-B14F-4D97-AF65-F5344CB8AC3E}">
        <p14:creationId xmlns:p14="http://schemas.microsoft.com/office/powerpoint/2010/main" val="155136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0EC2-9E47-0D47-B8BC-31F9BF38CF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0D5DB8-75BA-384A-B35D-F6486707B4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08593E-8438-D94F-B67D-F7DF321C11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57B356B-1830-2E41-9F83-4B896C220D17}"/>
              </a:ext>
            </a:extLst>
          </p:cNvPr>
          <p:cNvSpPr>
            <a:spLocks noGrp="1"/>
          </p:cNvSpPr>
          <p:nvPr>
            <p:ph type="dt" sz="half" idx="10"/>
          </p:nvPr>
        </p:nvSpPr>
        <p:spPr/>
        <p:txBody>
          <a:bodyPr/>
          <a:lstStyle/>
          <a:p>
            <a:fld id="{9C671133-7161-7D49-A02C-C4C297F1A32D}" type="datetimeFigureOut">
              <a:rPr lang="en-GB" smtClean="0"/>
              <a:t>21/03/2019</a:t>
            </a:fld>
            <a:endParaRPr lang="en-GB"/>
          </a:p>
        </p:txBody>
      </p:sp>
      <p:sp>
        <p:nvSpPr>
          <p:cNvPr id="6" name="Footer Placeholder 5">
            <a:extLst>
              <a:ext uri="{FF2B5EF4-FFF2-40B4-BE49-F238E27FC236}">
                <a16:creationId xmlns:a16="http://schemas.microsoft.com/office/drawing/2014/main" id="{9E66A2C4-B93A-7643-8C25-FE4CCC71EF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4C884C-B3A3-954C-87B4-28A602C7C8A2}"/>
              </a:ext>
            </a:extLst>
          </p:cNvPr>
          <p:cNvSpPr>
            <a:spLocks noGrp="1"/>
          </p:cNvSpPr>
          <p:nvPr>
            <p:ph type="sldNum" sz="quarter" idx="12"/>
          </p:nvPr>
        </p:nvSpPr>
        <p:spPr/>
        <p:txBody>
          <a:bodyPr/>
          <a:lstStyle/>
          <a:p>
            <a:fld id="{0CEE68E2-60A6-5842-A43D-8B5572E56F6C}" type="slidenum">
              <a:rPr lang="en-GB" smtClean="0"/>
              <a:t>‹#›</a:t>
            </a:fld>
            <a:endParaRPr lang="en-GB"/>
          </a:p>
        </p:txBody>
      </p:sp>
    </p:spTree>
    <p:extLst>
      <p:ext uri="{BB962C8B-B14F-4D97-AF65-F5344CB8AC3E}">
        <p14:creationId xmlns:p14="http://schemas.microsoft.com/office/powerpoint/2010/main" val="2837183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84258-CB49-CB47-AC43-F6AD90FB204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0FF35-73D3-7841-A7ED-9DD195050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CCC87E-3B24-B941-A3B9-E20FB75769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D91464E-2112-0143-A902-54280A8DD5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AD0DB4-A4A2-EC42-865E-3CD9BDD90F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064BE2C-0872-DD48-A194-3DAC49E1597C}"/>
              </a:ext>
            </a:extLst>
          </p:cNvPr>
          <p:cNvSpPr>
            <a:spLocks noGrp="1"/>
          </p:cNvSpPr>
          <p:nvPr>
            <p:ph type="dt" sz="half" idx="10"/>
          </p:nvPr>
        </p:nvSpPr>
        <p:spPr/>
        <p:txBody>
          <a:bodyPr/>
          <a:lstStyle/>
          <a:p>
            <a:fld id="{9C671133-7161-7D49-A02C-C4C297F1A32D}" type="datetimeFigureOut">
              <a:rPr lang="en-GB" smtClean="0"/>
              <a:t>21/03/2019</a:t>
            </a:fld>
            <a:endParaRPr lang="en-GB"/>
          </a:p>
        </p:txBody>
      </p:sp>
      <p:sp>
        <p:nvSpPr>
          <p:cNvPr id="8" name="Footer Placeholder 7">
            <a:extLst>
              <a:ext uri="{FF2B5EF4-FFF2-40B4-BE49-F238E27FC236}">
                <a16:creationId xmlns:a16="http://schemas.microsoft.com/office/drawing/2014/main" id="{3CAC5522-2C6F-5B4F-9E1D-AE6121CF0E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AABE105-E12B-6647-A588-D86B8D16D451}"/>
              </a:ext>
            </a:extLst>
          </p:cNvPr>
          <p:cNvSpPr>
            <a:spLocks noGrp="1"/>
          </p:cNvSpPr>
          <p:nvPr>
            <p:ph type="sldNum" sz="quarter" idx="12"/>
          </p:nvPr>
        </p:nvSpPr>
        <p:spPr/>
        <p:txBody>
          <a:bodyPr/>
          <a:lstStyle/>
          <a:p>
            <a:fld id="{0CEE68E2-60A6-5842-A43D-8B5572E56F6C}" type="slidenum">
              <a:rPr lang="en-GB" smtClean="0"/>
              <a:t>‹#›</a:t>
            </a:fld>
            <a:endParaRPr lang="en-GB"/>
          </a:p>
        </p:txBody>
      </p:sp>
    </p:spTree>
    <p:extLst>
      <p:ext uri="{BB962C8B-B14F-4D97-AF65-F5344CB8AC3E}">
        <p14:creationId xmlns:p14="http://schemas.microsoft.com/office/powerpoint/2010/main" val="2831463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E4E2-DF2F-1D46-AE2F-24D6B1AFEC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6955D0-8AAC-D941-97A7-6CC9011024F5}"/>
              </a:ext>
            </a:extLst>
          </p:cNvPr>
          <p:cNvSpPr>
            <a:spLocks noGrp="1"/>
          </p:cNvSpPr>
          <p:nvPr>
            <p:ph type="dt" sz="half" idx="10"/>
          </p:nvPr>
        </p:nvSpPr>
        <p:spPr/>
        <p:txBody>
          <a:bodyPr/>
          <a:lstStyle/>
          <a:p>
            <a:fld id="{9C671133-7161-7D49-A02C-C4C297F1A32D}" type="datetimeFigureOut">
              <a:rPr lang="en-GB" smtClean="0"/>
              <a:t>21/03/2019</a:t>
            </a:fld>
            <a:endParaRPr lang="en-GB"/>
          </a:p>
        </p:txBody>
      </p:sp>
      <p:sp>
        <p:nvSpPr>
          <p:cNvPr id="4" name="Footer Placeholder 3">
            <a:extLst>
              <a:ext uri="{FF2B5EF4-FFF2-40B4-BE49-F238E27FC236}">
                <a16:creationId xmlns:a16="http://schemas.microsoft.com/office/drawing/2014/main" id="{4F4DFFD6-3E5A-044D-8CDA-E9A8BC5EB25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5DA2CF2-5971-834B-9657-BACE111ECCBF}"/>
              </a:ext>
            </a:extLst>
          </p:cNvPr>
          <p:cNvSpPr>
            <a:spLocks noGrp="1"/>
          </p:cNvSpPr>
          <p:nvPr>
            <p:ph type="sldNum" sz="quarter" idx="12"/>
          </p:nvPr>
        </p:nvSpPr>
        <p:spPr/>
        <p:txBody>
          <a:bodyPr/>
          <a:lstStyle/>
          <a:p>
            <a:fld id="{0CEE68E2-60A6-5842-A43D-8B5572E56F6C}" type="slidenum">
              <a:rPr lang="en-GB" smtClean="0"/>
              <a:t>‹#›</a:t>
            </a:fld>
            <a:endParaRPr lang="en-GB"/>
          </a:p>
        </p:txBody>
      </p:sp>
    </p:spTree>
    <p:extLst>
      <p:ext uri="{BB962C8B-B14F-4D97-AF65-F5344CB8AC3E}">
        <p14:creationId xmlns:p14="http://schemas.microsoft.com/office/powerpoint/2010/main" val="3725486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6DB5A-70AD-C44A-8BD4-662C8FCE77DC}"/>
              </a:ext>
            </a:extLst>
          </p:cNvPr>
          <p:cNvSpPr>
            <a:spLocks noGrp="1"/>
          </p:cNvSpPr>
          <p:nvPr>
            <p:ph type="dt" sz="half" idx="10"/>
          </p:nvPr>
        </p:nvSpPr>
        <p:spPr/>
        <p:txBody>
          <a:bodyPr/>
          <a:lstStyle/>
          <a:p>
            <a:fld id="{9C671133-7161-7D49-A02C-C4C297F1A32D}" type="datetimeFigureOut">
              <a:rPr lang="en-GB" smtClean="0"/>
              <a:t>21/03/2019</a:t>
            </a:fld>
            <a:endParaRPr lang="en-GB"/>
          </a:p>
        </p:txBody>
      </p:sp>
      <p:sp>
        <p:nvSpPr>
          <p:cNvPr id="3" name="Footer Placeholder 2">
            <a:extLst>
              <a:ext uri="{FF2B5EF4-FFF2-40B4-BE49-F238E27FC236}">
                <a16:creationId xmlns:a16="http://schemas.microsoft.com/office/drawing/2014/main" id="{6D3258DC-CDA5-FF47-824B-86F53F39A4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619F977-9AB3-E142-9850-C5DF425D5E4B}"/>
              </a:ext>
            </a:extLst>
          </p:cNvPr>
          <p:cNvSpPr>
            <a:spLocks noGrp="1"/>
          </p:cNvSpPr>
          <p:nvPr>
            <p:ph type="sldNum" sz="quarter" idx="12"/>
          </p:nvPr>
        </p:nvSpPr>
        <p:spPr/>
        <p:txBody>
          <a:bodyPr/>
          <a:lstStyle/>
          <a:p>
            <a:fld id="{0CEE68E2-60A6-5842-A43D-8B5572E56F6C}" type="slidenum">
              <a:rPr lang="en-GB" smtClean="0"/>
              <a:t>‹#›</a:t>
            </a:fld>
            <a:endParaRPr lang="en-GB"/>
          </a:p>
        </p:txBody>
      </p:sp>
    </p:spTree>
    <p:extLst>
      <p:ext uri="{BB962C8B-B14F-4D97-AF65-F5344CB8AC3E}">
        <p14:creationId xmlns:p14="http://schemas.microsoft.com/office/powerpoint/2010/main" val="7689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707CA-5FB0-304B-B7D2-CEDACEBD6F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EFFEEFD-2132-EC45-AC0C-D7BA9B0DF9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E29552D-E227-8E45-99A8-2B6DED701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F45893-7DD7-7B4B-8A4E-3ABF8D59BDF8}"/>
              </a:ext>
            </a:extLst>
          </p:cNvPr>
          <p:cNvSpPr>
            <a:spLocks noGrp="1"/>
          </p:cNvSpPr>
          <p:nvPr>
            <p:ph type="dt" sz="half" idx="10"/>
          </p:nvPr>
        </p:nvSpPr>
        <p:spPr/>
        <p:txBody>
          <a:bodyPr/>
          <a:lstStyle/>
          <a:p>
            <a:fld id="{9C671133-7161-7D49-A02C-C4C297F1A32D}" type="datetimeFigureOut">
              <a:rPr lang="en-GB" smtClean="0"/>
              <a:t>21/03/2019</a:t>
            </a:fld>
            <a:endParaRPr lang="en-GB"/>
          </a:p>
        </p:txBody>
      </p:sp>
      <p:sp>
        <p:nvSpPr>
          <p:cNvPr id="6" name="Footer Placeholder 5">
            <a:extLst>
              <a:ext uri="{FF2B5EF4-FFF2-40B4-BE49-F238E27FC236}">
                <a16:creationId xmlns:a16="http://schemas.microsoft.com/office/drawing/2014/main" id="{A8607F47-BF5E-2648-ADCD-45997244C6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38FA39-0F9A-AA41-857A-7C88C372BE8E}"/>
              </a:ext>
            </a:extLst>
          </p:cNvPr>
          <p:cNvSpPr>
            <a:spLocks noGrp="1"/>
          </p:cNvSpPr>
          <p:nvPr>
            <p:ph type="sldNum" sz="quarter" idx="12"/>
          </p:nvPr>
        </p:nvSpPr>
        <p:spPr/>
        <p:txBody>
          <a:bodyPr/>
          <a:lstStyle/>
          <a:p>
            <a:fld id="{0CEE68E2-60A6-5842-A43D-8B5572E56F6C}" type="slidenum">
              <a:rPr lang="en-GB" smtClean="0"/>
              <a:t>‹#›</a:t>
            </a:fld>
            <a:endParaRPr lang="en-GB"/>
          </a:p>
        </p:txBody>
      </p:sp>
    </p:spTree>
    <p:extLst>
      <p:ext uri="{BB962C8B-B14F-4D97-AF65-F5344CB8AC3E}">
        <p14:creationId xmlns:p14="http://schemas.microsoft.com/office/powerpoint/2010/main" val="1790428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344F0-CD33-5D47-9C6F-29E5287169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2519757-2469-AD48-BBE7-B920B994A4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4FFEADB-1BE3-A447-884F-526C9FA5BE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7EDB01-4E9E-7143-A28B-240044F6F94C}"/>
              </a:ext>
            </a:extLst>
          </p:cNvPr>
          <p:cNvSpPr>
            <a:spLocks noGrp="1"/>
          </p:cNvSpPr>
          <p:nvPr>
            <p:ph type="dt" sz="half" idx="10"/>
          </p:nvPr>
        </p:nvSpPr>
        <p:spPr/>
        <p:txBody>
          <a:bodyPr/>
          <a:lstStyle/>
          <a:p>
            <a:fld id="{9C671133-7161-7D49-A02C-C4C297F1A32D}" type="datetimeFigureOut">
              <a:rPr lang="en-GB" smtClean="0"/>
              <a:t>21/03/2019</a:t>
            </a:fld>
            <a:endParaRPr lang="en-GB"/>
          </a:p>
        </p:txBody>
      </p:sp>
      <p:sp>
        <p:nvSpPr>
          <p:cNvPr id="6" name="Footer Placeholder 5">
            <a:extLst>
              <a:ext uri="{FF2B5EF4-FFF2-40B4-BE49-F238E27FC236}">
                <a16:creationId xmlns:a16="http://schemas.microsoft.com/office/drawing/2014/main" id="{CCBAE7BA-B474-F549-82EF-A81520DBAF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DD6422-BCE6-954A-AEEC-F5C8903C465A}"/>
              </a:ext>
            </a:extLst>
          </p:cNvPr>
          <p:cNvSpPr>
            <a:spLocks noGrp="1"/>
          </p:cNvSpPr>
          <p:nvPr>
            <p:ph type="sldNum" sz="quarter" idx="12"/>
          </p:nvPr>
        </p:nvSpPr>
        <p:spPr/>
        <p:txBody>
          <a:bodyPr/>
          <a:lstStyle/>
          <a:p>
            <a:fld id="{0CEE68E2-60A6-5842-A43D-8B5572E56F6C}" type="slidenum">
              <a:rPr lang="en-GB" smtClean="0"/>
              <a:t>‹#›</a:t>
            </a:fld>
            <a:endParaRPr lang="en-GB"/>
          </a:p>
        </p:txBody>
      </p:sp>
    </p:spTree>
    <p:extLst>
      <p:ext uri="{BB962C8B-B14F-4D97-AF65-F5344CB8AC3E}">
        <p14:creationId xmlns:p14="http://schemas.microsoft.com/office/powerpoint/2010/main" val="4256233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E5E52-0C91-AE41-9966-6929D2206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5FCFCFE-61CB-1549-A7CE-B7959DCE55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255E4D-FA75-4B47-9E6F-919B27616D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71133-7161-7D49-A02C-C4C297F1A32D}" type="datetimeFigureOut">
              <a:rPr lang="en-GB" smtClean="0"/>
              <a:t>21/03/2019</a:t>
            </a:fld>
            <a:endParaRPr lang="en-GB"/>
          </a:p>
        </p:txBody>
      </p:sp>
      <p:sp>
        <p:nvSpPr>
          <p:cNvPr id="5" name="Footer Placeholder 4">
            <a:extLst>
              <a:ext uri="{FF2B5EF4-FFF2-40B4-BE49-F238E27FC236}">
                <a16:creationId xmlns:a16="http://schemas.microsoft.com/office/drawing/2014/main" id="{F5C27C4B-FBB0-814E-9D18-4B94F02821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885CB0-B306-9F44-B5C6-51554AC3E5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EE68E2-60A6-5842-A43D-8B5572E56F6C}" type="slidenum">
              <a:rPr lang="en-GB" smtClean="0"/>
              <a:t>‹#›</a:t>
            </a:fld>
            <a:endParaRPr lang="en-GB"/>
          </a:p>
        </p:txBody>
      </p:sp>
    </p:spTree>
    <p:extLst>
      <p:ext uri="{BB962C8B-B14F-4D97-AF65-F5344CB8AC3E}">
        <p14:creationId xmlns:p14="http://schemas.microsoft.com/office/powerpoint/2010/main" val="3021510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time_continue=422&amp;v=jBQk2dzo9y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epcb.blogspot.de/2012/03/hazards-vulnerability-disasters-beyond.html"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youtube.com/watch?time_continue=422&amp;v=jBQk2dzo9yM" TargetMode="External"/><Relationship Id="rId7" Type="http://schemas.openxmlformats.org/officeDocument/2006/relationships/diagramColors" Target="../diagrams/colors1.xml"/><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time_continue=422&amp;v=jBQk2dzo9y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coolgeography.co.uk/A-level/AQA/Year%2013/Plate%20Tectonics/Volcanoes/MEDC%20case%20study.htm" TargetMode="External"/><Relationship Id="rId2" Type="http://schemas.openxmlformats.org/officeDocument/2006/relationships/image" Target="../media/image7.tiff"/><Relationship Id="rId1" Type="http://schemas.openxmlformats.org/officeDocument/2006/relationships/slideLayout" Target="../slideLayouts/slideLayout2.xml"/><Relationship Id="rId5" Type="http://schemas.openxmlformats.org/officeDocument/2006/relationships/hyperlink" Target="https://vimeo.com/11673745" TargetMode="External"/><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6878" y="634640"/>
            <a:ext cx="11958451" cy="976173"/>
          </a:xfrm>
          <a:prstGeom prst="rect">
            <a:avLst/>
          </a:prstGeom>
          <a:ln w="28575">
            <a:solidFill>
              <a:srgbClr val="FFC00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u="sng" dirty="0">
                <a:latin typeface="Comic Sans MS" panose="030F0702030302020204" pitchFamily="66" charset="0"/>
              </a:rPr>
              <a:t>Learning Objective</a:t>
            </a:r>
            <a:r>
              <a:rPr lang="en-GB" sz="1800" dirty="0">
                <a:latin typeface="Comic Sans MS" panose="030F0702030302020204" pitchFamily="66" charset="0"/>
              </a:rPr>
              <a:t>: To be able to compare two volcanic eruptions and discuss there difference between risk, Vulnerability, Scale, Place, Process, Power, Possibility, spatial interaction, </a:t>
            </a:r>
            <a:endParaRPr lang="en-GB" sz="1800" dirty="0"/>
          </a:p>
        </p:txBody>
      </p:sp>
      <p:sp>
        <p:nvSpPr>
          <p:cNvPr id="6" name="Title 1"/>
          <p:cNvSpPr txBox="1">
            <a:spLocks/>
          </p:cNvSpPr>
          <p:nvPr/>
        </p:nvSpPr>
        <p:spPr>
          <a:xfrm>
            <a:off x="106876" y="100773"/>
            <a:ext cx="11958451"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Volcanoes (Comparative Case Study) </a:t>
            </a:r>
          </a:p>
        </p:txBody>
      </p:sp>
      <p:sp>
        <p:nvSpPr>
          <p:cNvPr id="7" name="Rectangle 6"/>
          <p:cNvSpPr/>
          <p:nvPr/>
        </p:nvSpPr>
        <p:spPr>
          <a:xfrm>
            <a:off x="106878" y="1730802"/>
            <a:ext cx="11958451" cy="400110"/>
          </a:xfrm>
          <a:prstGeom prst="rect">
            <a:avLst/>
          </a:prstGeom>
          <a:ln w="28575">
            <a:solidFill>
              <a:srgbClr val="00FF00"/>
            </a:solidFill>
          </a:ln>
        </p:spPr>
        <p:txBody>
          <a:bodyPr wrap="square">
            <a:spAutoFit/>
          </a:bodyPr>
          <a:lstStyle/>
          <a:p>
            <a:r>
              <a:rPr lang="en-GB" sz="2000" u="sng" dirty="0">
                <a:latin typeface="Comic Sans MS" panose="030F0702030302020204" pitchFamily="66" charset="0"/>
              </a:rPr>
              <a:t>Starter </a:t>
            </a:r>
            <a:r>
              <a:rPr lang="en-GB" sz="2000" dirty="0">
                <a:latin typeface="Comic Sans MS" panose="030F0702030302020204" pitchFamily="66" charset="0"/>
              </a:rPr>
              <a:t>:Add the exam question AND key terms to the bottom of your case study sheet. </a:t>
            </a:r>
          </a:p>
        </p:txBody>
      </p:sp>
      <p:sp>
        <p:nvSpPr>
          <p:cNvPr id="9" name="Rectangle 8"/>
          <p:cNvSpPr/>
          <p:nvPr/>
        </p:nvSpPr>
        <p:spPr>
          <a:xfrm>
            <a:off x="3871913" y="2342033"/>
            <a:ext cx="8193414" cy="3693319"/>
          </a:xfrm>
          <a:prstGeom prst="rect">
            <a:avLst/>
          </a:prstGeom>
          <a:solidFill>
            <a:schemeClr val="bg1"/>
          </a:solidFill>
          <a:ln w="28575">
            <a:solidFill>
              <a:srgbClr val="7030A0"/>
            </a:solidFill>
          </a:ln>
        </p:spPr>
        <p:txBody>
          <a:bodyPr wrap="square">
            <a:spAutoFit/>
          </a:bodyPr>
          <a:lstStyle/>
          <a:p>
            <a:r>
              <a:rPr lang="en-GB" b="1" u="sng" dirty="0">
                <a:latin typeface="Comic Sans MS" panose="030F0702030302020204" pitchFamily="66" charset="0"/>
              </a:rPr>
              <a:t>Vulnerability</a:t>
            </a:r>
            <a:r>
              <a:rPr lang="en-GB" b="1" dirty="0">
                <a:latin typeface="Comic Sans MS" panose="030F0702030302020204" pitchFamily="66" charset="0"/>
              </a:rPr>
              <a:t>-</a:t>
            </a:r>
            <a:r>
              <a:rPr lang="en-GB" dirty="0">
                <a:latin typeface="Comic Sans MS" panose="030F0702030302020204" pitchFamily="66" charset="0"/>
              </a:rPr>
              <a:t>The susceptibility of a community to a hazard or to the impact of a hazard event.</a:t>
            </a:r>
          </a:p>
          <a:p>
            <a:endParaRPr lang="en-GB" b="1" u="sng" dirty="0">
              <a:latin typeface="Comic Sans MS" panose="030F0702030302020204" pitchFamily="66" charset="0"/>
            </a:endParaRPr>
          </a:p>
          <a:p>
            <a:r>
              <a:rPr lang="en-GB" b="1" u="sng" dirty="0">
                <a:latin typeface="Comic Sans MS" panose="030F0702030302020204" pitchFamily="66" charset="0"/>
              </a:rPr>
              <a:t>Resilience</a:t>
            </a:r>
            <a:r>
              <a:rPr lang="en-GB" dirty="0">
                <a:latin typeface="Comic Sans MS" panose="030F0702030302020204" pitchFamily="66" charset="0"/>
              </a:rPr>
              <a:t>-The capacity of individuals, societies, organisations or environments to recover and resume business as usual functions and operations following a hazard event or other system shock.</a:t>
            </a:r>
          </a:p>
          <a:p>
            <a:endParaRPr lang="en-US" dirty="0">
              <a:latin typeface="Comic Sans MS" panose="030F0702030302020204" pitchFamily="66" charset="0"/>
            </a:endParaRPr>
          </a:p>
          <a:p>
            <a:r>
              <a:rPr lang="en-US" b="1" u="sng" dirty="0">
                <a:latin typeface="Comic Sans MS" panose="030F0702030302020204" pitchFamily="66" charset="0"/>
              </a:rPr>
              <a:t>Disaster</a:t>
            </a:r>
            <a:r>
              <a:rPr lang="en-US" b="1" dirty="0">
                <a:latin typeface="Comic Sans MS" panose="030F0702030302020204" pitchFamily="66" charset="0"/>
              </a:rPr>
              <a:t>-</a:t>
            </a:r>
            <a:r>
              <a:rPr lang="en-US" dirty="0">
                <a:latin typeface="Comic Sans MS" panose="030F0702030302020204" pitchFamily="66" charset="0"/>
              </a:rPr>
              <a:t>“A disaster is a sudden, calamitous event that causes serious disruption of the functioning of a community or a society causing widespread human, material, economic and/or environmental losses which exceed the ability of the affected community or society to cope using its own level of resources.” (UN International Strategy for Disaster Reduction)</a:t>
            </a:r>
          </a:p>
        </p:txBody>
      </p:sp>
      <p:sp>
        <p:nvSpPr>
          <p:cNvPr id="11" name="Rectangle 10">
            <a:extLst>
              <a:ext uri="{FF2B5EF4-FFF2-40B4-BE49-F238E27FC236}">
                <a16:creationId xmlns:a16="http://schemas.microsoft.com/office/drawing/2014/main" id="{8792532E-1BA8-EE42-8A5A-3C946C530C23}"/>
              </a:ext>
            </a:extLst>
          </p:cNvPr>
          <p:cNvSpPr/>
          <p:nvPr/>
        </p:nvSpPr>
        <p:spPr>
          <a:xfrm>
            <a:off x="106877" y="6223360"/>
            <a:ext cx="11958451" cy="400110"/>
          </a:xfrm>
          <a:prstGeom prst="rect">
            <a:avLst/>
          </a:prstGeom>
          <a:ln w="28575">
            <a:solidFill>
              <a:srgbClr val="00B0F0"/>
            </a:solidFill>
          </a:ln>
        </p:spPr>
        <p:txBody>
          <a:bodyPr wrap="square">
            <a:spAutoFit/>
          </a:bodyPr>
          <a:lstStyle/>
          <a:p>
            <a:pPr marL="342900" indent="-342900">
              <a:buAutoNum type="alphaLcParenBoth"/>
            </a:pPr>
            <a:r>
              <a:rPr lang="en" sz="2000" dirty="0">
                <a:latin typeface="Comic Sans MS" panose="030F0902030302020204" pitchFamily="66" charset="0"/>
              </a:rPr>
              <a:t>Examine the role of plate margin type in determining the severity of volcanic hazards. [10] </a:t>
            </a:r>
          </a:p>
        </p:txBody>
      </p:sp>
      <p:sp>
        <p:nvSpPr>
          <p:cNvPr id="4" name="Rectangle 1">
            <a:extLst>
              <a:ext uri="{FF2B5EF4-FFF2-40B4-BE49-F238E27FC236}">
                <a16:creationId xmlns:a16="http://schemas.microsoft.com/office/drawing/2014/main" id="{D393D8BC-E542-3043-8F4A-BCC77382AEE6}"/>
              </a:ext>
            </a:extLst>
          </p:cNvPr>
          <p:cNvSpPr>
            <a:spLocks noChangeArrowheads="1"/>
          </p:cNvSpPr>
          <p:nvPr/>
        </p:nvSpPr>
        <p:spPr bwMode="auto">
          <a:xfrm>
            <a:off x="2675301" y="4541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1800" b="0" i="0" u="none" strike="noStrike" cap="none" normalizeH="0" baseline="0">
                <a:ln>
                  <a:noFill/>
                </a:ln>
                <a:solidFill>
                  <a:schemeClr val="tx1"/>
                </a:solidFill>
                <a:effectLst/>
                <a:latin typeface="Arial" panose="020B0604020202020204" pitchFamily="34" charset="0"/>
              </a:rPr>
            </a:b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9573EEF9-E9F0-604E-86A7-21B492DC0418}"/>
              </a:ext>
            </a:extLst>
          </p:cNvPr>
          <p:cNvSpPr/>
          <p:nvPr/>
        </p:nvSpPr>
        <p:spPr>
          <a:xfrm>
            <a:off x="555190" y="2643245"/>
            <a:ext cx="2063557" cy="369332"/>
          </a:xfrm>
          <a:prstGeom prst="rect">
            <a:avLst/>
          </a:prstGeom>
          <a:solidFill>
            <a:schemeClr val="bg1"/>
          </a:solidFill>
          <a:ln w="28575">
            <a:solidFill>
              <a:srgbClr val="7030A0"/>
            </a:solidFill>
          </a:ln>
        </p:spPr>
        <p:txBody>
          <a:bodyPr wrap="square">
            <a:spAutoFit/>
          </a:bodyPr>
          <a:lstStyle/>
          <a:p>
            <a:pPr algn="ctr"/>
            <a:r>
              <a:rPr lang="en-GB" dirty="0">
                <a:latin typeface="Comic Sans MS" panose="030F0702030302020204" pitchFamily="66" charset="0"/>
              </a:rPr>
              <a:t>Montserrat</a:t>
            </a:r>
          </a:p>
        </p:txBody>
      </p:sp>
      <p:sp>
        <p:nvSpPr>
          <p:cNvPr id="12" name="Rectangle 11">
            <a:extLst>
              <a:ext uri="{FF2B5EF4-FFF2-40B4-BE49-F238E27FC236}">
                <a16:creationId xmlns:a16="http://schemas.microsoft.com/office/drawing/2014/main" id="{F37F2BD9-EC90-F644-BF77-8A1E95828073}"/>
              </a:ext>
            </a:extLst>
          </p:cNvPr>
          <p:cNvSpPr/>
          <p:nvPr/>
        </p:nvSpPr>
        <p:spPr>
          <a:xfrm>
            <a:off x="555190" y="4796025"/>
            <a:ext cx="2063557" cy="369332"/>
          </a:xfrm>
          <a:prstGeom prst="rect">
            <a:avLst/>
          </a:prstGeom>
          <a:solidFill>
            <a:schemeClr val="bg1"/>
          </a:solidFill>
          <a:ln w="28575">
            <a:solidFill>
              <a:srgbClr val="7030A0"/>
            </a:solidFill>
          </a:ln>
        </p:spPr>
        <p:txBody>
          <a:bodyPr wrap="square">
            <a:spAutoFit/>
          </a:bodyPr>
          <a:lstStyle/>
          <a:p>
            <a:pPr algn="ctr"/>
            <a:r>
              <a:rPr lang="de-DE" i="0" u="sng" dirty="0" err="1">
                <a:effectLst/>
                <a:latin typeface="Comic Sans MS" panose="030F0902030302020204" pitchFamily="66" charset="0"/>
              </a:rPr>
              <a:t>Eyjafjallajökull</a:t>
            </a:r>
            <a:r>
              <a:rPr lang="de-DE" i="0" dirty="0">
                <a:effectLst/>
                <a:latin typeface="Comic Sans MS" panose="030F0902030302020204" pitchFamily="66" charset="0"/>
              </a:rPr>
              <a:t> </a:t>
            </a:r>
            <a:endParaRPr lang="en-GB" dirty="0">
              <a:latin typeface="Comic Sans MS" panose="030F0702030302020204" pitchFamily="66" charset="0"/>
            </a:endParaRPr>
          </a:p>
        </p:txBody>
      </p:sp>
      <p:sp>
        <p:nvSpPr>
          <p:cNvPr id="13" name="Rectangle 12">
            <a:extLst>
              <a:ext uri="{FF2B5EF4-FFF2-40B4-BE49-F238E27FC236}">
                <a16:creationId xmlns:a16="http://schemas.microsoft.com/office/drawing/2014/main" id="{B9926EFE-1915-B240-8331-C101AA3172E8}"/>
              </a:ext>
            </a:extLst>
          </p:cNvPr>
          <p:cNvSpPr/>
          <p:nvPr/>
        </p:nvSpPr>
        <p:spPr>
          <a:xfrm>
            <a:off x="1245480" y="3431946"/>
            <a:ext cx="633984" cy="369332"/>
          </a:xfrm>
          <a:prstGeom prst="rect">
            <a:avLst/>
          </a:prstGeom>
          <a:solidFill>
            <a:schemeClr val="bg1"/>
          </a:solidFill>
          <a:ln w="28575">
            <a:solidFill>
              <a:srgbClr val="7030A0"/>
            </a:solidFill>
          </a:ln>
        </p:spPr>
        <p:txBody>
          <a:bodyPr wrap="square">
            <a:spAutoFit/>
          </a:bodyPr>
          <a:lstStyle/>
          <a:p>
            <a:pPr algn="ctr"/>
            <a:r>
              <a:rPr lang="en-GB" dirty="0">
                <a:latin typeface="Comic Sans MS" panose="030F0702030302020204" pitchFamily="66" charset="0"/>
              </a:rPr>
              <a:t>VS</a:t>
            </a:r>
          </a:p>
        </p:txBody>
      </p:sp>
      <p:sp>
        <p:nvSpPr>
          <p:cNvPr id="14" name="Rectangle 13">
            <a:extLst>
              <a:ext uri="{FF2B5EF4-FFF2-40B4-BE49-F238E27FC236}">
                <a16:creationId xmlns:a16="http://schemas.microsoft.com/office/drawing/2014/main" id="{5C6A0336-8DAB-E546-A780-82C9E8DB7550}"/>
              </a:ext>
            </a:extLst>
          </p:cNvPr>
          <p:cNvSpPr/>
          <p:nvPr/>
        </p:nvSpPr>
        <p:spPr>
          <a:xfrm>
            <a:off x="106876" y="5767476"/>
            <a:ext cx="2063557" cy="369332"/>
          </a:xfrm>
          <a:prstGeom prst="rect">
            <a:avLst/>
          </a:prstGeom>
          <a:solidFill>
            <a:schemeClr val="bg1"/>
          </a:solidFill>
          <a:ln w="28575">
            <a:solidFill>
              <a:srgbClr val="FF0000"/>
            </a:solidFill>
          </a:ln>
        </p:spPr>
        <p:txBody>
          <a:bodyPr wrap="square">
            <a:spAutoFit/>
          </a:bodyPr>
          <a:lstStyle/>
          <a:p>
            <a:pPr algn="ctr"/>
            <a:r>
              <a:rPr lang="de-DE" i="0" u="sng" dirty="0" err="1">
                <a:effectLst/>
                <a:latin typeface="Comic Sans MS" panose="030F0902030302020204" pitchFamily="66" charset="0"/>
              </a:rPr>
              <a:t>Exam</a:t>
            </a:r>
            <a:r>
              <a:rPr lang="de-DE" i="0" u="sng" dirty="0">
                <a:effectLst/>
                <a:latin typeface="Comic Sans MS" panose="030F0902030302020204" pitchFamily="66" charset="0"/>
              </a:rPr>
              <a:t> </a:t>
            </a:r>
            <a:r>
              <a:rPr lang="de-DE" i="0" u="sng" dirty="0" err="1">
                <a:effectLst/>
                <a:latin typeface="Comic Sans MS" panose="030F0902030302020204" pitchFamily="66" charset="0"/>
              </a:rPr>
              <a:t>Question</a:t>
            </a:r>
            <a:r>
              <a:rPr lang="de-DE" i="0" u="sng" dirty="0">
                <a:effectLst/>
                <a:latin typeface="Comic Sans MS" panose="030F0902030302020204" pitchFamily="66" charset="0"/>
              </a:rPr>
              <a:t> </a:t>
            </a:r>
            <a:endParaRPr lang="en-GB" dirty="0">
              <a:latin typeface="Comic Sans MS" panose="030F0702030302020204" pitchFamily="66" charset="0"/>
            </a:endParaRPr>
          </a:p>
        </p:txBody>
      </p:sp>
      <p:sp>
        <p:nvSpPr>
          <p:cNvPr id="15" name="Rectangle 14">
            <a:extLst>
              <a:ext uri="{FF2B5EF4-FFF2-40B4-BE49-F238E27FC236}">
                <a16:creationId xmlns:a16="http://schemas.microsoft.com/office/drawing/2014/main" id="{CC3E9A35-DA15-0743-AADA-BA0B45F25AEB}"/>
              </a:ext>
            </a:extLst>
          </p:cNvPr>
          <p:cNvSpPr/>
          <p:nvPr/>
        </p:nvSpPr>
        <p:spPr>
          <a:xfrm rot="16200000">
            <a:off x="-1386586" y="3723501"/>
            <a:ext cx="3399280" cy="369332"/>
          </a:xfrm>
          <a:prstGeom prst="rect">
            <a:avLst/>
          </a:prstGeom>
          <a:solidFill>
            <a:schemeClr val="bg1"/>
          </a:solidFill>
          <a:ln w="28575">
            <a:solidFill>
              <a:srgbClr val="7030A0"/>
            </a:solidFill>
          </a:ln>
        </p:spPr>
        <p:txBody>
          <a:bodyPr wrap="square">
            <a:spAutoFit/>
          </a:bodyPr>
          <a:lstStyle/>
          <a:p>
            <a:pPr algn="ctr"/>
            <a:r>
              <a:rPr lang="en-GB" b="1" u="sng" dirty="0">
                <a:latin typeface="Comic Sans MS" panose="030F0702030302020204" pitchFamily="66" charset="0"/>
              </a:rPr>
              <a:t>comparative Case Study</a:t>
            </a:r>
          </a:p>
        </p:txBody>
      </p:sp>
      <p:sp>
        <p:nvSpPr>
          <p:cNvPr id="16" name="Rectangle 15">
            <a:extLst>
              <a:ext uri="{FF2B5EF4-FFF2-40B4-BE49-F238E27FC236}">
                <a16:creationId xmlns:a16="http://schemas.microsoft.com/office/drawing/2014/main" id="{3DB36827-4784-3149-9EFD-10BBB719A483}"/>
              </a:ext>
            </a:extLst>
          </p:cNvPr>
          <p:cNvSpPr/>
          <p:nvPr/>
        </p:nvSpPr>
        <p:spPr>
          <a:xfrm rot="16200000">
            <a:off x="1744546" y="4016470"/>
            <a:ext cx="3693320" cy="369332"/>
          </a:xfrm>
          <a:prstGeom prst="rect">
            <a:avLst/>
          </a:prstGeom>
          <a:solidFill>
            <a:schemeClr val="bg1"/>
          </a:solidFill>
          <a:ln w="28575">
            <a:solidFill>
              <a:srgbClr val="7030A0"/>
            </a:solidFill>
          </a:ln>
        </p:spPr>
        <p:txBody>
          <a:bodyPr wrap="square">
            <a:spAutoFit/>
          </a:bodyPr>
          <a:lstStyle/>
          <a:p>
            <a:pPr algn="ctr"/>
            <a:r>
              <a:rPr lang="en-GB" b="1" u="sng" dirty="0">
                <a:latin typeface="Comic Sans MS" panose="030F0702030302020204" pitchFamily="66" charset="0"/>
              </a:rPr>
              <a:t>Key Terms</a:t>
            </a:r>
          </a:p>
        </p:txBody>
      </p:sp>
      <p:sp>
        <p:nvSpPr>
          <p:cNvPr id="17" name="Rectangle 16">
            <a:extLst>
              <a:ext uri="{FF2B5EF4-FFF2-40B4-BE49-F238E27FC236}">
                <a16:creationId xmlns:a16="http://schemas.microsoft.com/office/drawing/2014/main" id="{421F0E84-F3D2-C641-BCB9-C318B77652AB}"/>
              </a:ext>
            </a:extLst>
          </p:cNvPr>
          <p:cNvSpPr/>
          <p:nvPr/>
        </p:nvSpPr>
        <p:spPr>
          <a:xfrm>
            <a:off x="555190" y="2208528"/>
            <a:ext cx="2063557" cy="369332"/>
          </a:xfrm>
          <a:prstGeom prst="rect">
            <a:avLst/>
          </a:prstGeom>
          <a:solidFill>
            <a:schemeClr val="bg1"/>
          </a:solidFill>
          <a:ln w="28575">
            <a:solidFill>
              <a:srgbClr val="FF0000"/>
            </a:solidFill>
          </a:ln>
        </p:spPr>
        <p:txBody>
          <a:bodyPr wrap="square">
            <a:spAutoFit/>
          </a:bodyPr>
          <a:lstStyle/>
          <a:p>
            <a:pPr algn="ctr"/>
            <a:r>
              <a:rPr lang="de-DE" i="0" u="sng" dirty="0">
                <a:effectLst/>
                <a:latin typeface="Comic Sans MS" panose="030F0902030302020204" pitchFamily="66" charset="0"/>
              </a:rPr>
              <a:t>Case Study 1</a:t>
            </a:r>
            <a:endParaRPr lang="en-GB" dirty="0">
              <a:latin typeface="Comic Sans MS" panose="030F0702030302020204" pitchFamily="66" charset="0"/>
            </a:endParaRPr>
          </a:p>
        </p:txBody>
      </p:sp>
      <p:sp>
        <p:nvSpPr>
          <p:cNvPr id="18" name="Rectangle 17">
            <a:extLst>
              <a:ext uri="{FF2B5EF4-FFF2-40B4-BE49-F238E27FC236}">
                <a16:creationId xmlns:a16="http://schemas.microsoft.com/office/drawing/2014/main" id="{846BB966-F167-A444-8E19-CA1179FA4EFF}"/>
              </a:ext>
            </a:extLst>
          </p:cNvPr>
          <p:cNvSpPr/>
          <p:nvPr/>
        </p:nvSpPr>
        <p:spPr>
          <a:xfrm>
            <a:off x="557962" y="4321994"/>
            <a:ext cx="2063557" cy="369332"/>
          </a:xfrm>
          <a:prstGeom prst="rect">
            <a:avLst/>
          </a:prstGeom>
          <a:solidFill>
            <a:schemeClr val="bg1"/>
          </a:solidFill>
          <a:ln w="28575">
            <a:solidFill>
              <a:srgbClr val="FF0000"/>
            </a:solidFill>
          </a:ln>
        </p:spPr>
        <p:txBody>
          <a:bodyPr wrap="square">
            <a:spAutoFit/>
          </a:bodyPr>
          <a:lstStyle/>
          <a:p>
            <a:pPr algn="ctr"/>
            <a:r>
              <a:rPr lang="de-DE" i="0" u="sng" dirty="0">
                <a:effectLst/>
                <a:latin typeface="Comic Sans MS" panose="030F0902030302020204" pitchFamily="66" charset="0"/>
              </a:rPr>
              <a:t>Case Study 2</a:t>
            </a:r>
            <a:endParaRPr lang="en-GB" dirty="0">
              <a:latin typeface="Comic Sans MS" panose="030F0702030302020204" pitchFamily="66" charset="0"/>
            </a:endParaRPr>
          </a:p>
        </p:txBody>
      </p:sp>
    </p:spTree>
    <p:extLst>
      <p:ext uri="{BB962C8B-B14F-4D97-AF65-F5344CB8AC3E}">
        <p14:creationId xmlns:p14="http://schemas.microsoft.com/office/powerpoint/2010/main" val="109413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1"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1"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1"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1"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additive="base">
                                        <p:cTn id="91" dur="500" fill="hold"/>
                                        <p:tgtEl>
                                          <p:spTgt spid="17"/>
                                        </p:tgtEl>
                                        <p:attrNameLst>
                                          <p:attrName>ppt_x</p:attrName>
                                        </p:attrNameLst>
                                      </p:cBhvr>
                                      <p:tavLst>
                                        <p:tav tm="0">
                                          <p:val>
                                            <p:strVal val="#ppt_x"/>
                                          </p:val>
                                        </p:tav>
                                        <p:tav tm="100000">
                                          <p:val>
                                            <p:strVal val="#ppt_x"/>
                                          </p:val>
                                        </p:tav>
                                      </p:tavLst>
                                    </p:anim>
                                    <p:anim calcmode="lin" valueType="num">
                                      <p:cBhvr additive="base">
                                        <p:cTn id="9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1" nodeType="clickEffect">
                                  <p:stCondLst>
                                    <p:cond delay="0"/>
                                  </p:stCondLst>
                                  <p:childTnLst>
                                    <p:set>
                                      <p:cBhvr>
                                        <p:cTn id="96" dur="1" fill="hold">
                                          <p:stCondLst>
                                            <p:cond delay="0"/>
                                          </p:stCondLst>
                                        </p:cTn>
                                        <p:tgtEl>
                                          <p:spTgt spid="17"/>
                                        </p:tgtEl>
                                        <p:attrNameLst>
                                          <p:attrName>style.visibility</p:attrName>
                                        </p:attrNameLst>
                                      </p:cBhvr>
                                      <p:to>
                                        <p:strVal val="visible"/>
                                      </p:to>
                                    </p:set>
                                    <p:anim calcmode="lin" valueType="num">
                                      <p:cBhvr additive="base">
                                        <p:cTn id="97" dur="500" fill="hold"/>
                                        <p:tgtEl>
                                          <p:spTgt spid="17"/>
                                        </p:tgtEl>
                                        <p:attrNameLst>
                                          <p:attrName>ppt_x</p:attrName>
                                        </p:attrNameLst>
                                      </p:cBhvr>
                                      <p:tavLst>
                                        <p:tav tm="0">
                                          <p:val>
                                            <p:strVal val="#ppt_x"/>
                                          </p:val>
                                        </p:tav>
                                        <p:tav tm="100000">
                                          <p:val>
                                            <p:strVal val="#ppt_x"/>
                                          </p:val>
                                        </p:tav>
                                      </p:tavLst>
                                    </p:anim>
                                    <p:anim calcmode="lin" valueType="num">
                                      <p:cBhvr additive="base">
                                        <p:cTn id="9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additive="base">
                                        <p:cTn id="103" dur="500" fill="hold"/>
                                        <p:tgtEl>
                                          <p:spTgt spid="18"/>
                                        </p:tgtEl>
                                        <p:attrNameLst>
                                          <p:attrName>ppt_x</p:attrName>
                                        </p:attrNameLst>
                                      </p:cBhvr>
                                      <p:tavLst>
                                        <p:tav tm="0">
                                          <p:val>
                                            <p:strVal val="#ppt_x"/>
                                          </p:val>
                                        </p:tav>
                                        <p:tav tm="100000">
                                          <p:val>
                                            <p:strVal val="#ppt_x"/>
                                          </p:val>
                                        </p:tav>
                                      </p:tavLst>
                                    </p:anim>
                                    <p:anim calcmode="lin" valueType="num">
                                      <p:cBhvr additive="base">
                                        <p:cTn id="10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1" nodeType="clickEffect">
                                  <p:stCondLst>
                                    <p:cond delay="0"/>
                                  </p:stCondLst>
                                  <p:childTnLst>
                                    <p:set>
                                      <p:cBhvr>
                                        <p:cTn id="108" dur="1" fill="hold">
                                          <p:stCondLst>
                                            <p:cond delay="0"/>
                                          </p:stCondLst>
                                        </p:cTn>
                                        <p:tgtEl>
                                          <p:spTgt spid="18"/>
                                        </p:tgtEl>
                                        <p:attrNameLst>
                                          <p:attrName>style.visibility</p:attrName>
                                        </p:attrNameLst>
                                      </p:cBhvr>
                                      <p:to>
                                        <p:strVal val="visible"/>
                                      </p:to>
                                    </p:set>
                                    <p:anim calcmode="lin" valueType="num">
                                      <p:cBhvr additive="base">
                                        <p:cTn id="109" dur="500" fill="hold"/>
                                        <p:tgtEl>
                                          <p:spTgt spid="18"/>
                                        </p:tgtEl>
                                        <p:attrNameLst>
                                          <p:attrName>ppt_x</p:attrName>
                                        </p:attrNameLst>
                                      </p:cBhvr>
                                      <p:tavLst>
                                        <p:tav tm="0">
                                          <p:val>
                                            <p:strVal val="#ppt_x"/>
                                          </p:val>
                                        </p:tav>
                                        <p:tav tm="100000">
                                          <p:val>
                                            <p:strVal val="#ppt_x"/>
                                          </p:val>
                                        </p:tav>
                                      </p:tavLst>
                                    </p:anim>
                                    <p:anim calcmode="lin" valueType="num">
                                      <p:cBhvr additive="base">
                                        <p:cTn id="11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B8BF3E-765D-AB4F-9704-6AA7C1F9ACBC}"/>
              </a:ext>
            </a:extLst>
          </p:cNvPr>
          <p:cNvSpPr txBox="1">
            <a:spLocks/>
          </p:cNvSpPr>
          <p:nvPr/>
        </p:nvSpPr>
        <p:spPr>
          <a:xfrm>
            <a:off x="134112" y="100773"/>
            <a:ext cx="11931215"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b="1" u="sng" dirty="0" err="1">
                <a:latin typeface="Comic Sans MS" panose="030F0902030302020204" pitchFamily="66" charset="0"/>
              </a:rPr>
              <a:t>Eyjafjallajökul</a:t>
            </a:r>
            <a:r>
              <a:rPr lang="de-DE" sz="2000" dirty="0" err="1">
                <a:latin typeface="Comic Sans MS" panose="030F0902030302020204" pitchFamily="66" charset="0"/>
              </a:rPr>
              <a:t>l</a:t>
            </a:r>
            <a:r>
              <a:rPr lang="en-GB" sz="2000" dirty="0">
                <a:latin typeface="Comic Sans MS" panose="030F0702030302020204" pitchFamily="66" charset="0"/>
              </a:rPr>
              <a:t> (Effects) </a:t>
            </a:r>
          </a:p>
        </p:txBody>
      </p:sp>
      <p:sp>
        <p:nvSpPr>
          <p:cNvPr id="6" name="Rectangle 5">
            <a:extLst>
              <a:ext uri="{FF2B5EF4-FFF2-40B4-BE49-F238E27FC236}">
                <a16:creationId xmlns:a16="http://schemas.microsoft.com/office/drawing/2014/main" id="{8B735576-E1FE-DC44-9342-E7BFF80846A8}"/>
              </a:ext>
            </a:extLst>
          </p:cNvPr>
          <p:cNvSpPr/>
          <p:nvPr/>
        </p:nvSpPr>
        <p:spPr>
          <a:xfrm>
            <a:off x="134112" y="632805"/>
            <a:ext cx="11931215" cy="400110"/>
          </a:xfrm>
          <a:prstGeom prst="rect">
            <a:avLst/>
          </a:prstGeom>
          <a:ln w="28575">
            <a:solidFill>
              <a:srgbClr val="00FF00"/>
            </a:solidFill>
          </a:ln>
        </p:spPr>
        <p:txBody>
          <a:bodyPr wrap="square">
            <a:spAutoFit/>
          </a:bodyPr>
          <a:lstStyle/>
          <a:p>
            <a:r>
              <a:rPr lang="en-GB" sz="2000" u="sng" dirty="0">
                <a:latin typeface="Comic Sans MS" panose="030F0702030302020204" pitchFamily="66" charset="0"/>
              </a:rPr>
              <a:t>Demo</a:t>
            </a:r>
            <a:r>
              <a:rPr lang="en-GB" sz="2000" dirty="0">
                <a:latin typeface="Comic Sans MS" panose="030F0702030302020204" pitchFamily="66" charset="0"/>
              </a:rPr>
              <a:t>: Add the effects to the Case Study sheet and ensure to think about </a:t>
            </a:r>
            <a:r>
              <a:rPr lang="en-GB" sz="2000" b="1" u="sng" dirty="0">
                <a:latin typeface="Comic Sans MS" panose="030F0702030302020204" pitchFamily="66" charset="0"/>
              </a:rPr>
              <a:t>SEEP</a:t>
            </a:r>
            <a:r>
              <a:rPr lang="en-GB" sz="2000" dirty="0">
                <a:latin typeface="Comic Sans MS" panose="030F0702030302020204" pitchFamily="66" charset="0"/>
              </a:rPr>
              <a:t>. </a:t>
            </a:r>
          </a:p>
        </p:txBody>
      </p:sp>
      <p:sp>
        <p:nvSpPr>
          <p:cNvPr id="7" name="Action Button: Movie 6">
            <a:hlinkClick r:id="rId3" highlightClick="1"/>
            <a:extLst>
              <a:ext uri="{FF2B5EF4-FFF2-40B4-BE49-F238E27FC236}">
                <a16:creationId xmlns:a16="http://schemas.microsoft.com/office/drawing/2014/main" id="{8634B709-9C4E-DF4A-9CFF-81829A7E698F}"/>
              </a:ext>
            </a:extLst>
          </p:cNvPr>
          <p:cNvSpPr/>
          <p:nvPr/>
        </p:nvSpPr>
        <p:spPr>
          <a:xfrm>
            <a:off x="11472672" y="231648"/>
            <a:ext cx="268224" cy="15849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D865BAB-CAB7-FF4B-9163-504815561146}"/>
              </a:ext>
            </a:extLst>
          </p:cNvPr>
          <p:cNvSpPr/>
          <p:nvPr/>
        </p:nvSpPr>
        <p:spPr>
          <a:xfrm>
            <a:off x="130392" y="1297269"/>
            <a:ext cx="5087783" cy="400110"/>
          </a:xfrm>
          <a:prstGeom prst="rect">
            <a:avLst/>
          </a:prstGeom>
          <a:ln w="28575">
            <a:solidFill>
              <a:srgbClr val="FF0000"/>
            </a:solidFill>
          </a:ln>
        </p:spPr>
        <p:txBody>
          <a:bodyPr wrap="square">
            <a:spAutoFit/>
          </a:bodyPr>
          <a:lstStyle/>
          <a:p>
            <a:pPr algn="ctr"/>
            <a:r>
              <a:rPr lang="en-GB" sz="2000" u="sng" dirty="0">
                <a:latin typeface="Comic Sans MS" panose="030F0702030302020204" pitchFamily="66" charset="0"/>
              </a:rPr>
              <a:t>Short Term</a:t>
            </a:r>
            <a:endParaRPr lang="en-GB" sz="2000" dirty="0">
              <a:latin typeface="Comic Sans MS" panose="030F0702030302020204" pitchFamily="66" charset="0"/>
            </a:endParaRPr>
          </a:p>
        </p:txBody>
      </p:sp>
      <p:sp>
        <p:nvSpPr>
          <p:cNvPr id="10" name="Rectangle 9">
            <a:extLst>
              <a:ext uri="{FF2B5EF4-FFF2-40B4-BE49-F238E27FC236}">
                <a16:creationId xmlns:a16="http://schemas.microsoft.com/office/drawing/2014/main" id="{E7F71882-6B6B-BF49-8243-2FFCCF51AD0D}"/>
              </a:ext>
            </a:extLst>
          </p:cNvPr>
          <p:cNvSpPr/>
          <p:nvPr/>
        </p:nvSpPr>
        <p:spPr>
          <a:xfrm>
            <a:off x="6461760" y="1297269"/>
            <a:ext cx="5599849" cy="400110"/>
          </a:xfrm>
          <a:prstGeom prst="rect">
            <a:avLst/>
          </a:prstGeom>
          <a:ln w="28575">
            <a:solidFill>
              <a:srgbClr val="00B0F0"/>
            </a:solidFill>
          </a:ln>
        </p:spPr>
        <p:txBody>
          <a:bodyPr wrap="square">
            <a:spAutoFit/>
          </a:bodyPr>
          <a:lstStyle/>
          <a:p>
            <a:pPr algn="ctr"/>
            <a:r>
              <a:rPr lang="en-GB" sz="2000" u="sng" dirty="0">
                <a:latin typeface="Comic Sans MS" panose="030F0702030302020204" pitchFamily="66" charset="0"/>
              </a:rPr>
              <a:t>Long Term</a:t>
            </a:r>
            <a:endParaRPr lang="en-GB" sz="2000" dirty="0">
              <a:latin typeface="Comic Sans MS" panose="030F0702030302020204" pitchFamily="66" charset="0"/>
            </a:endParaRPr>
          </a:p>
        </p:txBody>
      </p:sp>
      <p:cxnSp>
        <p:nvCxnSpPr>
          <p:cNvPr id="3" name="Straight Connector 2">
            <a:extLst>
              <a:ext uri="{FF2B5EF4-FFF2-40B4-BE49-F238E27FC236}">
                <a16:creationId xmlns:a16="http://schemas.microsoft.com/office/drawing/2014/main" id="{B91F4138-38AE-CF4E-8FB2-C2886BF1DD5D}"/>
              </a:ext>
            </a:extLst>
          </p:cNvPr>
          <p:cNvCxnSpPr/>
          <p:nvPr/>
        </p:nvCxnSpPr>
        <p:spPr>
          <a:xfrm>
            <a:off x="5779008" y="1297269"/>
            <a:ext cx="0" cy="5432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3B14AE-B6A7-E04A-B6F3-CF3EFFC88BFB}"/>
              </a:ext>
            </a:extLst>
          </p:cNvPr>
          <p:cNvCxnSpPr/>
          <p:nvPr/>
        </p:nvCxnSpPr>
        <p:spPr>
          <a:xfrm>
            <a:off x="130392" y="1926336"/>
            <a:ext cx="1193121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A39E3F4-AC32-8C4F-8587-B771A421D635}"/>
              </a:ext>
            </a:extLst>
          </p:cNvPr>
          <p:cNvSpPr/>
          <p:nvPr/>
        </p:nvSpPr>
        <p:spPr>
          <a:xfrm>
            <a:off x="5935814" y="6021187"/>
            <a:ext cx="6125795" cy="707886"/>
          </a:xfrm>
          <a:prstGeom prst="rect">
            <a:avLst/>
          </a:prstGeom>
          <a:ln w="28575">
            <a:solidFill>
              <a:srgbClr val="00B0F0"/>
            </a:solidFill>
          </a:ln>
        </p:spPr>
        <p:txBody>
          <a:bodyPr wrap="square">
            <a:spAutoFit/>
          </a:bodyPr>
          <a:lstStyle/>
          <a:p>
            <a:r>
              <a:rPr lang="en-GB" sz="2000" u="sng" dirty="0">
                <a:latin typeface="Comic Sans MS" panose="030F0702030302020204" pitchFamily="66" charset="0"/>
              </a:rPr>
              <a:t>Challenge</a:t>
            </a:r>
            <a:r>
              <a:rPr lang="en-GB" sz="2000" dirty="0">
                <a:latin typeface="Comic Sans MS" panose="030F0702030302020204" pitchFamily="66" charset="0"/>
              </a:rPr>
              <a:t>: Read the Information and add the short term and long term effects to your T-Chart</a:t>
            </a:r>
          </a:p>
        </p:txBody>
      </p:sp>
      <p:sp>
        <p:nvSpPr>
          <p:cNvPr id="13" name="Rectangle 12">
            <a:extLst>
              <a:ext uri="{FF2B5EF4-FFF2-40B4-BE49-F238E27FC236}">
                <a16:creationId xmlns:a16="http://schemas.microsoft.com/office/drawing/2014/main" id="{70968850-8319-0F4A-BA03-3A8E741451BF}"/>
              </a:ext>
            </a:extLst>
          </p:cNvPr>
          <p:cNvSpPr/>
          <p:nvPr/>
        </p:nvSpPr>
        <p:spPr>
          <a:xfrm>
            <a:off x="85859" y="6022098"/>
            <a:ext cx="5599849" cy="707886"/>
          </a:xfrm>
          <a:prstGeom prst="rect">
            <a:avLst/>
          </a:prstGeom>
          <a:ln w="28575">
            <a:solidFill>
              <a:srgbClr val="00B0F0"/>
            </a:solidFill>
          </a:ln>
        </p:spPr>
        <p:txBody>
          <a:bodyPr wrap="square">
            <a:spAutoFit/>
          </a:bodyPr>
          <a:lstStyle/>
          <a:p>
            <a:pPr algn="ctr"/>
            <a:r>
              <a:rPr lang="en-GB" sz="2000" b="1" u="sng" dirty="0" err="1">
                <a:latin typeface="Comic Sans MS" panose="030F0702030302020204" pitchFamily="66" charset="0"/>
              </a:rPr>
              <a:t>Diskussion</a:t>
            </a:r>
            <a:r>
              <a:rPr lang="en-GB" sz="2000" dirty="0">
                <a:latin typeface="Comic Sans MS" panose="030F0702030302020204" pitchFamily="66" charset="0"/>
              </a:rPr>
              <a:t>: What are the solutions to this problem?</a:t>
            </a:r>
          </a:p>
        </p:txBody>
      </p:sp>
    </p:spTree>
    <p:extLst>
      <p:ext uri="{BB962C8B-B14F-4D97-AF65-F5344CB8AC3E}">
        <p14:creationId xmlns:p14="http://schemas.microsoft.com/office/powerpoint/2010/main" val="349417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4638C2-116D-B140-8E25-3F74879CF3EF}"/>
              </a:ext>
            </a:extLst>
          </p:cNvPr>
          <p:cNvSpPr/>
          <p:nvPr/>
        </p:nvSpPr>
        <p:spPr>
          <a:xfrm>
            <a:off x="134113" y="647224"/>
            <a:ext cx="11931214" cy="1384995"/>
          </a:xfrm>
          <a:prstGeom prst="rect">
            <a:avLst/>
          </a:prstGeom>
          <a:ln w="28575">
            <a:solidFill>
              <a:srgbClr val="73FB79"/>
            </a:solidFill>
          </a:ln>
        </p:spPr>
        <p:txBody>
          <a:bodyPr wrap="square">
            <a:spAutoFit/>
          </a:bodyPr>
          <a:lstStyle/>
          <a:p>
            <a:r>
              <a:rPr lang="en" sz="2400" dirty="0">
                <a:latin typeface="Comic Sans MS" panose="030F0902030302020204" pitchFamily="66" charset="0"/>
              </a:rPr>
              <a:t>Answer either part (a) or part (b). Either 8</a:t>
            </a:r>
            <a:r>
              <a:rPr lang="en" sz="2000" dirty="0">
                <a:latin typeface="Comic Sans MS" panose="030F0902030302020204" pitchFamily="66" charset="0"/>
              </a:rPr>
              <a:t>. </a:t>
            </a:r>
          </a:p>
          <a:p>
            <a:pPr marL="342900" indent="-342900">
              <a:buAutoNum type="alphaLcParenBoth"/>
            </a:pPr>
            <a:r>
              <a:rPr lang="en" sz="2000" dirty="0">
                <a:latin typeface="Comic Sans MS" panose="030F0902030302020204" pitchFamily="66" charset="0"/>
              </a:rPr>
              <a:t>Examine the role of plate margin type in determining the severity of volcanic hazards. [10] </a:t>
            </a:r>
          </a:p>
          <a:p>
            <a:r>
              <a:rPr lang="en" sz="2000" dirty="0">
                <a:latin typeface="Comic Sans MS" panose="030F0902030302020204" pitchFamily="66" charset="0"/>
              </a:rPr>
              <a:t>(b) Evaluate the success of attempts to predict tectonic hazard events and their possible impacts. [10] </a:t>
            </a:r>
            <a:endParaRPr lang="en-GB" sz="2000" dirty="0">
              <a:latin typeface="Comic Sans MS" panose="030F0902030302020204" pitchFamily="66" charset="0"/>
            </a:endParaRPr>
          </a:p>
        </p:txBody>
      </p:sp>
      <p:sp>
        <p:nvSpPr>
          <p:cNvPr id="5" name="Title 1">
            <a:extLst>
              <a:ext uri="{FF2B5EF4-FFF2-40B4-BE49-F238E27FC236}">
                <a16:creationId xmlns:a16="http://schemas.microsoft.com/office/drawing/2014/main" id="{4747CDFF-465E-AD4D-A233-A597E3D5CCD4}"/>
              </a:ext>
            </a:extLst>
          </p:cNvPr>
          <p:cNvSpPr txBox="1">
            <a:spLocks/>
          </p:cNvSpPr>
          <p:nvPr/>
        </p:nvSpPr>
        <p:spPr>
          <a:xfrm>
            <a:off x="134112" y="100773"/>
            <a:ext cx="11931215"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u="sng" dirty="0">
                <a:latin typeface="Comic Sans MS" panose="030F0902030302020204" pitchFamily="66" charset="0"/>
              </a:rPr>
              <a:t>Plenary</a:t>
            </a:r>
            <a:endParaRPr lang="en-GB" sz="2000" b="1" u="sng" dirty="0">
              <a:latin typeface="Comic Sans MS" panose="030F0702030302020204" pitchFamily="66" charset="0"/>
            </a:endParaRPr>
          </a:p>
        </p:txBody>
      </p:sp>
    </p:spTree>
    <p:extLst>
      <p:ext uri="{BB962C8B-B14F-4D97-AF65-F5344CB8AC3E}">
        <p14:creationId xmlns:p14="http://schemas.microsoft.com/office/powerpoint/2010/main" val="2100031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4EB4D3-2F44-0540-AE7D-3D7564577BC6}"/>
              </a:ext>
            </a:extLst>
          </p:cNvPr>
          <p:cNvSpPr/>
          <p:nvPr/>
        </p:nvSpPr>
        <p:spPr>
          <a:xfrm>
            <a:off x="216694" y="726877"/>
            <a:ext cx="11758612" cy="5632311"/>
          </a:xfrm>
          <a:prstGeom prst="rect">
            <a:avLst/>
          </a:prstGeom>
          <a:ln w="28575">
            <a:solidFill>
              <a:srgbClr val="7030A0"/>
            </a:solidFill>
          </a:ln>
        </p:spPr>
        <p:txBody>
          <a:bodyPr wrap="square">
            <a:spAutoFit/>
          </a:bodyPr>
          <a:lstStyle/>
          <a:p>
            <a:pPr algn="just"/>
            <a:r>
              <a:rPr lang="en" dirty="0">
                <a:latin typeface="Comic Sans MS" panose="030F0902030302020204" pitchFamily="66" charset="0"/>
              </a:rPr>
              <a:t>Marks should be allocated according to the markbands. Different processes operate at destructive and constructive margins, resulting in different hazard events for inhabited areas. Possible applied themes (AO2) demonstrating knowledge and understanding (AO1): </a:t>
            </a:r>
          </a:p>
          <a:p>
            <a:pPr algn="just"/>
            <a:r>
              <a:rPr lang="en" dirty="0">
                <a:latin typeface="Comic Sans MS" panose="030F0902030302020204" pitchFamily="66" charset="0"/>
              </a:rPr>
              <a:t> destructive margins are usually more dangerous due to viscosity of lava and explosive events. Constructive margins are usually associated with less violent, effusive eruptions </a:t>
            </a:r>
          </a:p>
          <a:p>
            <a:pPr algn="just"/>
            <a:r>
              <a:rPr lang="en" dirty="0">
                <a:latin typeface="Comic Sans MS" panose="030F0902030302020204" pitchFamily="66" charset="0"/>
              </a:rPr>
              <a:t> important aspects of eruptions also include pyroclastic flows, tephra ejection and gas release </a:t>
            </a:r>
          </a:p>
          <a:p>
            <a:pPr algn="just"/>
            <a:r>
              <a:rPr lang="en" dirty="0">
                <a:latin typeface="Comic Sans MS" panose="030F0902030302020204" pitchFamily="66" charset="0"/>
              </a:rPr>
              <a:t> many additional factors affect severity of hazards. Secondary hazards (snow melt, mass movements) may play a role. The scale of the eruption also matters (including “</a:t>
            </a:r>
            <a:r>
              <a:rPr lang="de-DE" dirty="0">
                <a:latin typeface="Comic Sans MS" panose="030F0902030302020204" pitchFamily="66" charset="0"/>
              </a:rPr>
              <a:t>super volcano</a:t>
            </a:r>
            <a:r>
              <a:rPr lang="en" dirty="0">
                <a:latin typeface="Comic Sans MS" panose="030F0902030302020204" pitchFamily="66" charset="0"/>
              </a:rPr>
              <a:t>” events at volcanic hotspots) </a:t>
            </a:r>
          </a:p>
          <a:p>
            <a:pPr algn="just"/>
            <a:r>
              <a:rPr lang="en" dirty="0">
                <a:latin typeface="Comic Sans MS" panose="030F0902030302020204" pitchFamily="66" charset="0"/>
              </a:rPr>
              <a:t> human factors may be most important however: the number of people affected, their vulnerability, the presence of mitigation measures and use of technology all play a role. Good answers may be well-structured (AO4) and may additionally offer a critical evaluation (AO3) which examines the statement in a way that shows understanding of the relative power of physical and human factors to determine outcomes in different contexts, places and over varied time scales. Another approach might be to examine who technology is creating new possibilities for monitoring volcanoes (GPS sensors on cones), meaning that access to technology is becoming the most important factor. For 5–6 marks, expect some weakly evidenced outlining of two plate margin types, and a relevant hazard for each type. For 7–8 marks, expect a well-structured account which includes:  either well-evidenced explanation of two plate margin types and their relevant hazards </a:t>
            </a:r>
          </a:p>
          <a:p>
            <a:pPr algn="just"/>
            <a:r>
              <a:rPr lang="en" dirty="0">
                <a:latin typeface="Comic Sans MS" panose="030F0902030302020204" pitchFamily="66" charset="0"/>
              </a:rPr>
              <a:t> or a discursive conclusion (or on-going evaluation) grounded in geographical concepts and/or perspectives. For 9–10 marks, expect both of these traits. </a:t>
            </a:r>
            <a:endParaRPr lang="en-GB" dirty="0">
              <a:latin typeface="Comic Sans MS" panose="030F0902030302020204" pitchFamily="66" charset="0"/>
            </a:endParaRPr>
          </a:p>
        </p:txBody>
      </p:sp>
      <p:sp>
        <p:nvSpPr>
          <p:cNvPr id="5" name="Title 1">
            <a:extLst>
              <a:ext uri="{FF2B5EF4-FFF2-40B4-BE49-F238E27FC236}">
                <a16:creationId xmlns:a16="http://schemas.microsoft.com/office/drawing/2014/main" id="{489FD5FB-B39B-D943-9F1F-08F556BEADB7}"/>
              </a:ext>
            </a:extLst>
          </p:cNvPr>
          <p:cNvSpPr txBox="1">
            <a:spLocks/>
          </p:cNvSpPr>
          <p:nvPr/>
        </p:nvSpPr>
        <p:spPr>
          <a:xfrm>
            <a:off x="134112" y="100773"/>
            <a:ext cx="11931215"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buAutoNum type="alphaLcParenBoth"/>
            </a:pPr>
            <a:r>
              <a:rPr lang="en" sz="2000" dirty="0">
                <a:latin typeface="Comic Sans MS" panose="030F0902030302020204" pitchFamily="66" charset="0"/>
              </a:rPr>
              <a:t>Examine the role of plate margin type in determining the severity of volcanic hazards. [10] </a:t>
            </a:r>
          </a:p>
        </p:txBody>
      </p:sp>
    </p:spTree>
    <p:extLst>
      <p:ext uri="{BB962C8B-B14F-4D97-AF65-F5344CB8AC3E}">
        <p14:creationId xmlns:p14="http://schemas.microsoft.com/office/powerpoint/2010/main" val="2556933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4EB4D3-2F44-0540-AE7D-3D7564577BC6}"/>
              </a:ext>
            </a:extLst>
          </p:cNvPr>
          <p:cNvSpPr/>
          <p:nvPr/>
        </p:nvSpPr>
        <p:spPr>
          <a:xfrm>
            <a:off x="216694" y="726877"/>
            <a:ext cx="11758612" cy="5755422"/>
          </a:xfrm>
          <a:prstGeom prst="rect">
            <a:avLst/>
          </a:prstGeom>
          <a:ln w="28575">
            <a:solidFill>
              <a:srgbClr val="7030A0"/>
            </a:solidFill>
          </a:ln>
        </p:spPr>
        <p:txBody>
          <a:bodyPr wrap="square">
            <a:spAutoFit/>
          </a:bodyPr>
          <a:lstStyle/>
          <a:p>
            <a:pPr algn="just"/>
            <a:r>
              <a:rPr lang="en" sz="1600" dirty="0">
                <a:latin typeface="Comic Sans MS" panose="030F0902030302020204" pitchFamily="66" charset="0"/>
              </a:rPr>
              <a:t>Marks should be allocated according to the markbands. Tectonic hazard events include volcanoes, earthquakes, mass movements and secondary hazards that follow from any of these. There are also different types/aspects of volcanic hazards to consider. Possible applied themes (AO2) demonstrating knowledge and understanding (AO1): </a:t>
            </a:r>
          </a:p>
          <a:p>
            <a:pPr algn="just"/>
            <a:endParaRPr lang="en" sz="1600" dirty="0">
              <a:latin typeface="Comic Sans MS" panose="030F0902030302020204" pitchFamily="66" charset="0"/>
            </a:endParaRPr>
          </a:p>
          <a:p>
            <a:pPr algn="just"/>
            <a:r>
              <a:rPr lang="en" sz="1600" dirty="0">
                <a:latin typeface="Comic Sans MS" panose="030F0902030302020204" pitchFamily="66" charset="0"/>
              </a:rPr>
              <a:t> prediction can range from long-term (using recurrence intervals to consider the likelihood of an event in a given year) to short-term attempts (spotting signs that suggest an event is immanent). Events in places that are extensively monitored are more likely to be predicted than events in places that are less populated/studied </a:t>
            </a:r>
          </a:p>
          <a:p>
            <a:pPr algn="just"/>
            <a:endParaRPr lang="en" sz="1600" dirty="0">
              <a:latin typeface="Comic Sans MS" panose="030F0902030302020204" pitchFamily="66" charset="0"/>
            </a:endParaRPr>
          </a:p>
          <a:p>
            <a:pPr algn="just"/>
            <a:r>
              <a:rPr lang="en" sz="1600" dirty="0">
                <a:latin typeface="Comic Sans MS" panose="030F0902030302020204" pitchFamily="66" charset="0"/>
              </a:rPr>
              <a:t> in recent years, some events have been successfully identified using technology such as GPS crater monitoring. Signals such as minor earthquakes, gas release and possibly animal </a:t>
            </a:r>
            <a:r>
              <a:rPr lang="de-DE" sz="1600" dirty="0">
                <a:latin typeface="Comic Sans MS" panose="030F0902030302020204" pitchFamily="66" charset="0"/>
              </a:rPr>
              <a:t>behavior</a:t>
            </a:r>
            <a:r>
              <a:rPr lang="en" sz="1600" dirty="0">
                <a:latin typeface="Comic Sans MS" panose="030F0902030302020204" pitchFamily="66" charset="0"/>
              </a:rPr>
              <a:t> have some track record of success. “Swarms” of small earthquakes may help suggest the arrival a large earthquake (</a:t>
            </a:r>
            <a:r>
              <a:rPr lang="en" sz="1600" dirty="0" err="1">
                <a:latin typeface="Comic Sans MS" panose="030F0902030302020204" pitchFamily="66" charset="0"/>
              </a:rPr>
              <a:t>eg</a:t>
            </a:r>
            <a:r>
              <a:rPr lang="en" sz="1600" dirty="0">
                <a:latin typeface="Comic Sans MS" panose="030F0902030302020204" pitchFamily="66" charset="0"/>
              </a:rPr>
              <a:t> L’Aquila in Italy) </a:t>
            </a:r>
          </a:p>
          <a:p>
            <a:pPr algn="just"/>
            <a:endParaRPr lang="en" sz="1600" dirty="0">
              <a:latin typeface="Comic Sans MS" panose="030F0902030302020204" pitchFamily="66" charset="0"/>
            </a:endParaRPr>
          </a:p>
          <a:p>
            <a:pPr algn="just"/>
            <a:r>
              <a:rPr lang="en" sz="1600" dirty="0">
                <a:latin typeface="Comic Sans MS" panose="030F0902030302020204" pitchFamily="66" charset="0"/>
              </a:rPr>
              <a:t> a distinction can be drawn between predicting an event and predicting what its impacts will be in terms of damages and losses. Good answers may be well-structured (AO4) and may additionally offer a critical evaluation (AO3) of the statement that shows critical understanding of what “success” might mean in different geographic contexts and places (</a:t>
            </a:r>
            <a:r>
              <a:rPr lang="de-DE" sz="1600" dirty="0">
                <a:latin typeface="Comic Sans MS" panose="030F0902030302020204" pitchFamily="66" charset="0"/>
              </a:rPr>
              <a:t>e.g.</a:t>
            </a:r>
            <a:r>
              <a:rPr lang="en" sz="1600" dirty="0">
                <a:latin typeface="Comic Sans MS" panose="030F0902030302020204" pitchFamily="66" charset="0"/>
              </a:rPr>
              <a:t> it might be measured by the number of lives saved or the value of property saved). Another approach might be to evaluate the success of attempts to calculate statistical probability compared with the success to pinpoint the exact day when an event may occur (process complexity). Another approach might be to evaluate how far perspectives may differ on what constitutes a “success” especially in relation to events of varying scale. For 5–6 marks, expect some weakly evidenced outlining of two attempts to predict a valid hazard event should be described. For 7–8 marks, expect a well-structured account which includes: </a:t>
            </a:r>
          </a:p>
          <a:p>
            <a:pPr algn="just"/>
            <a:r>
              <a:rPr lang="en" sz="1600" dirty="0">
                <a:latin typeface="Comic Sans MS" panose="030F0902030302020204" pitchFamily="66" charset="0"/>
              </a:rPr>
              <a:t> either well-evidenced explanation of a range of relevant attempts to predict hazards  or a discursive conclusion (or on-going evaluation) grounded in geographical concepts and/or perspectives. For 9–10 marks, expect both of these traits.</a:t>
            </a:r>
            <a:endParaRPr lang="en-GB" sz="1600" dirty="0">
              <a:latin typeface="Comic Sans MS" panose="030F0902030302020204" pitchFamily="66" charset="0"/>
            </a:endParaRPr>
          </a:p>
        </p:txBody>
      </p:sp>
      <p:sp>
        <p:nvSpPr>
          <p:cNvPr id="5" name="Title 1">
            <a:extLst>
              <a:ext uri="{FF2B5EF4-FFF2-40B4-BE49-F238E27FC236}">
                <a16:creationId xmlns:a16="http://schemas.microsoft.com/office/drawing/2014/main" id="{489FD5FB-B39B-D943-9F1F-08F556BEADB7}"/>
              </a:ext>
            </a:extLst>
          </p:cNvPr>
          <p:cNvSpPr txBox="1">
            <a:spLocks/>
          </p:cNvSpPr>
          <p:nvPr/>
        </p:nvSpPr>
        <p:spPr>
          <a:xfrm>
            <a:off x="134112" y="100773"/>
            <a:ext cx="11931215" cy="432048"/>
          </a:xfrm>
          <a:prstGeom prst="rect">
            <a:avLst/>
          </a:prstGeom>
          <a:ln w="28575">
            <a:solidFill>
              <a:srgbClr val="FF0000"/>
            </a:solidFill>
          </a:ln>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 sz="2000" dirty="0">
                <a:latin typeface="Comic Sans MS" panose="030F0902030302020204" pitchFamily="66" charset="0"/>
              </a:rPr>
              <a:t>(b) Evaluate the success of attempts to predict tectonic hazard events and their possible impacts.(10)</a:t>
            </a:r>
          </a:p>
        </p:txBody>
      </p:sp>
    </p:spTree>
    <p:extLst>
      <p:ext uri="{BB962C8B-B14F-4D97-AF65-F5344CB8AC3E}">
        <p14:creationId xmlns:p14="http://schemas.microsoft.com/office/powerpoint/2010/main" val="1488166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 y="148909"/>
            <a:ext cx="11780520" cy="479741"/>
          </a:xfrm>
          <a:ln w="28575">
            <a:solidFill>
              <a:srgbClr val="FF0000"/>
            </a:solidFill>
          </a:ln>
        </p:spPr>
        <p:txBody>
          <a:bodyPr>
            <a:normAutofit/>
          </a:bodyPr>
          <a:lstStyle/>
          <a:p>
            <a:pPr algn="ctr"/>
            <a:r>
              <a:rPr lang="en-US" sz="2000" b="1" u="sng" dirty="0">
                <a:latin typeface="Comic Sans MS" panose="030F0702030302020204" pitchFamily="66" charset="0"/>
              </a:rPr>
              <a:t>Factors that increase/decrease vulnerability</a:t>
            </a:r>
          </a:p>
        </p:txBody>
      </p:sp>
      <p:sp>
        <p:nvSpPr>
          <p:cNvPr id="4" name="Rectangle 3"/>
          <p:cNvSpPr/>
          <p:nvPr/>
        </p:nvSpPr>
        <p:spPr>
          <a:xfrm>
            <a:off x="352004" y="768820"/>
            <a:ext cx="8020472" cy="5693866"/>
          </a:xfrm>
          <a:prstGeom prst="rect">
            <a:avLst/>
          </a:prstGeom>
          <a:ln w="28575">
            <a:solidFill>
              <a:srgbClr val="7030A0"/>
            </a:solidFill>
          </a:ln>
        </p:spPr>
        <p:txBody>
          <a:bodyPr wrap="square">
            <a:spAutoFit/>
          </a:bodyPr>
          <a:lstStyle/>
          <a:p>
            <a:pPr marL="514350" indent="-514350">
              <a:buFont typeface="+mj-lt"/>
              <a:buAutoNum type="arabicPeriod"/>
            </a:pPr>
            <a:r>
              <a:rPr lang="en-US" sz="2800" dirty="0">
                <a:latin typeface="Comic Sans MS" panose="030F0702030302020204" pitchFamily="66" charset="0"/>
              </a:rPr>
              <a:t>Proximity to a possible hazardous event</a:t>
            </a:r>
          </a:p>
          <a:p>
            <a:pPr marL="514350" indent="-514350">
              <a:buFont typeface="+mj-lt"/>
              <a:buAutoNum type="arabicPeriod"/>
            </a:pPr>
            <a:r>
              <a:rPr lang="en-US" sz="2800" dirty="0">
                <a:latin typeface="Comic Sans MS" panose="030F0702030302020204" pitchFamily="66" charset="0"/>
              </a:rPr>
              <a:t>Population density in the area proximal to the event</a:t>
            </a:r>
          </a:p>
          <a:p>
            <a:pPr marL="514350" indent="-514350">
              <a:buFont typeface="+mj-lt"/>
              <a:buAutoNum type="arabicPeriod"/>
            </a:pPr>
            <a:r>
              <a:rPr lang="en-US" sz="2800" dirty="0">
                <a:latin typeface="Comic Sans MS" panose="030F0702030302020204" pitchFamily="66" charset="0"/>
              </a:rPr>
              <a:t>Scientific understanding of the hazard</a:t>
            </a:r>
          </a:p>
          <a:p>
            <a:pPr marL="514350" indent="-514350">
              <a:buFont typeface="+mj-lt"/>
              <a:buAutoNum type="arabicPeriod"/>
            </a:pPr>
            <a:r>
              <a:rPr lang="en-US" sz="2800" dirty="0">
                <a:latin typeface="Comic Sans MS" panose="030F0702030302020204" pitchFamily="66" charset="0"/>
              </a:rPr>
              <a:t>Public education and awareness of the hazard</a:t>
            </a:r>
          </a:p>
          <a:p>
            <a:pPr marL="514350" indent="-514350">
              <a:buFont typeface="+mj-lt"/>
              <a:buAutoNum type="arabicPeriod"/>
            </a:pPr>
            <a:r>
              <a:rPr lang="en-US" sz="2800" dirty="0">
                <a:latin typeface="Comic Sans MS" panose="030F0702030302020204" pitchFamily="66" charset="0"/>
              </a:rPr>
              <a:t>Existence or non-existence of early-warning systems and lines of communication</a:t>
            </a:r>
          </a:p>
          <a:p>
            <a:pPr marL="514350" indent="-514350">
              <a:buFont typeface="+mj-lt"/>
              <a:buAutoNum type="arabicPeriod"/>
            </a:pPr>
            <a:r>
              <a:rPr lang="en-US" sz="2800" dirty="0">
                <a:latin typeface="Comic Sans MS" panose="030F0702030302020204" pitchFamily="66" charset="0"/>
              </a:rPr>
              <a:t>Availability and readiness of emergency infrastructure</a:t>
            </a:r>
          </a:p>
          <a:p>
            <a:pPr marL="514350" indent="-514350">
              <a:buFont typeface="+mj-lt"/>
              <a:buAutoNum type="arabicPeriod"/>
            </a:pPr>
            <a:r>
              <a:rPr lang="en-US" sz="2800" dirty="0">
                <a:latin typeface="Comic Sans MS" panose="030F0702030302020204" pitchFamily="66" charset="0"/>
              </a:rPr>
              <a:t>Construction styles and building codes</a:t>
            </a:r>
          </a:p>
          <a:p>
            <a:pPr marL="514350" indent="-514350">
              <a:buFont typeface="+mj-lt"/>
              <a:buAutoNum type="arabicPeriod"/>
            </a:pPr>
            <a:r>
              <a:rPr lang="en-US" sz="2800" dirty="0">
                <a:latin typeface="Comic Sans MS" panose="030F0702030302020204" pitchFamily="66" charset="0"/>
              </a:rPr>
              <a:t>Cultural factors that influence public response to warnings</a:t>
            </a:r>
          </a:p>
        </p:txBody>
      </p:sp>
    </p:spTree>
    <p:extLst>
      <p:ext uri="{BB962C8B-B14F-4D97-AF65-F5344CB8AC3E}">
        <p14:creationId xmlns:p14="http://schemas.microsoft.com/office/powerpoint/2010/main" val="325333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6478" y="1245476"/>
            <a:ext cx="9899044" cy="4142226"/>
          </a:xfrm>
          <a:prstGeom prst="rect">
            <a:avLst/>
          </a:prstGeom>
          <a:ln w="127000" cap="sq">
            <a:solidFill>
              <a:srgbClr val="7030A0"/>
            </a:solidFill>
            <a:miter lim="800000"/>
          </a:ln>
          <a:effectLst>
            <a:outerShdw blurRad="57150" dist="50800" dir="2700000" algn="tl" rotWithShape="0">
              <a:srgbClr val="000000">
                <a:alpha val="40000"/>
              </a:srgbClr>
            </a:outerShdw>
          </a:effectLst>
        </p:spPr>
      </p:pic>
      <p:sp>
        <p:nvSpPr>
          <p:cNvPr id="6" name="TextBox 5"/>
          <p:cNvSpPr txBox="1"/>
          <p:nvPr/>
        </p:nvSpPr>
        <p:spPr>
          <a:xfrm>
            <a:off x="331076" y="188132"/>
            <a:ext cx="11540358" cy="584776"/>
          </a:xfrm>
          <a:prstGeom prst="rect">
            <a:avLst/>
          </a:prstGeom>
          <a:noFill/>
          <a:ln w="28575">
            <a:solidFill>
              <a:srgbClr val="FF0000"/>
            </a:solidFill>
          </a:ln>
        </p:spPr>
        <p:txBody>
          <a:bodyPr wrap="square" rtlCol="0">
            <a:spAutoFit/>
          </a:bodyPr>
          <a:lstStyle/>
          <a:p>
            <a:pPr algn="ctr"/>
            <a:r>
              <a:rPr lang="en-US" sz="3200" u="sng" dirty="0">
                <a:latin typeface="Comic Sans MS" panose="030F0702030302020204" pitchFamily="66" charset="0"/>
              </a:rPr>
              <a:t>Vulnerability</a:t>
            </a:r>
          </a:p>
        </p:txBody>
      </p:sp>
    </p:spTree>
    <p:extLst>
      <p:ext uri="{BB962C8B-B14F-4D97-AF65-F5344CB8AC3E}">
        <p14:creationId xmlns:p14="http://schemas.microsoft.com/office/powerpoint/2010/main" val="406467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Oval 2"/>
          <p:cNvSpPr>
            <a:spLocks noChangeArrowheads="1"/>
          </p:cNvSpPr>
          <p:nvPr/>
        </p:nvSpPr>
        <p:spPr bwMode="auto">
          <a:xfrm>
            <a:off x="3382963" y="881124"/>
            <a:ext cx="5410200" cy="5327650"/>
          </a:xfrm>
          <a:prstGeom prst="ellipse">
            <a:avLst/>
          </a:prstGeom>
          <a:gradFill rotWithShape="1">
            <a:gsLst>
              <a:gs pos="0">
                <a:srgbClr val="FFFF99"/>
              </a:gs>
              <a:gs pos="100000">
                <a:srgbClr val="FFFF00"/>
              </a:gs>
            </a:gsLst>
            <a:path path="shape">
              <a:fillToRect l="50000" t="50000" r="50000" b="50000"/>
            </a:path>
          </a:gradFill>
          <a:ln w="9525">
            <a:solidFill>
              <a:schemeClr val="tx1"/>
            </a:solidFill>
            <a:round/>
            <a:headEnd/>
            <a:tailEnd/>
          </a:ln>
          <a:effectLst>
            <a:outerShdw dist="107763" dir="2700000" algn="ctr" rotWithShape="0">
              <a:schemeClr val="tx1">
                <a:alpha val="50000"/>
              </a:schemeClr>
            </a:outerShdw>
          </a:effectLst>
        </p:spPr>
        <p:txBody>
          <a:bodyPr wrap="none" anchor="ctr" anchorCtr="1"/>
          <a:lstStyle/>
          <a:p>
            <a:pPr algn="ctr">
              <a:defRPr/>
            </a:pPr>
            <a:endParaRPr lang="en-US">
              <a:latin typeface="Comic Sans MS" panose="030F0702030302020204" pitchFamily="66" charset="0"/>
            </a:endParaRPr>
          </a:p>
        </p:txBody>
      </p:sp>
      <p:sp>
        <p:nvSpPr>
          <p:cNvPr id="104451" name="Oval 3"/>
          <p:cNvSpPr>
            <a:spLocks noChangeArrowheads="1"/>
          </p:cNvSpPr>
          <p:nvPr/>
        </p:nvSpPr>
        <p:spPr bwMode="auto">
          <a:xfrm>
            <a:off x="4286250" y="1805050"/>
            <a:ext cx="3587750" cy="3484563"/>
          </a:xfrm>
          <a:prstGeom prst="ellipse">
            <a:avLst/>
          </a:prstGeom>
          <a:gradFill rotWithShape="1">
            <a:gsLst>
              <a:gs pos="0">
                <a:srgbClr val="FF6600"/>
              </a:gs>
              <a:gs pos="100000">
                <a:srgbClr val="FF0000"/>
              </a:gs>
            </a:gsLst>
            <a:path path="shape">
              <a:fillToRect l="50000" t="50000" r="50000" b="50000"/>
            </a:path>
          </a:gradFill>
          <a:ln w="9525">
            <a:solidFill>
              <a:schemeClr val="tx1"/>
            </a:solidFill>
            <a:round/>
            <a:headEnd/>
            <a:tailEnd/>
          </a:ln>
          <a:effectLst>
            <a:outerShdw dist="107763" dir="2700000" algn="ctr" rotWithShape="0">
              <a:schemeClr val="tx1">
                <a:alpha val="50000"/>
              </a:schemeClr>
            </a:outerShdw>
          </a:effectLst>
        </p:spPr>
        <p:txBody>
          <a:bodyPr wrap="none" anchor="ctr" anchorCtr="1"/>
          <a:lstStyle/>
          <a:p>
            <a:pPr algn="ctr">
              <a:defRPr/>
            </a:pPr>
            <a:endParaRPr lang="en-US">
              <a:latin typeface="Comic Sans MS" panose="030F0702030302020204" pitchFamily="66" charset="0"/>
            </a:endParaRPr>
          </a:p>
        </p:txBody>
      </p:sp>
      <p:sp>
        <p:nvSpPr>
          <p:cNvPr id="104452" name="Text Box 4"/>
          <p:cNvSpPr txBox="1">
            <a:spLocks noChangeArrowheads="1"/>
          </p:cNvSpPr>
          <p:nvPr/>
        </p:nvSpPr>
        <p:spPr bwMode="auto">
          <a:xfrm>
            <a:off x="4671352" y="2365473"/>
            <a:ext cx="1290739" cy="400110"/>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GB" sz="2000" b="0" dirty="0">
                <a:latin typeface="Comic Sans MS" panose="030F0702030302020204" pitchFamily="66" charset="0"/>
              </a:rPr>
              <a:t>Exposure</a:t>
            </a:r>
          </a:p>
        </p:txBody>
      </p:sp>
      <p:sp>
        <p:nvSpPr>
          <p:cNvPr id="104453" name="Text Box 5"/>
          <p:cNvSpPr txBox="1">
            <a:spLocks noChangeArrowheads="1"/>
          </p:cNvSpPr>
          <p:nvPr/>
        </p:nvSpPr>
        <p:spPr bwMode="auto">
          <a:xfrm>
            <a:off x="6159336" y="2489262"/>
            <a:ext cx="1478290" cy="400110"/>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GB" sz="2000" b="0">
                <a:latin typeface="Comic Sans MS" panose="030F0702030302020204" pitchFamily="66" charset="0"/>
              </a:rPr>
              <a:t>Sensitivity</a:t>
            </a:r>
          </a:p>
        </p:txBody>
      </p:sp>
      <p:sp>
        <p:nvSpPr>
          <p:cNvPr id="104454" name="Text Box 6"/>
          <p:cNvSpPr txBox="1">
            <a:spLocks noChangeArrowheads="1"/>
          </p:cNvSpPr>
          <p:nvPr/>
        </p:nvSpPr>
        <p:spPr bwMode="auto">
          <a:xfrm>
            <a:off x="5485220" y="4365687"/>
            <a:ext cx="1196161" cy="707886"/>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GB" sz="2000" b="0">
                <a:latin typeface="Comic Sans MS" panose="030F0702030302020204" pitchFamily="66" charset="0"/>
              </a:rPr>
              <a:t>Capacity</a:t>
            </a:r>
          </a:p>
          <a:p>
            <a:pPr algn="ctr" eaLnBrk="1" hangingPunct="1"/>
            <a:r>
              <a:rPr lang="en-GB" sz="2000" b="0">
                <a:latin typeface="Comic Sans MS" panose="030F0702030302020204" pitchFamily="66" charset="0"/>
              </a:rPr>
              <a:t>to adapt</a:t>
            </a:r>
          </a:p>
        </p:txBody>
      </p:sp>
      <p:sp>
        <p:nvSpPr>
          <p:cNvPr id="104455" name="Line 7"/>
          <p:cNvSpPr>
            <a:spLocks noChangeShapeType="1"/>
          </p:cNvSpPr>
          <p:nvPr/>
        </p:nvSpPr>
        <p:spPr bwMode="auto">
          <a:xfrm flipV="1">
            <a:off x="6084888" y="315974"/>
            <a:ext cx="0" cy="2808288"/>
          </a:xfrm>
          <a:prstGeom prst="line">
            <a:avLst/>
          </a:prstGeom>
          <a:noFill/>
          <a:ln w="57150">
            <a:solidFill>
              <a:srgbClr val="FF00FF"/>
            </a:solidFill>
            <a:round/>
            <a:headEnd/>
            <a:tailEnd/>
          </a:ln>
          <a:effectLst>
            <a:outerShdw dist="107763" dir="2700000" algn="ctr" rotWithShape="0">
              <a:schemeClr val="tx1">
                <a:alpha val="50000"/>
              </a:schemeClr>
            </a:outerShdw>
          </a:effectLst>
        </p:spPr>
        <p:txBody>
          <a:bodyPr/>
          <a:lstStyle/>
          <a:p>
            <a:pPr>
              <a:defRPr/>
            </a:pPr>
            <a:endParaRPr lang="en-GB">
              <a:latin typeface="Comic Sans MS" panose="030F0702030302020204" pitchFamily="66" charset="0"/>
            </a:endParaRPr>
          </a:p>
        </p:txBody>
      </p:sp>
      <p:sp>
        <p:nvSpPr>
          <p:cNvPr id="104456" name="Line 8"/>
          <p:cNvSpPr>
            <a:spLocks noChangeShapeType="1"/>
          </p:cNvSpPr>
          <p:nvPr/>
        </p:nvSpPr>
        <p:spPr bwMode="auto">
          <a:xfrm rot="3492274" flipV="1">
            <a:off x="4546601" y="3232212"/>
            <a:ext cx="1587" cy="2808288"/>
          </a:xfrm>
          <a:prstGeom prst="line">
            <a:avLst/>
          </a:prstGeom>
          <a:noFill/>
          <a:ln w="57150">
            <a:solidFill>
              <a:srgbClr val="FF00FF"/>
            </a:solidFill>
            <a:round/>
            <a:headEnd/>
            <a:tailEnd/>
          </a:ln>
          <a:effectLst>
            <a:outerShdw dist="107763" dir="2700000" algn="ctr" rotWithShape="0">
              <a:schemeClr val="tx1">
                <a:alpha val="50000"/>
              </a:schemeClr>
            </a:outerShdw>
          </a:effectLst>
        </p:spPr>
        <p:txBody>
          <a:bodyPr/>
          <a:lstStyle/>
          <a:p>
            <a:pPr>
              <a:defRPr/>
            </a:pPr>
            <a:endParaRPr lang="en-GB">
              <a:latin typeface="Comic Sans MS" panose="030F0702030302020204" pitchFamily="66" charset="0"/>
            </a:endParaRPr>
          </a:p>
        </p:txBody>
      </p:sp>
      <p:sp>
        <p:nvSpPr>
          <p:cNvPr id="104457" name="Line 9"/>
          <p:cNvSpPr>
            <a:spLocks noChangeShapeType="1"/>
          </p:cNvSpPr>
          <p:nvPr/>
        </p:nvSpPr>
        <p:spPr bwMode="auto">
          <a:xfrm rot="-3492274" flipH="1" flipV="1">
            <a:off x="7643813" y="3230625"/>
            <a:ext cx="1588" cy="2808287"/>
          </a:xfrm>
          <a:prstGeom prst="line">
            <a:avLst/>
          </a:prstGeom>
          <a:noFill/>
          <a:ln w="57150">
            <a:solidFill>
              <a:srgbClr val="FF00FF"/>
            </a:solidFill>
            <a:round/>
            <a:headEnd/>
            <a:tailEnd/>
          </a:ln>
          <a:effectLst>
            <a:outerShdw dist="107763" dir="2700000" algn="ctr" rotWithShape="0">
              <a:schemeClr val="tx1">
                <a:alpha val="50000"/>
              </a:schemeClr>
            </a:outerShdw>
          </a:effectLst>
        </p:spPr>
        <p:txBody>
          <a:bodyPr/>
          <a:lstStyle/>
          <a:p>
            <a:pPr>
              <a:defRPr/>
            </a:pPr>
            <a:endParaRPr lang="en-GB">
              <a:latin typeface="Comic Sans MS" panose="030F0702030302020204" pitchFamily="66" charset="0"/>
            </a:endParaRPr>
          </a:p>
        </p:txBody>
      </p:sp>
      <p:sp>
        <p:nvSpPr>
          <p:cNvPr id="104458" name="Oval 10"/>
          <p:cNvSpPr>
            <a:spLocks noChangeArrowheads="1"/>
          </p:cNvSpPr>
          <p:nvPr/>
        </p:nvSpPr>
        <p:spPr bwMode="auto">
          <a:xfrm>
            <a:off x="5294314" y="2824225"/>
            <a:ext cx="1571625" cy="1452563"/>
          </a:xfrm>
          <a:prstGeom prst="ellipse">
            <a:avLst/>
          </a:prstGeom>
          <a:gradFill rotWithShape="1">
            <a:gsLst>
              <a:gs pos="0">
                <a:schemeClr val="accent2"/>
              </a:gs>
              <a:gs pos="100000">
                <a:srgbClr val="000066"/>
              </a:gs>
            </a:gsLst>
            <a:path path="shape">
              <a:fillToRect l="50000" t="50000" r="50000" b="50000"/>
            </a:path>
          </a:gradFill>
          <a:ln w="9525">
            <a:solidFill>
              <a:schemeClr val="tx1"/>
            </a:solidFill>
            <a:round/>
            <a:headEnd/>
            <a:tailEnd/>
          </a:ln>
          <a:effectLst>
            <a:outerShdw dist="107763" dir="2700000" algn="ctr" rotWithShape="0">
              <a:schemeClr val="tx1">
                <a:alpha val="50000"/>
              </a:schemeClr>
            </a:outerShdw>
          </a:effectLst>
        </p:spPr>
        <p:txBody>
          <a:bodyPr wrap="none" anchor="ctr" anchorCtr="1"/>
          <a:lstStyle/>
          <a:p>
            <a:pPr algn="ctr"/>
            <a:r>
              <a:rPr lang="en-GB" sz="2000" dirty="0">
                <a:latin typeface="Comic Sans MS" panose="030F0702030302020204" pitchFamily="66" charset="0"/>
              </a:rPr>
              <a:t> VULNERA-</a:t>
            </a:r>
          </a:p>
          <a:p>
            <a:pPr algn="ctr"/>
            <a:r>
              <a:rPr lang="en-GB" sz="2000" dirty="0">
                <a:latin typeface="Comic Sans MS" panose="030F0702030302020204" pitchFamily="66" charset="0"/>
              </a:rPr>
              <a:t>BILITY</a:t>
            </a:r>
          </a:p>
        </p:txBody>
      </p:sp>
      <p:sp>
        <p:nvSpPr>
          <p:cNvPr id="104462" name="Text Box 14"/>
          <p:cNvSpPr txBox="1">
            <a:spLocks noChangeArrowheads="1"/>
          </p:cNvSpPr>
          <p:nvPr/>
        </p:nvSpPr>
        <p:spPr bwMode="auto">
          <a:xfrm>
            <a:off x="6508750" y="535049"/>
            <a:ext cx="2494594" cy="400110"/>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GB" sz="2000" b="0">
                <a:latin typeface="Comic Sans MS" panose="030F0702030302020204" pitchFamily="66" charset="0"/>
              </a:rPr>
              <a:t>Physical dimensions</a:t>
            </a:r>
          </a:p>
        </p:txBody>
      </p:sp>
      <p:sp>
        <p:nvSpPr>
          <p:cNvPr id="104463" name="Text Box 15"/>
          <p:cNvSpPr txBox="1">
            <a:spLocks noChangeArrowheads="1"/>
          </p:cNvSpPr>
          <p:nvPr/>
        </p:nvSpPr>
        <p:spPr bwMode="auto">
          <a:xfrm>
            <a:off x="8165354" y="1155762"/>
            <a:ext cx="1927131" cy="707886"/>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GB" sz="2000" b="0">
                <a:latin typeface="Comic Sans MS" panose="030F0702030302020204" pitchFamily="66" charset="0"/>
              </a:rPr>
              <a:t>Age of the</a:t>
            </a:r>
          </a:p>
          <a:p>
            <a:pPr algn="ctr" eaLnBrk="1" hangingPunct="1"/>
            <a:r>
              <a:rPr lang="en-GB" sz="2000" b="0">
                <a:latin typeface="Comic Sans MS" panose="030F0702030302020204" pitchFamily="66" charset="0"/>
              </a:rPr>
              <a:t>infrastructure</a:t>
            </a:r>
          </a:p>
        </p:txBody>
      </p:sp>
      <p:sp>
        <p:nvSpPr>
          <p:cNvPr id="104464" name="Text Box 16"/>
          <p:cNvSpPr txBox="1">
            <a:spLocks noChangeArrowheads="1"/>
          </p:cNvSpPr>
          <p:nvPr/>
        </p:nvSpPr>
        <p:spPr bwMode="auto">
          <a:xfrm>
            <a:off x="8966026" y="2263618"/>
            <a:ext cx="1824538" cy="10156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GB" sz="2000" b="0" dirty="0">
                <a:latin typeface="Comic Sans MS" panose="030F0702030302020204" pitchFamily="66" charset="0"/>
              </a:rPr>
              <a:t>Age and</a:t>
            </a:r>
          </a:p>
          <a:p>
            <a:pPr algn="ctr" eaLnBrk="1" hangingPunct="1"/>
            <a:r>
              <a:rPr lang="en-GB" sz="2000" b="0" dirty="0">
                <a:latin typeface="Comic Sans MS" panose="030F0702030302020204" pitchFamily="66" charset="0"/>
              </a:rPr>
              <a:t>income of the</a:t>
            </a:r>
          </a:p>
          <a:p>
            <a:pPr algn="ctr" eaLnBrk="1" hangingPunct="1"/>
            <a:r>
              <a:rPr lang="en-GB" sz="2000" b="0" dirty="0">
                <a:latin typeface="Comic Sans MS" panose="030F0702030302020204" pitchFamily="66" charset="0"/>
              </a:rPr>
              <a:t>population</a:t>
            </a:r>
          </a:p>
        </p:txBody>
      </p:sp>
      <p:sp>
        <p:nvSpPr>
          <p:cNvPr id="78863" name="Text Box 17"/>
          <p:cNvSpPr txBox="1">
            <a:spLocks noChangeArrowheads="1"/>
          </p:cNvSpPr>
          <p:nvPr/>
        </p:nvSpPr>
        <p:spPr bwMode="auto">
          <a:xfrm>
            <a:off x="7680326" y="2371787"/>
            <a:ext cx="9941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GB" sz="2000" b="0">
                <a:latin typeface="Comic Sans MS" panose="030F0702030302020204" pitchFamily="66" charset="0"/>
              </a:rPr>
              <a:t>Demo-</a:t>
            </a:r>
          </a:p>
          <a:p>
            <a:pPr eaLnBrk="1" hangingPunct="1"/>
            <a:r>
              <a:rPr lang="en-GB" sz="2000" b="0">
                <a:latin typeface="Comic Sans MS" panose="030F0702030302020204" pitchFamily="66" charset="0"/>
              </a:rPr>
              <a:t>graphy</a:t>
            </a:r>
          </a:p>
        </p:txBody>
      </p:sp>
      <p:sp>
        <p:nvSpPr>
          <p:cNvPr id="78864" name="Text Box 18"/>
          <p:cNvSpPr txBox="1">
            <a:spLocks noChangeArrowheads="1"/>
          </p:cNvSpPr>
          <p:nvPr/>
        </p:nvSpPr>
        <p:spPr bwMode="auto">
          <a:xfrm>
            <a:off x="6202363" y="1417699"/>
            <a:ext cx="15231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GB" sz="2000" b="0">
                <a:latin typeface="Comic Sans MS" panose="030F0702030302020204" pitchFamily="66" charset="0"/>
              </a:rPr>
              <a:t>Technology</a:t>
            </a:r>
          </a:p>
        </p:txBody>
      </p:sp>
      <p:sp>
        <p:nvSpPr>
          <p:cNvPr id="78865" name="Text Box 19"/>
          <p:cNvSpPr txBox="1">
            <a:spLocks noChangeArrowheads="1"/>
          </p:cNvSpPr>
          <p:nvPr/>
        </p:nvSpPr>
        <p:spPr bwMode="auto">
          <a:xfrm>
            <a:off x="7790319" y="3935474"/>
            <a:ext cx="8579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GB" sz="2000" b="0">
                <a:latin typeface="Comic Sans MS" panose="030F0702030302020204" pitchFamily="66" charset="0"/>
              </a:rPr>
              <a:t>Res-</a:t>
            </a:r>
          </a:p>
          <a:p>
            <a:pPr algn="ctr" eaLnBrk="1" hangingPunct="1"/>
            <a:r>
              <a:rPr lang="en-GB" sz="2000" b="0">
                <a:latin typeface="Comic Sans MS" panose="030F0702030302020204" pitchFamily="66" charset="0"/>
              </a:rPr>
              <a:t>ponse</a:t>
            </a:r>
          </a:p>
        </p:txBody>
      </p:sp>
      <p:sp>
        <p:nvSpPr>
          <p:cNvPr id="78866" name="Text Box 21"/>
          <p:cNvSpPr txBox="1">
            <a:spLocks noChangeArrowheads="1"/>
          </p:cNvSpPr>
          <p:nvPr/>
        </p:nvSpPr>
        <p:spPr bwMode="auto">
          <a:xfrm>
            <a:off x="6540949" y="4935599"/>
            <a:ext cx="16802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GB" sz="2000" b="0">
                <a:latin typeface="Comic Sans MS" panose="030F0702030302020204" pitchFamily="66" charset="0"/>
              </a:rPr>
              <a:t>Management</a:t>
            </a:r>
          </a:p>
          <a:p>
            <a:pPr algn="ctr" eaLnBrk="1" hangingPunct="1"/>
            <a:r>
              <a:rPr lang="en-GB" sz="2000" b="0">
                <a:latin typeface="Comic Sans MS" panose="030F0702030302020204" pitchFamily="66" charset="0"/>
              </a:rPr>
              <a:t>structure</a:t>
            </a:r>
          </a:p>
        </p:txBody>
      </p:sp>
      <p:sp>
        <p:nvSpPr>
          <p:cNvPr id="78867" name="Text Box 22"/>
          <p:cNvSpPr txBox="1">
            <a:spLocks noChangeArrowheads="1"/>
          </p:cNvSpPr>
          <p:nvPr/>
        </p:nvSpPr>
        <p:spPr bwMode="auto">
          <a:xfrm>
            <a:off x="4587552" y="5231982"/>
            <a:ext cx="20649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GB" sz="2000" b="0" dirty="0">
                <a:latin typeface="Comic Sans MS" panose="030F0702030302020204" pitchFamily="66" charset="0"/>
              </a:rPr>
              <a:t>Access to</a:t>
            </a:r>
          </a:p>
          <a:p>
            <a:pPr algn="ctr" eaLnBrk="1" hangingPunct="1"/>
            <a:r>
              <a:rPr lang="en-GB" sz="2000" b="0" dirty="0">
                <a:latin typeface="Comic Sans MS" panose="030F0702030302020204" pitchFamily="66" charset="0"/>
              </a:rPr>
              <a:t>information and</a:t>
            </a:r>
          </a:p>
          <a:p>
            <a:pPr algn="ctr" eaLnBrk="1" hangingPunct="1"/>
            <a:r>
              <a:rPr lang="en-GB" sz="2000" b="0" dirty="0">
                <a:latin typeface="Comic Sans MS" panose="030F0702030302020204" pitchFamily="66" charset="0"/>
              </a:rPr>
              <a:t>technology</a:t>
            </a:r>
          </a:p>
        </p:txBody>
      </p:sp>
      <p:sp>
        <p:nvSpPr>
          <p:cNvPr id="78868" name="Text Box 23"/>
          <p:cNvSpPr txBox="1">
            <a:spLocks noChangeArrowheads="1"/>
          </p:cNvSpPr>
          <p:nvPr/>
        </p:nvSpPr>
        <p:spPr bwMode="auto">
          <a:xfrm>
            <a:off x="3478213" y="2435288"/>
            <a:ext cx="11849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GB" sz="2000" b="0">
                <a:latin typeface="Comic Sans MS" panose="030F0702030302020204" pitchFamily="66" charset="0"/>
              </a:rPr>
              <a:t>Exposed</a:t>
            </a:r>
          </a:p>
          <a:p>
            <a:pPr eaLnBrk="1" hangingPunct="1"/>
            <a:r>
              <a:rPr lang="en-GB" sz="2000" b="0">
                <a:latin typeface="Comic Sans MS" panose="030F0702030302020204" pitchFamily="66" charset="0"/>
              </a:rPr>
              <a:t>res-</a:t>
            </a:r>
          </a:p>
          <a:p>
            <a:pPr eaLnBrk="1" hangingPunct="1"/>
            <a:r>
              <a:rPr lang="en-GB" sz="2000" b="0">
                <a:latin typeface="Comic Sans MS" panose="030F0702030302020204" pitchFamily="66" charset="0"/>
              </a:rPr>
              <a:t>ources</a:t>
            </a:r>
          </a:p>
        </p:txBody>
      </p:sp>
      <p:sp>
        <p:nvSpPr>
          <p:cNvPr id="78869" name="Text Box 24"/>
          <p:cNvSpPr txBox="1">
            <a:spLocks noChangeArrowheads="1"/>
          </p:cNvSpPr>
          <p:nvPr/>
        </p:nvSpPr>
        <p:spPr bwMode="auto">
          <a:xfrm>
            <a:off x="4484150" y="1220849"/>
            <a:ext cx="13917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GB" sz="2000" b="0">
                <a:latin typeface="Comic Sans MS" panose="030F0702030302020204" pitchFamily="66" charset="0"/>
              </a:rPr>
              <a:t>Exposed</a:t>
            </a:r>
          </a:p>
          <a:p>
            <a:pPr algn="ctr" eaLnBrk="1" hangingPunct="1"/>
            <a:r>
              <a:rPr lang="en-GB" sz="2000" b="0">
                <a:latin typeface="Comic Sans MS" panose="030F0702030302020204" pitchFamily="66" charset="0"/>
              </a:rPr>
              <a:t>population</a:t>
            </a:r>
          </a:p>
        </p:txBody>
      </p:sp>
      <p:sp>
        <p:nvSpPr>
          <p:cNvPr id="104473" name="Text Box 25"/>
          <p:cNvSpPr txBox="1">
            <a:spLocks noChangeArrowheads="1"/>
          </p:cNvSpPr>
          <p:nvPr/>
        </p:nvSpPr>
        <p:spPr bwMode="auto">
          <a:xfrm>
            <a:off x="3738564" y="720787"/>
            <a:ext cx="1305165" cy="400110"/>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GB" sz="2000" b="0" dirty="0">
                <a:latin typeface="Comic Sans MS" panose="030F0702030302020204" pitchFamily="66" charset="0"/>
              </a:rPr>
              <a:t>Intensity</a:t>
            </a:r>
          </a:p>
        </p:txBody>
      </p:sp>
      <p:sp>
        <p:nvSpPr>
          <p:cNvPr id="104474" name="Text Box 26"/>
          <p:cNvSpPr txBox="1">
            <a:spLocks noChangeArrowheads="1"/>
          </p:cNvSpPr>
          <p:nvPr/>
        </p:nvSpPr>
        <p:spPr bwMode="auto">
          <a:xfrm>
            <a:off x="2809876" y="1320862"/>
            <a:ext cx="1410964" cy="400110"/>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GB" sz="2000" b="0" dirty="0">
                <a:latin typeface="Comic Sans MS" panose="030F0702030302020204" pitchFamily="66" charset="0"/>
              </a:rPr>
              <a:t>Frequency</a:t>
            </a:r>
          </a:p>
        </p:txBody>
      </p:sp>
      <p:sp>
        <p:nvSpPr>
          <p:cNvPr id="104475" name="Text Box 27"/>
          <p:cNvSpPr txBox="1">
            <a:spLocks noChangeArrowheads="1"/>
          </p:cNvSpPr>
          <p:nvPr/>
        </p:nvSpPr>
        <p:spPr bwMode="auto">
          <a:xfrm>
            <a:off x="2452689" y="2035237"/>
            <a:ext cx="1184940" cy="400110"/>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GB" sz="2000" b="0">
                <a:latin typeface="Comic Sans MS" panose="030F0702030302020204" pitchFamily="66" charset="0"/>
              </a:rPr>
              <a:t>Location</a:t>
            </a:r>
          </a:p>
        </p:txBody>
      </p:sp>
      <p:sp>
        <p:nvSpPr>
          <p:cNvPr id="104476" name="Text Box 28"/>
          <p:cNvSpPr txBox="1">
            <a:spLocks noChangeArrowheads="1"/>
          </p:cNvSpPr>
          <p:nvPr/>
        </p:nvSpPr>
        <p:spPr bwMode="auto">
          <a:xfrm>
            <a:off x="2183284" y="3045929"/>
            <a:ext cx="1138453" cy="400110"/>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GB" sz="2000" b="0" dirty="0">
                <a:latin typeface="Comic Sans MS" panose="030F0702030302020204" pitchFamily="66" charset="0"/>
              </a:rPr>
              <a:t>Number</a:t>
            </a:r>
          </a:p>
        </p:txBody>
      </p:sp>
      <p:sp>
        <p:nvSpPr>
          <p:cNvPr id="104477" name="Text Box 29"/>
          <p:cNvSpPr txBox="1">
            <a:spLocks noChangeArrowheads="1"/>
          </p:cNvSpPr>
          <p:nvPr/>
        </p:nvSpPr>
        <p:spPr bwMode="auto">
          <a:xfrm>
            <a:off x="2767271" y="5521387"/>
            <a:ext cx="1555234" cy="707886"/>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GB" sz="2000" b="0">
                <a:latin typeface="Comic Sans MS" panose="030F0702030302020204" pitchFamily="66" charset="0"/>
              </a:rPr>
              <a:t>Wealth and</a:t>
            </a:r>
          </a:p>
          <a:p>
            <a:pPr algn="ctr" eaLnBrk="1" hangingPunct="1"/>
            <a:r>
              <a:rPr lang="en-GB" sz="2000" b="0">
                <a:latin typeface="Comic Sans MS" panose="030F0702030302020204" pitchFamily="66" charset="0"/>
              </a:rPr>
              <a:t>well being</a:t>
            </a:r>
          </a:p>
        </p:txBody>
      </p:sp>
      <p:sp>
        <p:nvSpPr>
          <p:cNvPr id="104478" name="Text Box 30"/>
          <p:cNvSpPr txBox="1">
            <a:spLocks noChangeArrowheads="1"/>
          </p:cNvSpPr>
          <p:nvPr/>
        </p:nvSpPr>
        <p:spPr bwMode="auto">
          <a:xfrm>
            <a:off x="4341941" y="6078599"/>
            <a:ext cx="1253869" cy="707886"/>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GB" sz="2000">
                <a:latin typeface="Comic Sans MS" panose="030F0702030302020204" pitchFamily="66" charset="0"/>
              </a:rPr>
              <a:t>Tax</a:t>
            </a:r>
          </a:p>
          <a:p>
            <a:pPr algn="ctr" eaLnBrk="1" hangingPunct="1"/>
            <a:r>
              <a:rPr lang="en-GB" sz="2000">
                <a:latin typeface="Comic Sans MS" panose="030F0702030302020204" pitchFamily="66" charset="0"/>
              </a:rPr>
              <a:t>revenues</a:t>
            </a:r>
          </a:p>
        </p:txBody>
      </p:sp>
      <p:sp>
        <p:nvSpPr>
          <p:cNvPr id="104479" name="Text Box 31"/>
          <p:cNvSpPr txBox="1">
            <a:spLocks noChangeArrowheads="1"/>
          </p:cNvSpPr>
          <p:nvPr/>
        </p:nvSpPr>
        <p:spPr bwMode="auto">
          <a:xfrm>
            <a:off x="6605339" y="6170674"/>
            <a:ext cx="1495922" cy="707886"/>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GB" sz="2000">
                <a:latin typeface="Comic Sans MS" panose="030F0702030302020204" pitchFamily="66" charset="0"/>
              </a:rPr>
              <a:t>Emergency</a:t>
            </a:r>
          </a:p>
          <a:p>
            <a:pPr algn="ctr" eaLnBrk="1" hangingPunct="1"/>
            <a:r>
              <a:rPr lang="en-GB" sz="2000">
                <a:latin typeface="Comic Sans MS" panose="030F0702030302020204" pitchFamily="66" charset="0"/>
              </a:rPr>
              <a:t>plans</a:t>
            </a:r>
          </a:p>
        </p:txBody>
      </p:sp>
      <p:sp>
        <p:nvSpPr>
          <p:cNvPr id="104480" name="Text Box 32"/>
          <p:cNvSpPr txBox="1">
            <a:spLocks noChangeArrowheads="1"/>
          </p:cNvSpPr>
          <p:nvPr/>
        </p:nvSpPr>
        <p:spPr bwMode="auto">
          <a:xfrm>
            <a:off x="8719879" y="3864037"/>
            <a:ext cx="1334020" cy="707886"/>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GB" sz="2000" b="0">
                <a:latin typeface="Comic Sans MS" panose="030F0702030302020204" pitchFamily="66" charset="0"/>
              </a:rPr>
              <a:t>Level of</a:t>
            </a:r>
          </a:p>
          <a:p>
            <a:pPr algn="ctr" eaLnBrk="1" hangingPunct="1"/>
            <a:r>
              <a:rPr lang="en-GB" sz="2000" b="0">
                <a:latin typeface="Comic Sans MS" panose="030F0702030302020204" pitchFamily="66" charset="0"/>
              </a:rPr>
              <a:t>education</a:t>
            </a:r>
          </a:p>
        </p:txBody>
      </p:sp>
      <p:sp>
        <p:nvSpPr>
          <p:cNvPr id="104481" name="Text Box 33"/>
          <p:cNvSpPr txBox="1">
            <a:spLocks noChangeArrowheads="1"/>
          </p:cNvSpPr>
          <p:nvPr/>
        </p:nvSpPr>
        <p:spPr bwMode="auto">
          <a:xfrm>
            <a:off x="7952436" y="5522974"/>
            <a:ext cx="1638590" cy="707886"/>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sz="2400" b="1">
                <a:solidFill>
                  <a:schemeClr val="tx1"/>
                </a:solidFill>
                <a:latin typeface="Arial" charset="0"/>
                <a:ea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GB" sz="2000" b="0">
                <a:latin typeface="Comic Sans MS" panose="030F0702030302020204" pitchFamily="66" charset="0"/>
              </a:rPr>
              <a:t>Information</a:t>
            </a:r>
          </a:p>
          <a:p>
            <a:pPr algn="ctr" eaLnBrk="1" hangingPunct="1"/>
            <a:r>
              <a:rPr lang="en-GB" sz="2000" b="0">
                <a:latin typeface="Comic Sans MS" panose="030F0702030302020204" pitchFamily="66" charset="0"/>
              </a:rPr>
              <a:t>services</a:t>
            </a:r>
          </a:p>
        </p:txBody>
      </p:sp>
      <p:sp>
        <p:nvSpPr>
          <p:cNvPr id="30" name="TextBox 29"/>
          <p:cNvSpPr txBox="1"/>
          <p:nvPr/>
        </p:nvSpPr>
        <p:spPr>
          <a:xfrm>
            <a:off x="207264" y="117717"/>
            <a:ext cx="11844528" cy="461665"/>
          </a:xfrm>
          <a:prstGeom prst="rect">
            <a:avLst/>
          </a:prstGeom>
          <a:solidFill>
            <a:schemeClr val="bg1"/>
          </a:solidFill>
          <a:ln w="28575">
            <a:solidFill>
              <a:srgbClr val="FF0000"/>
            </a:solidFill>
          </a:ln>
        </p:spPr>
        <p:txBody>
          <a:bodyPr wrap="square" rtlCol="0">
            <a:spAutoFit/>
          </a:bodyPr>
          <a:lstStyle/>
          <a:p>
            <a:pPr algn="ctr"/>
            <a:r>
              <a:rPr lang="de-DE" sz="2400" dirty="0">
                <a:latin typeface="Comic Sans MS" panose="030F0702030302020204" pitchFamily="66" charset="0"/>
              </a:rPr>
              <a:t>Vulnerability</a:t>
            </a:r>
            <a:endParaRPr lang="en-US" sz="2400" dirty="0">
              <a:latin typeface="Comic Sans MS" panose="030F0702030302020204" pitchFamily="66" charset="0"/>
            </a:endParaRPr>
          </a:p>
        </p:txBody>
      </p:sp>
    </p:spTree>
    <p:extLst>
      <p:ext uri="{BB962C8B-B14F-4D97-AF65-F5344CB8AC3E}">
        <p14:creationId xmlns:p14="http://schemas.microsoft.com/office/powerpoint/2010/main" val="895560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95" y="270533"/>
            <a:ext cx="11332781" cy="896116"/>
          </a:xfrm>
          <a:ln w="28575">
            <a:solidFill>
              <a:srgbClr val="FF0000"/>
            </a:solidFill>
          </a:ln>
        </p:spPr>
        <p:txBody>
          <a:bodyPr/>
          <a:lstStyle/>
          <a:p>
            <a:pPr algn="ctr"/>
            <a:r>
              <a:rPr lang="en-US" u="sng" dirty="0">
                <a:latin typeface="Comic Sans MS" panose="030F0702030302020204" pitchFamily="66" charset="0"/>
              </a:rPr>
              <a:t>Spectrum of vulnerability</a:t>
            </a:r>
          </a:p>
        </p:txBody>
      </p:sp>
      <p:cxnSp>
        <p:nvCxnSpPr>
          <p:cNvPr id="4" name="Straight Arrow Connector 3"/>
          <p:cNvCxnSpPr/>
          <p:nvPr/>
        </p:nvCxnSpPr>
        <p:spPr>
          <a:xfrm>
            <a:off x="530772" y="3180790"/>
            <a:ext cx="11198773" cy="0"/>
          </a:xfrm>
          <a:prstGeom prst="straightConnector1">
            <a:avLst/>
          </a:prstGeom>
          <a:ln w="635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87833" y="3677210"/>
            <a:ext cx="1989041" cy="646331"/>
          </a:xfrm>
          <a:prstGeom prst="rect">
            <a:avLst/>
          </a:prstGeom>
          <a:noFill/>
          <a:ln w="28575">
            <a:solidFill>
              <a:srgbClr val="7030A0"/>
            </a:solidFill>
          </a:ln>
        </p:spPr>
        <p:txBody>
          <a:bodyPr wrap="square" rtlCol="0">
            <a:spAutoFit/>
          </a:bodyPr>
          <a:lstStyle/>
          <a:p>
            <a:pPr algn="ctr"/>
            <a:r>
              <a:rPr lang="en-US" dirty="0">
                <a:latin typeface="Comic Sans MS" panose="030F0702030302020204" pitchFamily="66" charset="0"/>
              </a:rPr>
              <a:t>Low Vulnerability</a:t>
            </a:r>
          </a:p>
        </p:txBody>
      </p:sp>
      <p:sp>
        <p:nvSpPr>
          <p:cNvPr id="7" name="TextBox 6"/>
          <p:cNvSpPr txBox="1"/>
          <p:nvPr/>
        </p:nvSpPr>
        <p:spPr>
          <a:xfrm>
            <a:off x="9915126" y="3677210"/>
            <a:ext cx="1989041" cy="646331"/>
          </a:xfrm>
          <a:prstGeom prst="rect">
            <a:avLst/>
          </a:prstGeom>
          <a:noFill/>
          <a:ln w="28575">
            <a:solidFill>
              <a:srgbClr val="7030A0"/>
            </a:solidFill>
          </a:ln>
        </p:spPr>
        <p:txBody>
          <a:bodyPr wrap="square" rtlCol="0">
            <a:spAutoFit/>
          </a:bodyPr>
          <a:lstStyle/>
          <a:p>
            <a:pPr algn="ctr"/>
            <a:r>
              <a:rPr lang="en-US" dirty="0">
                <a:latin typeface="Comic Sans MS" panose="030F0702030302020204" pitchFamily="66" charset="0"/>
              </a:rPr>
              <a:t>High Vulnerability</a:t>
            </a:r>
          </a:p>
        </p:txBody>
      </p:sp>
    </p:spTree>
    <p:extLst>
      <p:ext uri="{BB962C8B-B14F-4D97-AF65-F5344CB8AC3E}">
        <p14:creationId xmlns:p14="http://schemas.microsoft.com/office/powerpoint/2010/main" val="2816217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0450" y="1679793"/>
            <a:ext cx="7810867" cy="3807920"/>
          </a:xfrm>
          <a:ln w="28575">
            <a:solidFill>
              <a:srgbClr val="7030A0"/>
            </a:solidFill>
          </a:ln>
        </p:spPr>
        <p:txBody>
          <a:bodyPr>
            <a:normAutofit/>
          </a:bodyPr>
          <a:lstStyle/>
          <a:p>
            <a:r>
              <a:rPr lang="en-US" dirty="0">
                <a:latin typeface="Comic Sans MS" panose="030F0702030302020204" pitchFamily="66" charset="0"/>
              </a:rPr>
              <a:t>Relationship between degree of risk posed and probability of event occurring, the predicted losses and a community’s preparedness</a:t>
            </a:r>
          </a:p>
          <a:p>
            <a:r>
              <a:rPr lang="en-US" dirty="0">
                <a:latin typeface="Comic Sans MS" panose="030F0702030302020204" pitchFamily="66" charset="0"/>
              </a:rPr>
              <a:t>Why do individuals and communities underestimate events occurring</a:t>
            </a:r>
          </a:p>
          <a:p>
            <a:r>
              <a:rPr lang="en-US" dirty="0">
                <a:latin typeface="Comic Sans MS" panose="030F0702030302020204" pitchFamily="66" charset="0"/>
              </a:rPr>
              <a:t>What factors determine an individual’s perception of the risk posed by hazards</a:t>
            </a:r>
          </a:p>
        </p:txBody>
      </p:sp>
      <p:sp>
        <p:nvSpPr>
          <p:cNvPr id="4" name="TextBox 3"/>
          <p:cNvSpPr txBox="1"/>
          <p:nvPr/>
        </p:nvSpPr>
        <p:spPr>
          <a:xfrm>
            <a:off x="207264" y="243845"/>
            <a:ext cx="11844528" cy="461665"/>
          </a:xfrm>
          <a:prstGeom prst="rect">
            <a:avLst/>
          </a:prstGeom>
          <a:noFill/>
          <a:ln w="28575">
            <a:solidFill>
              <a:srgbClr val="FF0000"/>
            </a:solidFill>
          </a:ln>
        </p:spPr>
        <p:txBody>
          <a:bodyPr wrap="square" rtlCol="0">
            <a:spAutoFit/>
          </a:bodyPr>
          <a:lstStyle/>
          <a:p>
            <a:pPr algn="ctr"/>
            <a:r>
              <a:rPr lang="en-US" sz="2400" u="sng" dirty="0">
                <a:latin typeface="Comic Sans MS" panose="030F0702030302020204" pitchFamily="66" charset="0"/>
              </a:rPr>
              <a:t>What’s a Risk?</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263" y="1157288"/>
            <a:ext cx="3893249" cy="535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0006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1" y="977462"/>
            <a:ext cx="8737600" cy="5554850"/>
          </a:xfrm>
          <a:prstGeom prst="rect">
            <a:avLst/>
          </a:prstGeom>
        </p:spPr>
      </p:pic>
      <p:sp>
        <p:nvSpPr>
          <p:cNvPr id="3" name="Action Button: Document 2">
            <a:hlinkClick r:id="rId3" highlightClick="1"/>
          </p:cNvPr>
          <p:cNvSpPr/>
          <p:nvPr/>
        </p:nvSpPr>
        <p:spPr>
          <a:xfrm>
            <a:off x="11288108" y="283974"/>
            <a:ext cx="331077" cy="292389"/>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4953" y="137782"/>
            <a:ext cx="11619186" cy="584775"/>
          </a:xfrm>
          <a:prstGeom prst="rect">
            <a:avLst/>
          </a:prstGeom>
          <a:noFill/>
          <a:ln w="28575">
            <a:solidFill>
              <a:srgbClr val="FF0000"/>
            </a:solidFill>
          </a:ln>
        </p:spPr>
        <p:txBody>
          <a:bodyPr wrap="square" rtlCol="0">
            <a:spAutoFit/>
          </a:bodyPr>
          <a:lstStyle/>
          <a:p>
            <a:pPr algn="ctr"/>
            <a:r>
              <a:rPr lang="en-US" sz="3200" u="sng" dirty="0">
                <a:latin typeface="Comic Sans MS" panose="030F0702030302020204" pitchFamily="66" charset="0"/>
              </a:rPr>
              <a:t>How do we measure risk?</a:t>
            </a:r>
            <a:endParaRPr lang="de-DE" sz="3200" b="1" u="sng" dirty="0">
              <a:latin typeface="Comic Sans MS" panose="030F0702030302020204" pitchFamily="66" charset="0"/>
            </a:endParaRPr>
          </a:p>
        </p:txBody>
      </p:sp>
    </p:spTree>
    <p:extLst>
      <p:ext uri="{BB962C8B-B14F-4D97-AF65-F5344CB8AC3E}">
        <p14:creationId xmlns:p14="http://schemas.microsoft.com/office/powerpoint/2010/main" val="739303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9CED52-2152-1441-B947-6386C4F3B1C9}"/>
              </a:ext>
            </a:extLst>
          </p:cNvPr>
          <p:cNvSpPr txBox="1">
            <a:spLocks/>
          </p:cNvSpPr>
          <p:nvPr/>
        </p:nvSpPr>
        <p:spPr>
          <a:xfrm>
            <a:off x="106876" y="100773"/>
            <a:ext cx="11958451"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latin typeface="Comic Sans MS" panose="030F0702030302020204" pitchFamily="66" charset="0"/>
              </a:rPr>
              <a:t>     </a:t>
            </a:r>
            <a:r>
              <a:rPr lang="en-GB" sz="2000" u="sng" dirty="0">
                <a:latin typeface="Comic Sans MS" panose="030F0702030302020204" pitchFamily="66" charset="0"/>
              </a:rPr>
              <a:t>Montserrat</a:t>
            </a:r>
            <a:r>
              <a:rPr lang="en-GB" sz="2000" dirty="0">
                <a:latin typeface="Comic Sans MS" panose="030F0702030302020204" pitchFamily="66" charset="0"/>
              </a:rPr>
              <a:t> [Place]</a:t>
            </a:r>
          </a:p>
        </p:txBody>
      </p:sp>
      <p:pic>
        <p:nvPicPr>
          <p:cNvPr id="2" name="Picture 1">
            <a:extLst>
              <a:ext uri="{FF2B5EF4-FFF2-40B4-BE49-F238E27FC236}">
                <a16:creationId xmlns:a16="http://schemas.microsoft.com/office/drawing/2014/main" id="{6D5C16E0-E9FE-1D48-B474-C4B93922C846}"/>
              </a:ext>
            </a:extLst>
          </p:cNvPr>
          <p:cNvPicPr>
            <a:picLocks noChangeAspect="1"/>
          </p:cNvPicPr>
          <p:nvPr/>
        </p:nvPicPr>
        <p:blipFill>
          <a:blip r:embed="rId2"/>
          <a:stretch>
            <a:fillRect/>
          </a:stretch>
        </p:blipFill>
        <p:spPr>
          <a:xfrm>
            <a:off x="3639606" y="1623314"/>
            <a:ext cx="7874000" cy="4635500"/>
          </a:xfrm>
          <a:prstGeom prst="rect">
            <a:avLst/>
          </a:prstGeom>
          <a:ln w="28575">
            <a:solidFill>
              <a:srgbClr val="7030A0"/>
            </a:solidFill>
          </a:ln>
        </p:spPr>
      </p:pic>
      <p:pic>
        <p:nvPicPr>
          <p:cNvPr id="6" name="Picture 5">
            <a:extLst>
              <a:ext uri="{FF2B5EF4-FFF2-40B4-BE49-F238E27FC236}">
                <a16:creationId xmlns:a16="http://schemas.microsoft.com/office/drawing/2014/main" id="{35C60E39-B747-224C-B698-EFAA7697C60C}"/>
              </a:ext>
            </a:extLst>
          </p:cNvPr>
          <p:cNvPicPr>
            <a:picLocks noChangeAspect="1"/>
          </p:cNvPicPr>
          <p:nvPr/>
        </p:nvPicPr>
        <p:blipFill>
          <a:blip r:embed="rId3"/>
          <a:stretch>
            <a:fillRect/>
          </a:stretch>
        </p:blipFill>
        <p:spPr>
          <a:xfrm>
            <a:off x="231648" y="705957"/>
            <a:ext cx="2616200" cy="2514600"/>
          </a:xfrm>
          <a:prstGeom prst="rect">
            <a:avLst/>
          </a:prstGeom>
          <a:ln w="28575">
            <a:solidFill>
              <a:srgbClr val="7030A0"/>
            </a:solidFill>
          </a:ln>
        </p:spPr>
      </p:pic>
      <p:sp>
        <p:nvSpPr>
          <p:cNvPr id="7" name="Rectangle 6">
            <a:extLst>
              <a:ext uri="{FF2B5EF4-FFF2-40B4-BE49-F238E27FC236}">
                <a16:creationId xmlns:a16="http://schemas.microsoft.com/office/drawing/2014/main" id="{F79A20EB-706A-2A4A-9533-69DF8E8ACD8E}"/>
              </a:ext>
            </a:extLst>
          </p:cNvPr>
          <p:cNvSpPr/>
          <p:nvPr/>
        </p:nvSpPr>
        <p:spPr>
          <a:xfrm>
            <a:off x="3087885" y="705957"/>
            <a:ext cx="8977442" cy="707886"/>
          </a:xfrm>
          <a:prstGeom prst="rect">
            <a:avLst/>
          </a:prstGeom>
          <a:ln w="28575">
            <a:solidFill>
              <a:srgbClr val="00FF00"/>
            </a:solidFill>
          </a:ln>
        </p:spPr>
        <p:txBody>
          <a:bodyPr wrap="square">
            <a:spAutoFit/>
          </a:bodyPr>
          <a:lstStyle/>
          <a:p>
            <a:r>
              <a:rPr lang="en-GB" sz="2000" u="sng" dirty="0">
                <a:latin typeface="Comic Sans MS" panose="030F0702030302020204" pitchFamily="66" charset="0"/>
              </a:rPr>
              <a:t>Demo</a:t>
            </a:r>
            <a:r>
              <a:rPr lang="en-GB" sz="2000" dirty="0">
                <a:latin typeface="Comic Sans MS" panose="030F0702030302020204" pitchFamily="66" charset="0"/>
              </a:rPr>
              <a:t>: Ensure to NOTES to your case study sheet under place. Add as much detail as possible.</a:t>
            </a:r>
          </a:p>
        </p:txBody>
      </p:sp>
      <p:cxnSp>
        <p:nvCxnSpPr>
          <p:cNvPr id="9" name="Straight Connector 8">
            <a:extLst>
              <a:ext uri="{FF2B5EF4-FFF2-40B4-BE49-F238E27FC236}">
                <a16:creationId xmlns:a16="http://schemas.microsoft.com/office/drawing/2014/main" id="{EC7ACAEC-C9A1-434B-85DA-5C5878F9DC39}"/>
              </a:ext>
            </a:extLst>
          </p:cNvPr>
          <p:cNvCxnSpPr/>
          <p:nvPr/>
        </p:nvCxnSpPr>
        <p:spPr>
          <a:xfrm>
            <a:off x="1926336" y="1853184"/>
            <a:ext cx="8339328" cy="21579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E6E70F4-B365-1C43-81F8-D1D3264DBED6}"/>
              </a:ext>
            </a:extLst>
          </p:cNvPr>
          <p:cNvSpPr/>
          <p:nvPr/>
        </p:nvSpPr>
        <p:spPr>
          <a:xfrm>
            <a:off x="106876" y="5690378"/>
            <a:ext cx="3364987" cy="923330"/>
          </a:xfrm>
          <a:prstGeom prst="rect">
            <a:avLst/>
          </a:prstGeom>
          <a:ln w="28575">
            <a:solidFill>
              <a:srgbClr val="FF0000"/>
            </a:solidFill>
          </a:ln>
        </p:spPr>
        <p:txBody>
          <a:bodyPr wrap="square">
            <a:spAutoFit/>
          </a:bodyPr>
          <a:lstStyle/>
          <a:p>
            <a:pPr algn="ctr"/>
            <a:r>
              <a:rPr lang="en-GB" sz="5400" dirty="0">
                <a:latin typeface="Comic Sans MS" panose="030F0702030302020204" pitchFamily="66" charset="0"/>
              </a:rPr>
              <a:t>Place</a:t>
            </a:r>
            <a:endParaRPr lang="en-GB" sz="5400" dirty="0"/>
          </a:p>
        </p:txBody>
      </p:sp>
      <p:sp>
        <p:nvSpPr>
          <p:cNvPr id="8" name="Rectangle 7">
            <a:extLst>
              <a:ext uri="{FF2B5EF4-FFF2-40B4-BE49-F238E27FC236}">
                <a16:creationId xmlns:a16="http://schemas.microsoft.com/office/drawing/2014/main" id="{AB64D1E8-E72F-514C-BD0E-8FA4CABA7EFB}"/>
              </a:ext>
            </a:extLst>
          </p:cNvPr>
          <p:cNvSpPr/>
          <p:nvPr/>
        </p:nvSpPr>
        <p:spPr>
          <a:xfrm>
            <a:off x="106876" y="3512753"/>
            <a:ext cx="2981009" cy="1569660"/>
          </a:xfrm>
          <a:prstGeom prst="rect">
            <a:avLst/>
          </a:prstGeom>
          <a:ln w="28575">
            <a:solidFill>
              <a:srgbClr val="00FF00"/>
            </a:solidFill>
          </a:ln>
        </p:spPr>
        <p:txBody>
          <a:bodyPr wrap="square">
            <a:spAutoFit/>
          </a:bodyPr>
          <a:lstStyle/>
          <a:p>
            <a:pPr algn="ctr"/>
            <a:r>
              <a:rPr lang="en-GB" sz="3200" u="sng" dirty="0">
                <a:latin typeface="Comic Sans MS" panose="030F0702030302020204" pitchFamily="66" charset="0"/>
              </a:rPr>
              <a:t>ADD TO CASE STUDY SHEET</a:t>
            </a:r>
            <a:endParaRPr lang="en-GB" sz="3200" dirty="0">
              <a:latin typeface="Comic Sans MS" panose="030F0702030302020204" pitchFamily="66" charset="0"/>
            </a:endParaRPr>
          </a:p>
        </p:txBody>
      </p:sp>
    </p:spTree>
    <p:extLst>
      <p:ext uri="{BB962C8B-B14F-4D97-AF65-F5344CB8AC3E}">
        <p14:creationId xmlns:p14="http://schemas.microsoft.com/office/powerpoint/2010/main" val="471627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8DD729-B34E-8146-A5C0-5BF110A17A4A}"/>
              </a:ext>
            </a:extLst>
          </p:cNvPr>
          <p:cNvPicPr>
            <a:picLocks noChangeAspect="1"/>
          </p:cNvPicPr>
          <p:nvPr/>
        </p:nvPicPr>
        <p:blipFill rotWithShape="1">
          <a:blip r:embed="rId2"/>
          <a:srcRect t="18503"/>
          <a:stretch/>
        </p:blipFill>
        <p:spPr>
          <a:xfrm>
            <a:off x="1440941" y="1194815"/>
            <a:ext cx="8477250" cy="5181505"/>
          </a:xfrm>
          <a:prstGeom prst="rect">
            <a:avLst/>
          </a:prstGeom>
          <a:ln w="28575">
            <a:solidFill>
              <a:srgbClr val="7030A0"/>
            </a:solidFill>
          </a:ln>
        </p:spPr>
      </p:pic>
      <p:sp>
        <p:nvSpPr>
          <p:cNvPr id="5" name="Title 1">
            <a:extLst>
              <a:ext uri="{FF2B5EF4-FFF2-40B4-BE49-F238E27FC236}">
                <a16:creationId xmlns:a16="http://schemas.microsoft.com/office/drawing/2014/main" id="{699CED52-2152-1441-B947-6386C4F3B1C9}"/>
              </a:ext>
            </a:extLst>
          </p:cNvPr>
          <p:cNvSpPr txBox="1">
            <a:spLocks/>
          </p:cNvSpPr>
          <p:nvPr/>
        </p:nvSpPr>
        <p:spPr>
          <a:xfrm>
            <a:off x="106876" y="100773"/>
            <a:ext cx="11958451"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Montserrat (Process)</a:t>
            </a:r>
          </a:p>
        </p:txBody>
      </p:sp>
      <p:sp>
        <p:nvSpPr>
          <p:cNvPr id="6" name="Rectangle 5">
            <a:extLst>
              <a:ext uri="{FF2B5EF4-FFF2-40B4-BE49-F238E27FC236}">
                <a16:creationId xmlns:a16="http://schemas.microsoft.com/office/drawing/2014/main" id="{83BD60B8-F959-C441-80A5-3B57D45E3919}"/>
              </a:ext>
            </a:extLst>
          </p:cNvPr>
          <p:cNvSpPr/>
          <p:nvPr/>
        </p:nvSpPr>
        <p:spPr>
          <a:xfrm>
            <a:off x="106876" y="632805"/>
            <a:ext cx="11958451" cy="400110"/>
          </a:xfrm>
          <a:prstGeom prst="rect">
            <a:avLst/>
          </a:prstGeom>
          <a:ln w="28575">
            <a:solidFill>
              <a:srgbClr val="00FF00"/>
            </a:solidFill>
          </a:ln>
        </p:spPr>
        <p:txBody>
          <a:bodyPr wrap="square">
            <a:spAutoFit/>
          </a:bodyPr>
          <a:lstStyle/>
          <a:p>
            <a:r>
              <a:rPr lang="en-GB" sz="2000" u="sng" dirty="0">
                <a:latin typeface="Comic Sans MS" panose="030F0702030302020204" pitchFamily="66" charset="0"/>
              </a:rPr>
              <a:t>Demo</a:t>
            </a:r>
            <a:r>
              <a:rPr lang="en-GB" sz="2000" dirty="0">
                <a:latin typeface="Comic Sans MS" panose="030F0702030302020204" pitchFamily="66" charset="0"/>
              </a:rPr>
              <a:t>: Add the explanation of the process to your worksheet.  </a:t>
            </a:r>
          </a:p>
        </p:txBody>
      </p:sp>
    </p:spTree>
    <p:extLst>
      <p:ext uri="{BB962C8B-B14F-4D97-AF65-F5344CB8AC3E}">
        <p14:creationId xmlns:p14="http://schemas.microsoft.com/office/powerpoint/2010/main" val="3552698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8DD729-B34E-8146-A5C0-5BF110A17A4A}"/>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artisticPhotocopy/>
                    </a14:imgEffect>
                  </a14:imgLayer>
                </a14:imgProps>
              </a:ext>
            </a:extLst>
          </a:blip>
          <a:srcRect t="18503"/>
          <a:stretch/>
        </p:blipFill>
        <p:spPr>
          <a:xfrm>
            <a:off x="1050796" y="731520"/>
            <a:ext cx="10458452" cy="5906423"/>
          </a:xfrm>
          <a:prstGeom prst="rect">
            <a:avLst/>
          </a:prstGeom>
          <a:ln w="28575">
            <a:solidFill>
              <a:schemeClr val="tx1"/>
            </a:solidFill>
          </a:ln>
        </p:spPr>
      </p:pic>
      <p:sp>
        <p:nvSpPr>
          <p:cNvPr id="5" name="Title 1">
            <a:extLst>
              <a:ext uri="{FF2B5EF4-FFF2-40B4-BE49-F238E27FC236}">
                <a16:creationId xmlns:a16="http://schemas.microsoft.com/office/drawing/2014/main" id="{699CED52-2152-1441-B947-6386C4F3B1C9}"/>
              </a:ext>
            </a:extLst>
          </p:cNvPr>
          <p:cNvSpPr txBox="1">
            <a:spLocks/>
          </p:cNvSpPr>
          <p:nvPr/>
        </p:nvSpPr>
        <p:spPr>
          <a:xfrm>
            <a:off x="106876" y="100773"/>
            <a:ext cx="11958451"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Montserrat Process</a:t>
            </a:r>
          </a:p>
        </p:txBody>
      </p:sp>
      <p:sp>
        <p:nvSpPr>
          <p:cNvPr id="2" name="Rectangle 1">
            <a:extLst>
              <a:ext uri="{FF2B5EF4-FFF2-40B4-BE49-F238E27FC236}">
                <a16:creationId xmlns:a16="http://schemas.microsoft.com/office/drawing/2014/main" id="{105A2196-C72E-F24D-8C78-6CEB2BD562DD}"/>
              </a:ext>
            </a:extLst>
          </p:cNvPr>
          <p:cNvSpPr/>
          <p:nvPr/>
        </p:nvSpPr>
        <p:spPr>
          <a:xfrm>
            <a:off x="2377440" y="1889760"/>
            <a:ext cx="1761744" cy="155143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E99E2B2C-BCEA-8D4D-B435-9655BC7536F2}"/>
              </a:ext>
            </a:extLst>
          </p:cNvPr>
          <p:cNvSpPr/>
          <p:nvPr/>
        </p:nvSpPr>
        <p:spPr>
          <a:xfrm>
            <a:off x="1176528" y="4882896"/>
            <a:ext cx="1761744" cy="155143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288DC3E0-C478-CC41-A1A3-BBED4A0B0316}"/>
              </a:ext>
            </a:extLst>
          </p:cNvPr>
          <p:cNvSpPr/>
          <p:nvPr/>
        </p:nvSpPr>
        <p:spPr>
          <a:xfrm>
            <a:off x="4255008" y="731520"/>
            <a:ext cx="2365248" cy="187756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FDDD374E-1B0E-2840-93F2-0C903F876DD7}"/>
              </a:ext>
            </a:extLst>
          </p:cNvPr>
          <p:cNvSpPr/>
          <p:nvPr/>
        </p:nvSpPr>
        <p:spPr>
          <a:xfrm>
            <a:off x="8997696" y="1877568"/>
            <a:ext cx="2279904" cy="165811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31026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B8BF3E-765D-AB4F-9704-6AA7C1F9ACBC}"/>
              </a:ext>
            </a:extLst>
          </p:cNvPr>
          <p:cNvSpPr txBox="1">
            <a:spLocks/>
          </p:cNvSpPr>
          <p:nvPr/>
        </p:nvSpPr>
        <p:spPr>
          <a:xfrm>
            <a:off x="5242560" y="100773"/>
            <a:ext cx="6822767"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Montserrat (Scale) </a:t>
            </a:r>
          </a:p>
        </p:txBody>
      </p:sp>
      <p:pic>
        <p:nvPicPr>
          <p:cNvPr id="5" name="Picture 4">
            <a:extLst>
              <a:ext uri="{FF2B5EF4-FFF2-40B4-BE49-F238E27FC236}">
                <a16:creationId xmlns:a16="http://schemas.microsoft.com/office/drawing/2014/main" id="{EBD59A51-0616-E645-8F62-3429746BCF0F}"/>
              </a:ext>
            </a:extLst>
          </p:cNvPr>
          <p:cNvPicPr>
            <a:picLocks noChangeAspect="1"/>
          </p:cNvPicPr>
          <p:nvPr/>
        </p:nvPicPr>
        <p:blipFill rotWithShape="1">
          <a:blip r:embed="rId2"/>
          <a:srcRect r="41765"/>
          <a:stretch/>
        </p:blipFill>
        <p:spPr>
          <a:xfrm>
            <a:off x="126673" y="100773"/>
            <a:ext cx="5001282" cy="6656454"/>
          </a:xfrm>
          <a:prstGeom prst="rect">
            <a:avLst/>
          </a:prstGeom>
          <a:ln w="28575">
            <a:solidFill>
              <a:srgbClr val="7030A0"/>
            </a:solidFill>
          </a:ln>
        </p:spPr>
      </p:pic>
      <p:sp>
        <p:nvSpPr>
          <p:cNvPr id="6" name="Rectangle 5">
            <a:extLst>
              <a:ext uri="{FF2B5EF4-FFF2-40B4-BE49-F238E27FC236}">
                <a16:creationId xmlns:a16="http://schemas.microsoft.com/office/drawing/2014/main" id="{8B735576-E1FE-DC44-9342-E7BFF80846A8}"/>
              </a:ext>
            </a:extLst>
          </p:cNvPr>
          <p:cNvSpPr/>
          <p:nvPr/>
        </p:nvSpPr>
        <p:spPr>
          <a:xfrm>
            <a:off x="5242560" y="632805"/>
            <a:ext cx="6822767" cy="707886"/>
          </a:xfrm>
          <a:prstGeom prst="rect">
            <a:avLst/>
          </a:prstGeom>
          <a:ln w="28575">
            <a:solidFill>
              <a:srgbClr val="00FF00"/>
            </a:solidFill>
          </a:ln>
        </p:spPr>
        <p:txBody>
          <a:bodyPr wrap="square">
            <a:spAutoFit/>
          </a:bodyPr>
          <a:lstStyle/>
          <a:p>
            <a:r>
              <a:rPr lang="en-GB" sz="2000" u="sng" dirty="0">
                <a:latin typeface="Comic Sans MS" panose="030F0702030302020204" pitchFamily="66" charset="0"/>
              </a:rPr>
              <a:t>Demo</a:t>
            </a:r>
            <a:r>
              <a:rPr lang="en-GB" sz="2000" dirty="0">
                <a:latin typeface="Comic Sans MS" panose="030F0702030302020204" pitchFamily="66" charset="0"/>
              </a:rPr>
              <a:t>: Add the effects to the Case Study sheet and ensure to think about </a:t>
            </a:r>
            <a:r>
              <a:rPr lang="en-GB" sz="2000" b="1" u="sng" dirty="0">
                <a:latin typeface="Comic Sans MS" panose="030F0702030302020204" pitchFamily="66" charset="0"/>
              </a:rPr>
              <a:t>SEEP</a:t>
            </a:r>
            <a:r>
              <a:rPr lang="en-GB" sz="2000" dirty="0">
                <a:latin typeface="Comic Sans MS" panose="030F0702030302020204" pitchFamily="66" charset="0"/>
              </a:rPr>
              <a:t>. </a:t>
            </a:r>
          </a:p>
        </p:txBody>
      </p:sp>
      <p:sp>
        <p:nvSpPr>
          <p:cNvPr id="7" name="Action Button: Movie 6">
            <a:hlinkClick r:id="rId3" highlightClick="1"/>
            <a:extLst>
              <a:ext uri="{FF2B5EF4-FFF2-40B4-BE49-F238E27FC236}">
                <a16:creationId xmlns:a16="http://schemas.microsoft.com/office/drawing/2014/main" id="{8634B709-9C4E-DF4A-9CFF-81829A7E698F}"/>
              </a:ext>
            </a:extLst>
          </p:cNvPr>
          <p:cNvSpPr/>
          <p:nvPr/>
        </p:nvSpPr>
        <p:spPr>
          <a:xfrm>
            <a:off x="11582400" y="161733"/>
            <a:ext cx="426720" cy="289371"/>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Diagram 7">
            <a:extLst>
              <a:ext uri="{FF2B5EF4-FFF2-40B4-BE49-F238E27FC236}">
                <a16:creationId xmlns:a16="http://schemas.microsoft.com/office/drawing/2014/main" id="{E14E60BE-5C29-1F4F-8FA2-9200D2ED43E2}"/>
              </a:ext>
            </a:extLst>
          </p:cNvPr>
          <p:cNvGraphicFramePr/>
          <p:nvPr>
            <p:extLst>
              <p:ext uri="{D42A27DB-BD31-4B8C-83A1-F6EECF244321}">
                <p14:modId xmlns:p14="http://schemas.microsoft.com/office/powerpoint/2010/main" val="1841736415"/>
              </p:ext>
            </p:extLst>
          </p:nvPr>
        </p:nvGraphicFramePr>
        <p:xfrm>
          <a:off x="5396992" y="1635246"/>
          <a:ext cx="6209792" cy="45899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5521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B8BF3E-765D-AB4F-9704-6AA7C1F9ACBC}"/>
              </a:ext>
            </a:extLst>
          </p:cNvPr>
          <p:cNvSpPr txBox="1">
            <a:spLocks/>
          </p:cNvSpPr>
          <p:nvPr/>
        </p:nvSpPr>
        <p:spPr>
          <a:xfrm>
            <a:off x="134112" y="100773"/>
            <a:ext cx="11931215"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Montserrat (Responses) </a:t>
            </a:r>
          </a:p>
        </p:txBody>
      </p:sp>
      <p:sp>
        <p:nvSpPr>
          <p:cNvPr id="6" name="Rectangle 5">
            <a:extLst>
              <a:ext uri="{FF2B5EF4-FFF2-40B4-BE49-F238E27FC236}">
                <a16:creationId xmlns:a16="http://schemas.microsoft.com/office/drawing/2014/main" id="{8B735576-E1FE-DC44-9342-E7BFF80846A8}"/>
              </a:ext>
            </a:extLst>
          </p:cNvPr>
          <p:cNvSpPr/>
          <p:nvPr/>
        </p:nvSpPr>
        <p:spPr>
          <a:xfrm>
            <a:off x="134112" y="632805"/>
            <a:ext cx="11931215" cy="400110"/>
          </a:xfrm>
          <a:prstGeom prst="rect">
            <a:avLst/>
          </a:prstGeom>
          <a:ln w="28575">
            <a:solidFill>
              <a:srgbClr val="00FF00"/>
            </a:solidFill>
          </a:ln>
        </p:spPr>
        <p:txBody>
          <a:bodyPr wrap="square">
            <a:spAutoFit/>
          </a:bodyPr>
          <a:lstStyle/>
          <a:p>
            <a:r>
              <a:rPr lang="en-GB" sz="2000" u="sng" dirty="0">
                <a:latin typeface="Comic Sans MS" panose="030F0702030302020204" pitchFamily="66" charset="0"/>
              </a:rPr>
              <a:t>Demo</a:t>
            </a:r>
            <a:r>
              <a:rPr lang="en-GB" sz="2000" dirty="0">
                <a:latin typeface="Comic Sans MS" panose="030F0702030302020204" pitchFamily="66" charset="0"/>
              </a:rPr>
              <a:t>: Add the explanation of the process to your case study sheet.  </a:t>
            </a:r>
          </a:p>
        </p:txBody>
      </p:sp>
      <p:sp>
        <p:nvSpPr>
          <p:cNvPr id="7" name="Action Button: Movie 6">
            <a:hlinkClick r:id="rId3" highlightClick="1"/>
            <a:extLst>
              <a:ext uri="{FF2B5EF4-FFF2-40B4-BE49-F238E27FC236}">
                <a16:creationId xmlns:a16="http://schemas.microsoft.com/office/drawing/2014/main" id="{8634B709-9C4E-DF4A-9CFF-81829A7E698F}"/>
              </a:ext>
            </a:extLst>
          </p:cNvPr>
          <p:cNvSpPr/>
          <p:nvPr/>
        </p:nvSpPr>
        <p:spPr>
          <a:xfrm>
            <a:off x="11472672" y="231648"/>
            <a:ext cx="268224" cy="15849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D865BAB-CAB7-FF4B-9163-504815561146}"/>
              </a:ext>
            </a:extLst>
          </p:cNvPr>
          <p:cNvSpPr/>
          <p:nvPr/>
        </p:nvSpPr>
        <p:spPr>
          <a:xfrm>
            <a:off x="130392" y="1297269"/>
            <a:ext cx="5087783" cy="400110"/>
          </a:xfrm>
          <a:prstGeom prst="rect">
            <a:avLst/>
          </a:prstGeom>
          <a:ln w="28575">
            <a:solidFill>
              <a:srgbClr val="FF0000"/>
            </a:solidFill>
          </a:ln>
        </p:spPr>
        <p:txBody>
          <a:bodyPr wrap="square">
            <a:spAutoFit/>
          </a:bodyPr>
          <a:lstStyle/>
          <a:p>
            <a:pPr algn="ctr"/>
            <a:r>
              <a:rPr lang="en-GB" sz="2000" u="sng" dirty="0">
                <a:latin typeface="Comic Sans MS" panose="030F0702030302020204" pitchFamily="66" charset="0"/>
              </a:rPr>
              <a:t>Short Term</a:t>
            </a:r>
            <a:endParaRPr lang="en-GB" sz="2000" dirty="0">
              <a:latin typeface="Comic Sans MS" panose="030F0702030302020204" pitchFamily="66" charset="0"/>
            </a:endParaRPr>
          </a:p>
        </p:txBody>
      </p:sp>
      <p:sp>
        <p:nvSpPr>
          <p:cNvPr id="10" name="Rectangle 9">
            <a:extLst>
              <a:ext uri="{FF2B5EF4-FFF2-40B4-BE49-F238E27FC236}">
                <a16:creationId xmlns:a16="http://schemas.microsoft.com/office/drawing/2014/main" id="{E7F71882-6B6B-BF49-8243-2FFCCF51AD0D}"/>
              </a:ext>
            </a:extLst>
          </p:cNvPr>
          <p:cNvSpPr/>
          <p:nvPr/>
        </p:nvSpPr>
        <p:spPr>
          <a:xfrm>
            <a:off x="6461760" y="1297269"/>
            <a:ext cx="5599849" cy="400110"/>
          </a:xfrm>
          <a:prstGeom prst="rect">
            <a:avLst/>
          </a:prstGeom>
          <a:ln w="28575">
            <a:solidFill>
              <a:srgbClr val="00B0F0"/>
            </a:solidFill>
          </a:ln>
        </p:spPr>
        <p:txBody>
          <a:bodyPr wrap="square">
            <a:spAutoFit/>
          </a:bodyPr>
          <a:lstStyle/>
          <a:p>
            <a:pPr algn="ctr"/>
            <a:r>
              <a:rPr lang="en-GB" sz="2000" u="sng" dirty="0">
                <a:latin typeface="Comic Sans MS" panose="030F0702030302020204" pitchFamily="66" charset="0"/>
              </a:rPr>
              <a:t>Long Term</a:t>
            </a:r>
            <a:endParaRPr lang="en-GB" sz="2000" dirty="0">
              <a:latin typeface="Comic Sans MS" panose="030F0702030302020204" pitchFamily="66" charset="0"/>
            </a:endParaRPr>
          </a:p>
        </p:txBody>
      </p:sp>
      <p:cxnSp>
        <p:nvCxnSpPr>
          <p:cNvPr id="3" name="Straight Connector 2">
            <a:extLst>
              <a:ext uri="{FF2B5EF4-FFF2-40B4-BE49-F238E27FC236}">
                <a16:creationId xmlns:a16="http://schemas.microsoft.com/office/drawing/2014/main" id="{B91F4138-38AE-CF4E-8FB2-C2886BF1DD5D}"/>
              </a:ext>
            </a:extLst>
          </p:cNvPr>
          <p:cNvCxnSpPr/>
          <p:nvPr/>
        </p:nvCxnSpPr>
        <p:spPr>
          <a:xfrm>
            <a:off x="5779008" y="1297269"/>
            <a:ext cx="0" cy="5432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3B14AE-B6A7-E04A-B6F3-CF3EFFC88BFB}"/>
              </a:ext>
            </a:extLst>
          </p:cNvPr>
          <p:cNvCxnSpPr/>
          <p:nvPr/>
        </p:nvCxnSpPr>
        <p:spPr>
          <a:xfrm>
            <a:off x="130392" y="1926336"/>
            <a:ext cx="11931217"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34F2D1D-65BF-E748-A0C5-7A59B567567F}"/>
              </a:ext>
            </a:extLst>
          </p:cNvPr>
          <p:cNvSpPr/>
          <p:nvPr/>
        </p:nvSpPr>
        <p:spPr>
          <a:xfrm>
            <a:off x="130391" y="2155293"/>
            <a:ext cx="5441352" cy="2086725"/>
          </a:xfrm>
          <a:prstGeom prst="rect">
            <a:avLst/>
          </a:prstGeom>
        </p:spPr>
        <p:txBody>
          <a:bodyPr wrap="square">
            <a:spAutoFit/>
          </a:bodyPr>
          <a:lstStyle/>
          <a:p>
            <a:pPr marL="342900" indent="-342900" algn="just">
              <a:lnSpc>
                <a:spcPts val="1400"/>
              </a:lnSpc>
              <a:spcAft>
                <a:spcPts val="0"/>
              </a:spcAft>
              <a:buFont typeface="Arial" panose="020B0604020202020204" pitchFamily="34" charset="0"/>
              <a:buChar char="•"/>
            </a:pPr>
            <a:r>
              <a:rPr lang="en" sz="2000" dirty="0">
                <a:solidFill>
                  <a:srgbClr val="000000"/>
                </a:solidFill>
                <a:latin typeface="Comic Sans MS" panose="030F0902030302020204" pitchFamily="66" charset="0"/>
              </a:rPr>
              <a:t>Large scale evacuation by the British Navy</a:t>
            </a:r>
          </a:p>
          <a:p>
            <a:pPr marL="342900" indent="-342900" algn="just">
              <a:lnSpc>
                <a:spcPts val="1400"/>
              </a:lnSpc>
              <a:spcAft>
                <a:spcPts val="0"/>
              </a:spcAft>
              <a:buFont typeface="Arial" panose="020B0604020202020204" pitchFamily="34" charset="0"/>
              <a:buChar char="•"/>
            </a:pPr>
            <a:endParaRPr lang="en" sz="2000" b="0" i="0" dirty="0">
              <a:solidFill>
                <a:srgbClr val="000000"/>
              </a:solidFill>
              <a:effectLst/>
              <a:latin typeface="Comic Sans MS" panose="030F0902030302020204" pitchFamily="66" charset="0"/>
            </a:endParaRPr>
          </a:p>
          <a:p>
            <a:pPr marL="342900" indent="-342900" algn="just">
              <a:lnSpc>
                <a:spcPts val="1400"/>
              </a:lnSpc>
              <a:spcAft>
                <a:spcPts val="0"/>
              </a:spcAft>
              <a:buFont typeface="Arial" panose="020B0604020202020204" pitchFamily="34" charset="0"/>
              <a:buChar char="•"/>
            </a:pPr>
            <a:r>
              <a:rPr lang="en" sz="2000" dirty="0">
                <a:solidFill>
                  <a:srgbClr val="000000"/>
                </a:solidFill>
                <a:latin typeface="Comic Sans MS" panose="030F0902030302020204" pitchFamily="66" charset="0"/>
              </a:rPr>
              <a:t>Abandonment of the capital city, Plymouth</a:t>
            </a:r>
          </a:p>
          <a:p>
            <a:pPr algn="just">
              <a:lnSpc>
                <a:spcPts val="1400"/>
              </a:lnSpc>
              <a:spcAft>
                <a:spcPts val="0"/>
              </a:spcAft>
            </a:pPr>
            <a:endParaRPr lang="en" sz="2000" b="0" i="0" dirty="0">
              <a:solidFill>
                <a:srgbClr val="000000"/>
              </a:solidFill>
              <a:effectLst/>
              <a:latin typeface="Comic Sans MS" panose="030F0902030302020204" pitchFamily="66" charset="0"/>
            </a:endParaRPr>
          </a:p>
          <a:p>
            <a:pPr marL="342900" indent="-342900" algn="just">
              <a:lnSpc>
                <a:spcPts val="1400"/>
              </a:lnSpc>
              <a:spcAft>
                <a:spcPts val="0"/>
              </a:spcAft>
              <a:buFont typeface="Arial" panose="020B0604020202020204" pitchFamily="34" charset="0"/>
              <a:buChar char="•"/>
            </a:pPr>
            <a:r>
              <a:rPr lang="en" sz="2000" dirty="0">
                <a:solidFill>
                  <a:srgbClr val="000000"/>
                </a:solidFill>
                <a:latin typeface="Comic Sans MS" panose="030F0902030302020204" pitchFamily="66" charset="0"/>
              </a:rPr>
              <a:t>Compensation and redevelopment money donated by the UK government</a:t>
            </a:r>
          </a:p>
          <a:p>
            <a:pPr algn="just">
              <a:lnSpc>
                <a:spcPts val="1400"/>
              </a:lnSpc>
              <a:spcAft>
                <a:spcPts val="0"/>
              </a:spcAft>
            </a:pPr>
            <a:endParaRPr lang="en" sz="2000" b="0" i="0" dirty="0">
              <a:solidFill>
                <a:srgbClr val="000000"/>
              </a:solidFill>
              <a:effectLst/>
              <a:latin typeface="Comic Sans MS" panose="030F0902030302020204" pitchFamily="66" charset="0"/>
            </a:endParaRPr>
          </a:p>
          <a:p>
            <a:pPr marL="342900" indent="-342900" algn="just">
              <a:lnSpc>
                <a:spcPts val="1400"/>
              </a:lnSpc>
              <a:spcAft>
                <a:spcPts val="0"/>
              </a:spcAft>
              <a:buFont typeface="Arial" panose="020B0604020202020204" pitchFamily="34" charset="0"/>
              <a:buChar char="•"/>
            </a:pPr>
            <a:r>
              <a:rPr lang="en" sz="2000" dirty="0">
                <a:solidFill>
                  <a:srgbClr val="000000"/>
                </a:solidFill>
                <a:latin typeface="Comic Sans MS" panose="030F0902030302020204" pitchFamily="66" charset="0"/>
              </a:rPr>
              <a:t>Unemployment rose due to the collapse of the tourist industry.</a:t>
            </a:r>
            <a:endParaRPr lang="en" sz="2000" b="0" i="0" dirty="0">
              <a:solidFill>
                <a:srgbClr val="000000"/>
              </a:solidFill>
              <a:effectLst/>
              <a:latin typeface="Comic Sans MS" panose="030F0902030302020204" pitchFamily="66" charset="0"/>
            </a:endParaRPr>
          </a:p>
        </p:txBody>
      </p:sp>
      <p:sp>
        <p:nvSpPr>
          <p:cNvPr id="15" name="Rectangle 14">
            <a:extLst>
              <a:ext uri="{FF2B5EF4-FFF2-40B4-BE49-F238E27FC236}">
                <a16:creationId xmlns:a16="http://schemas.microsoft.com/office/drawing/2014/main" id="{EC77A0CE-8BED-3D4D-B9A4-09519385DAEB}"/>
              </a:ext>
            </a:extLst>
          </p:cNvPr>
          <p:cNvSpPr/>
          <p:nvPr/>
        </p:nvSpPr>
        <p:spPr>
          <a:xfrm>
            <a:off x="5872309" y="1926336"/>
            <a:ext cx="6096000" cy="3926909"/>
          </a:xfrm>
          <a:prstGeom prst="rect">
            <a:avLst/>
          </a:prstGeom>
        </p:spPr>
        <p:txBody>
          <a:bodyPr>
            <a:spAutoFit/>
          </a:bodyPr>
          <a:lstStyle/>
          <a:p>
            <a:pPr algn="just">
              <a:lnSpc>
                <a:spcPts val="1400"/>
              </a:lnSpc>
              <a:spcBef>
                <a:spcPts val="750"/>
              </a:spcBef>
              <a:spcAft>
                <a:spcPts val="375"/>
              </a:spcAft>
            </a:pPr>
            <a:endParaRPr lang="en" sz="3200" b="1" i="0" dirty="0">
              <a:solidFill>
                <a:srgbClr val="4F81BD"/>
              </a:solidFill>
              <a:effectLst/>
              <a:latin typeface="Comic Sans MS" panose="030F0902030302020204" pitchFamily="66" charset="0"/>
            </a:endParaRPr>
          </a:p>
          <a:p>
            <a:pPr marL="285750" indent="-285750" algn="just">
              <a:lnSpc>
                <a:spcPts val="1400"/>
              </a:lnSpc>
              <a:spcAft>
                <a:spcPts val="0"/>
              </a:spcAft>
              <a:buFont typeface="Arial" panose="020B0604020202020204" pitchFamily="34" charset="0"/>
              <a:buChar char="•"/>
            </a:pPr>
            <a:r>
              <a:rPr lang="en" dirty="0">
                <a:solidFill>
                  <a:srgbClr val="000000"/>
                </a:solidFill>
                <a:latin typeface="Comic Sans MS" panose="030F0902030302020204" pitchFamily="66" charset="0"/>
              </a:rPr>
              <a:t>An exclusion zone was set up in the volcanic region. This extends from the south coast of the island and was imposed because of the size of the existing volcanic dome and the resulting potential for pyroclastic activity.</a:t>
            </a:r>
          </a:p>
          <a:p>
            <a:pPr algn="just">
              <a:lnSpc>
                <a:spcPts val="1400"/>
              </a:lnSpc>
              <a:spcAft>
                <a:spcPts val="0"/>
              </a:spcAft>
            </a:pPr>
            <a:endParaRPr lang="en" sz="2400" b="0" i="0" dirty="0">
              <a:solidFill>
                <a:srgbClr val="000000"/>
              </a:solidFill>
              <a:effectLst/>
              <a:latin typeface="Comic Sans MS" panose="030F0902030302020204" pitchFamily="66" charset="0"/>
            </a:endParaRPr>
          </a:p>
          <a:p>
            <a:pPr marL="285750" indent="-285750" algn="just">
              <a:lnSpc>
                <a:spcPts val="1400"/>
              </a:lnSpc>
              <a:spcAft>
                <a:spcPts val="0"/>
              </a:spcAft>
              <a:buFont typeface="Arial" panose="020B0604020202020204" pitchFamily="34" charset="0"/>
              <a:buChar char="•"/>
            </a:pPr>
            <a:r>
              <a:rPr lang="en" dirty="0">
                <a:solidFill>
                  <a:srgbClr val="000000"/>
                </a:solidFill>
                <a:latin typeface="Comic Sans MS" panose="030F0902030302020204" pitchFamily="66" charset="0"/>
              </a:rPr>
              <a:t>A volcanic observatory was built to monitor the volcano. It has been relatively quiet since 2010</a:t>
            </a:r>
          </a:p>
          <a:p>
            <a:pPr algn="just">
              <a:lnSpc>
                <a:spcPts val="1400"/>
              </a:lnSpc>
              <a:spcAft>
                <a:spcPts val="0"/>
              </a:spcAft>
            </a:pPr>
            <a:endParaRPr lang="en" sz="2400" b="0" i="0" dirty="0">
              <a:solidFill>
                <a:srgbClr val="000000"/>
              </a:solidFill>
              <a:effectLst/>
              <a:latin typeface="Comic Sans MS" panose="030F0902030302020204" pitchFamily="66" charset="0"/>
            </a:endParaRPr>
          </a:p>
          <a:p>
            <a:pPr marL="285750" indent="-285750" algn="just">
              <a:lnSpc>
                <a:spcPts val="1400"/>
              </a:lnSpc>
              <a:spcAft>
                <a:spcPts val="0"/>
              </a:spcAft>
              <a:buFont typeface="Arial" panose="020B0604020202020204" pitchFamily="34" charset="0"/>
              <a:buChar char="•"/>
            </a:pPr>
            <a:r>
              <a:rPr lang="en" dirty="0">
                <a:solidFill>
                  <a:srgbClr val="000000"/>
                </a:solidFill>
                <a:latin typeface="Comic Sans MS" panose="030F0902030302020204" pitchFamily="66" charset="0"/>
              </a:rPr>
              <a:t>New roads and a new airport were built.</a:t>
            </a:r>
          </a:p>
          <a:p>
            <a:pPr algn="just">
              <a:lnSpc>
                <a:spcPts val="1400"/>
              </a:lnSpc>
              <a:spcAft>
                <a:spcPts val="0"/>
              </a:spcAft>
            </a:pPr>
            <a:endParaRPr lang="en" sz="2400" b="0" i="0" dirty="0">
              <a:solidFill>
                <a:srgbClr val="000000"/>
              </a:solidFill>
              <a:effectLst/>
              <a:latin typeface="Comic Sans MS" panose="030F0902030302020204" pitchFamily="66" charset="0"/>
            </a:endParaRPr>
          </a:p>
          <a:p>
            <a:pPr marL="285750" indent="-285750" algn="just">
              <a:lnSpc>
                <a:spcPts val="1400"/>
              </a:lnSpc>
              <a:spcAft>
                <a:spcPts val="0"/>
              </a:spcAft>
              <a:buFont typeface="Arial" panose="020B0604020202020204" pitchFamily="34" charset="0"/>
              <a:buChar char="•"/>
            </a:pPr>
            <a:r>
              <a:rPr lang="en" dirty="0">
                <a:solidFill>
                  <a:srgbClr val="000000"/>
                </a:solidFill>
                <a:latin typeface="Comic Sans MS" panose="030F0902030302020204" pitchFamily="66" charset="0"/>
              </a:rPr>
              <a:t>Services in the north of the island were expanded.</a:t>
            </a:r>
            <a:endParaRPr lang="en" sz="2400" b="0" i="0" dirty="0">
              <a:solidFill>
                <a:srgbClr val="000000"/>
              </a:solidFill>
              <a:effectLst/>
              <a:latin typeface="Comic Sans MS" panose="030F0902030302020204" pitchFamily="66" charset="0"/>
            </a:endParaRPr>
          </a:p>
          <a:p>
            <a:pPr marL="285750" indent="-285750" algn="just">
              <a:lnSpc>
                <a:spcPts val="1400"/>
              </a:lnSpc>
              <a:spcAft>
                <a:spcPts val="0"/>
              </a:spcAft>
              <a:buFont typeface="Arial" panose="020B0604020202020204" pitchFamily="34" charset="0"/>
              <a:buChar char="•"/>
            </a:pPr>
            <a:r>
              <a:rPr lang="en" dirty="0">
                <a:solidFill>
                  <a:srgbClr val="000000"/>
                </a:solidFill>
                <a:latin typeface="Comic Sans MS" panose="030F0902030302020204" pitchFamily="66" charset="0"/>
              </a:rPr>
              <a:t>The presence of the volcano resulted in a growth in adventure tourism.</a:t>
            </a:r>
          </a:p>
          <a:p>
            <a:pPr marL="285750" indent="-285750" algn="just">
              <a:lnSpc>
                <a:spcPts val="1400"/>
              </a:lnSpc>
              <a:spcAft>
                <a:spcPts val="0"/>
              </a:spcAft>
              <a:buFont typeface="Arial" panose="020B0604020202020204" pitchFamily="34" charset="0"/>
              <a:buChar char="•"/>
            </a:pPr>
            <a:endParaRPr lang="en" dirty="0">
              <a:solidFill>
                <a:srgbClr val="000000"/>
              </a:solidFill>
              <a:latin typeface="Comic Sans MS" panose="030F0902030302020204" pitchFamily="66" charset="0"/>
            </a:endParaRPr>
          </a:p>
          <a:p>
            <a:pPr marL="285750" indent="-285750">
              <a:lnSpc>
                <a:spcPts val="1400"/>
              </a:lnSpc>
              <a:spcAft>
                <a:spcPts val="0"/>
              </a:spcAft>
              <a:buFont typeface="Arial" panose="020B0604020202020204" pitchFamily="34" charset="0"/>
              <a:buChar char="•"/>
            </a:pPr>
            <a:r>
              <a:rPr lang="en" dirty="0">
                <a:solidFill>
                  <a:srgbClr val="000000"/>
                </a:solidFill>
                <a:latin typeface="Comic Sans MS" panose="030F0902030302020204" pitchFamily="66" charset="0"/>
              </a:rPr>
              <a:t>6.</a:t>
            </a:r>
            <a:r>
              <a:rPr lang="en" sz="800" b="0" i="0" dirty="0">
                <a:solidFill>
                  <a:srgbClr val="000000"/>
                </a:solidFill>
                <a:effectLst/>
                <a:latin typeface="Comic Sans MS" panose="030F0902030302020204" pitchFamily="66" charset="0"/>
              </a:rPr>
              <a:t>      </a:t>
            </a:r>
            <a:r>
              <a:rPr lang="en" dirty="0">
                <a:solidFill>
                  <a:srgbClr val="000000"/>
                </a:solidFill>
                <a:latin typeface="Comic Sans MS" panose="030F0902030302020204" pitchFamily="66" charset="0"/>
              </a:rPr>
              <a:t>Out migration - in 1998 the people of Montserrat were granted full residency rights in the United Kingdom, allowing them to migrate if they chose. British citizenship was granted in 2002. People have returned to the island more recently.</a:t>
            </a:r>
            <a:endParaRPr lang="en" b="0" i="0" dirty="0">
              <a:solidFill>
                <a:srgbClr val="000000"/>
              </a:solidFill>
              <a:effectLst/>
              <a:latin typeface="Comic Sans MS" panose="030F0902030302020204" pitchFamily="66" charset="0"/>
            </a:endParaRPr>
          </a:p>
        </p:txBody>
      </p:sp>
      <p:sp>
        <p:nvSpPr>
          <p:cNvPr id="11" name="Rectangle 10">
            <a:extLst>
              <a:ext uri="{FF2B5EF4-FFF2-40B4-BE49-F238E27FC236}">
                <a16:creationId xmlns:a16="http://schemas.microsoft.com/office/drawing/2014/main" id="{0D37AFE5-303E-064D-8F95-D44F3DC65E40}"/>
              </a:ext>
            </a:extLst>
          </p:cNvPr>
          <p:cNvSpPr/>
          <p:nvPr/>
        </p:nvSpPr>
        <p:spPr>
          <a:xfrm>
            <a:off x="85859" y="6022098"/>
            <a:ext cx="5599849" cy="707886"/>
          </a:xfrm>
          <a:prstGeom prst="rect">
            <a:avLst/>
          </a:prstGeom>
          <a:ln w="28575">
            <a:solidFill>
              <a:srgbClr val="00B0F0"/>
            </a:solidFill>
          </a:ln>
        </p:spPr>
        <p:txBody>
          <a:bodyPr wrap="square">
            <a:spAutoFit/>
          </a:bodyPr>
          <a:lstStyle/>
          <a:p>
            <a:pPr algn="ctr"/>
            <a:r>
              <a:rPr lang="en-GB" sz="2000" b="1" u="sng" dirty="0" err="1">
                <a:latin typeface="Comic Sans MS" panose="030F0702030302020204" pitchFamily="66" charset="0"/>
              </a:rPr>
              <a:t>Diskussion</a:t>
            </a:r>
            <a:r>
              <a:rPr lang="en-GB" sz="2000" dirty="0">
                <a:latin typeface="Comic Sans MS" panose="030F0702030302020204" pitchFamily="66" charset="0"/>
              </a:rPr>
              <a:t>: What are the solutions to this problem?</a:t>
            </a:r>
          </a:p>
        </p:txBody>
      </p:sp>
    </p:spTree>
    <p:extLst>
      <p:ext uri="{BB962C8B-B14F-4D97-AF65-F5344CB8AC3E}">
        <p14:creationId xmlns:p14="http://schemas.microsoft.com/office/powerpoint/2010/main" val="183570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9654BE-2F69-6B42-90B2-0E9BEF0B5186}"/>
              </a:ext>
            </a:extLst>
          </p:cNvPr>
          <p:cNvPicPr>
            <a:picLocks noChangeAspect="1"/>
          </p:cNvPicPr>
          <p:nvPr/>
        </p:nvPicPr>
        <p:blipFill>
          <a:blip r:embed="rId2"/>
          <a:stretch>
            <a:fillRect/>
          </a:stretch>
        </p:blipFill>
        <p:spPr>
          <a:xfrm>
            <a:off x="309100" y="84356"/>
            <a:ext cx="11541523" cy="6689288"/>
          </a:xfrm>
          <a:prstGeom prst="rect">
            <a:avLst/>
          </a:prstGeom>
          <a:ln w="28575">
            <a:solidFill>
              <a:srgbClr val="7030A0"/>
            </a:solidFill>
          </a:ln>
        </p:spPr>
      </p:pic>
      <p:pic>
        <p:nvPicPr>
          <p:cNvPr id="3" name="Picture 2">
            <a:extLst>
              <a:ext uri="{FF2B5EF4-FFF2-40B4-BE49-F238E27FC236}">
                <a16:creationId xmlns:a16="http://schemas.microsoft.com/office/drawing/2014/main" id="{1192B188-0B4F-F941-810A-6B97A7B3744D}"/>
              </a:ext>
            </a:extLst>
          </p:cNvPr>
          <p:cNvPicPr>
            <a:picLocks noChangeAspect="1"/>
          </p:cNvPicPr>
          <p:nvPr/>
        </p:nvPicPr>
        <p:blipFill rotWithShape="1">
          <a:blip r:embed="rId3"/>
          <a:srcRect r="41765"/>
          <a:stretch/>
        </p:blipFill>
        <p:spPr>
          <a:xfrm>
            <a:off x="126673" y="100773"/>
            <a:ext cx="5001282" cy="6656454"/>
          </a:xfrm>
          <a:prstGeom prst="rect">
            <a:avLst/>
          </a:prstGeom>
          <a:ln w="28575">
            <a:solidFill>
              <a:srgbClr val="7030A0"/>
            </a:solidFill>
          </a:ln>
        </p:spPr>
      </p:pic>
    </p:spTree>
    <p:extLst>
      <p:ext uri="{BB962C8B-B14F-4D97-AF65-F5344CB8AC3E}">
        <p14:creationId xmlns:p14="http://schemas.microsoft.com/office/powerpoint/2010/main" val="218710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19AC-EC10-394A-818F-06247CA0DFE6}"/>
              </a:ext>
            </a:extLst>
          </p:cNvPr>
          <p:cNvPicPr>
            <a:picLocks noChangeAspect="1"/>
          </p:cNvPicPr>
          <p:nvPr/>
        </p:nvPicPr>
        <p:blipFill>
          <a:blip r:embed="rId2"/>
          <a:stretch>
            <a:fillRect/>
          </a:stretch>
        </p:blipFill>
        <p:spPr>
          <a:xfrm>
            <a:off x="197449" y="173369"/>
            <a:ext cx="4290541" cy="4445000"/>
          </a:xfrm>
          <a:prstGeom prst="rect">
            <a:avLst/>
          </a:prstGeom>
          <a:ln w="28575">
            <a:solidFill>
              <a:srgbClr val="7030A0"/>
            </a:solidFill>
          </a:ln>
        </p:spPr>
      </p:pic>
      <p:sp>
        <p:nvSpPr>
          <p:cNvPr id="5" name="Rectangle 4">
            <a:extLst>
              <a:ext uri="{FF2B5EF4-FFF2-40B4-BE49-F238E27FC236}">
                <a16:creationId xmlns:a16="http://schemas.microsoft.com/office/drawing/2014/main" id="{3702DA68-BD05-9A43-B834-8C306E81E5E1}"/>
              </a:ext>
            </a:extLst>
          </p:cNvPr>
          <p:cNvSpPr/>
          <p:nvPr/>
        </p:nvSpPr>
        <p:spPr>
          <a:xfrm>
            <a:off x="4693920" y="128587"/>
            <a:ext cx="7290118" cy="369332"/>
          </a:xfrm>
          <a:prstGeom prst="rect">
            <a:avLst/>
          </a:prstGeom>
          <a:ln w="28575">
            <a:solidFill>
              <a:srgbClr val="FF0000"/>
            </a:solidFill>
          </a:ln>
        </p:spPr>
        <p:txBody>
          <a:bodyPr wrap="square">
            <a:spAutoFit/>
          </a:bodyPr>
          <a:lstStyle/>
          <a:p>
            <a:r>
              <a:rPr lang="de-DE" b="1" i="0" u="sng" dirty="0" err="1">
                <a:effectLst/>
                <a:latin typeface="Comic Sans MS" panose="030F0902030302020204" pitchFamily="66" charset="0"/>
              </a:rPr>
              <a:t>Volcanoes</a:t>
            </a:r>
            <a:r>
              <a:rPr lang="de-DE" b="1" i="0" u="sng" dirty="0">
                <a:effectLst/>
                <a:latin typeface="Comic Sans MS" panose="030F0902030302020204" pitchFamily="66" charset="0"/>
              </a:rPr>
              <a:t> - </a:t>
            </a:r>
            <a:r>
              <a:rPr lang="de-DE" b="1" i="0" u="sng" dirty="0" err="1">
                <a:effectLst/>
                <a:latin typeface="Comic Sans MS" panose="030F0902030302020204" pitchFamily="66" charset="0"/>
              </a:rPr>
              <a:t>Eyjafjallajökull</a:t>
            </a:r>
            <a:endParaRPr lang="en-GB" b="1" u="sng" dirty="0"/>
          </a:p>
        </p:txBody>
      </p:sp>
      <p:sp>
        <p:nvSpPr>
          <p:cNvPr id="6" name="Action Button: Movie 5">
            <a:hlinkClick r:id="rId3" highlightClick="1"/>
            <a:extLst>
              <a:ext uri="{FF2B5EF4-FFF2-40B4-BE49-F238E27FC236}">
                <a16:creationId xmlns:a16="http://schemas.microsoft.com/office/drawing/2014/main" id="{A8BC53EE-0847-2D43-9A56-081077D1BF1A}"/>
              </a:ext>
            </a:extLst>
          </p:cNvPr>
          <p:cNvSpPr/>
          <p:nvPr/>
        </p:nvSpPr>
        <p:spPr>
          <a:xfrm>
            <a:off x="11558016" y="173369"/>
            <a:ext cx="316992" cy="279768"/>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242F796-583B-B846-932B-3C1757C9D584}"/>
              </a:ext>
            </a:extLst>
          </p:cNvPr>
          <p:cNvSpPr/>
          <p:nvPr/>
        </p:nvSpPr>
        <p:spPr>
          <a:xfrm>
            <a:off x="4693920" y="590819"/>
            <a:ext cx="7290118" cy="646331"/>
          </a:xfrm>
          <a:prstGeom prst="rect">
            <a:avLst/>
          </a:prstGeom>
          <a:ln w="28575">
            <a:solidFill>
              <a:srgbClr val="73FB79"/>
            </a:solidFill>
          </a:ln>
        </p:spPr>
        <p:txBody>
          <a:bodyPr wrap="square">
            <a:spAutoFit/>
          </a:bodyPr>
          <a:lstStyle/>
          <a:p>
            <a:r>
              <a:rPr lang="en-GB" u="sng" dirty="0">
                <a:latin typeface="Comic Sans MS" panose="030F0702030302020204" pitchFamily="66" charset="0"/>
              </a:rPr>
              <a:t>Demo</a:t>
            </a:r>
            <a:r>
              <a:rPr lang="en-GB" dirty="0">
                <a:latin typeface="Comic Sans MS" panose="030F0702030302020204" pitchFamily="66" charset="0"/>
              </a:rPr>
              <a:t>: Ensure to NOTES to your case study sheet under place. Add as much detail as possible.</a:t>
            </a:r>
          </a:p>
        </p:txBody>
      </p:sp>
      <p:pic>
        <p:nvPicPr>
          <p:cNvPr id="8" name="Picture 7">
            <a:extLst>
              <a:ext uri="{FF2B5EF4-FFF2-40B4-BE49-F238E27FC236}">
                <a16:creationId xmlns:a16="http://schemas.microsoft.com/office/drawing/2014/main" id="{64CEA036-E4C5-604E-8A5D-57BFA6C6D532}"/>
              </a:ext>
            </a:extLst>
          </p:cNvPr>
          <p:cNvPicPr>
            <a:picLocks noChangeAspect="1"/>
          </p:cNvPicPr>
          <p:nvPr/>
        </p:nvPicPr>
        <p:blipFill>
          <a:blip r:embed="rId4"/>
          <a:stretch>
            <a:fillRect/>
          </a:stretch>
        </p:blipFill>
        <p:spPr>
          <a:xfrm>
            <a:off x="3706946" y="3178923"/>
            <a:ext cx="3205219" cy="3505708"/>
          </a:xfrm>
          <a:prstGeom prst="rect">
            <a:avLst/>
          </a:prstGeom>
          <a:ln w="28575">
            <a:solidFill>
              <a:srgbClr val="7030A0"/>
            </a:solidFill>
          </a:ln>
        </p:spPr>
      </p:pic>
      <p:sp>
        <p:nvSpPr>
          <p:cNvPr id="9" name="Rectangle 8">
            <a:extLst>
              <a:ext uri="{FF2B5EF4-FFF2-40B4-BE49-F238E27FC236}">
                <a16:creationId xmlns:a16="http://schemas.microsoft.com/office/drawing/2014/main" id="{3472C7E0-899E-E849-AD4E-F437FD842F36}"/>
              </a:ext>
            </a:extLst>
          </p:cNvPr>
          <p:cNvSpPr/>
          <p:nvPr/>
        </p:nvSpPr>
        <p:spPr>
          <a:xfrm>
            <a:off x="112105" y="4476140"/>
            <a:ext cx="3509497" cy="2308324"/>
          </a:xfrm>
          <a:prstGeom prst="rect">
            <a:avLst/>
          </a:prstGeom>
          <a:solidFill>
            <a:schemeClr val="bg1"/>
          </a:solidFill>
          <a:ln w="28575">
            <a:solidFill>
              <a:srgbClr val="7030A0"/>
            </a:solidFill>
          </a:ln>
        </p:spPr>
        <p:txBody>
          <a:bodyPr wrap="square">
            <a:spAutoFit/>
          </a:bodyPr>
          <a:lstStyle/>
          <a:p>
            <a:r>
              <a:rPr lang="en" b="0" i="0" dirty="0" err="1">
                <a:solidFill>
                  <a:srgbClr val="000000"/>
                </a:solidFill>
                <a:effectLst/>
                <a:latin typeface="Comic Sans MS" panose="030F0902030302020204" pitchFamily="66" charset="0"/>
              </a:rPr>
              <a:t>Eyjafjallajokull</a:t>
            </a:r>
            <a:r>
              <a:rPr lang="en" b="0" i="0" dirty="0">
                <a:solidFill>
                  <a:srgbClr val="000000"/>
                </a:solidFill>
                <a:effectLst/>
                <a:latin typeface="Comic Sans MS" panose="030F0902030302020204" pitchFamily="66" charset="0"/>
              </a:rPr>
              <a:t> is in  Iceland, and is an example of a major volcanic eruption.  The name is a description of the characteristics of the volcano, namely</a:t>
            </a:r>
            <a:r>
              <a:rPr lang="en" b="0" i="1" dirty="0">
                <a:solidFill>
                  <a:srgbClr val="000000"/>
                </a:solidFill>
                <a:effectLst/>
                <a:latin typeface="Comic Sans MS" panose="030F0902030302020204" pitchFamily="66" charset="0"/>
              </a:rPr>
              <a:t> </a:t>
            </a:r>
            <a:r>
              <a:rPr lang="en" b="0" i="1" dirty="0" err="1">
                <a:solidFill>
                  <a:srgbClr val="000000"/>
                </a:solidFill>
                <a:effectLst/>
                <a:latin typeface="Comic Sans MS" panose="030F0902030302020204" pitchFamily="66" charset="0"/>
              </a:rPr>
              <a:t>Eyja</a:t>
            </a:r>
            <a:r>
              <a:rPr lang="en" b="0" i="0" dirty="0">
                <a:solidFill>
                  <a:srgbClr val="000000"/>
                </a:solidFill>
                <a:effectLst/>
                <a:latin typeface="Comic Sans MS" panose="030F0902030302020204" pitchFamily="66" charset="0"/>
              </a:rPr>
              <a:t> meaning island; </a:t>
            </a:r>
            <a:r>
              <a:rPr lang="en" b="0" i="1" dirty="0" err="1">
                <a:solidFill>
                  <a:srgbClr val="000000"/>
                </a:solidFill>
                <a:effectLst/>
                <a:latin typeface="Comic Sans MS" panose="030F0902030302020204" pitchFamily="66" charset="0"/>
              </a:rPr>
              <a:t>fjalla</a:t>
            </a:r>
            <a:r>
              <a:rPr lang="en" b="0" i="0" dirty="0">
                <a:solidFill>
                  <a:srgbClr val="000000"/>
                </a:solidFill>
                <a:effectLst/>
                <a:latin typeface="Comic Sans MS" panose="030F0902030302020204" pitchFamily="66" charset="0"/>
              </a:rPr>
              <a:t> meaning mountain; and </a:t>
            </a:r>
            <a:r>
              <a:rPr lang="en" b="0" i="1" dirty="0" err="1">
                <a:solidFill>
                  <a:srgbClr val="000000"/>
                </a:solidFill>
                <a:effectLst/>
                <a:latin typeface="Comic Sans MS" panose="030F0902030302020204" pitchFamily="66" charset="0"/>
              </a:rPr>
              <a:t>jokull</a:t>
            </a:r>
            <a:r>
              <a:rPr lang="en" b="0" i="0" dirty="0">
                <a:solidFill>
                  <a:srgbClr val="000000"/>
                </a:solidFill>
                <a:effectLst/>
                <a:latin typeface="Comic Sans MS" panose="030F0902030302020204" pitchFamily="66" charset="0"/>
              </a:rPr>
              <a:t> meaning glacier. </a:t>
            </a:r>
            <a:endParaRPr lang="en" b="0" i="0" dirty="0">
              <a:solidFill>
                <a:srgbClr val="000000"/>
              </a:solidFill>
              <a:effectLst/>
              <a:latin typeface="Times New Roman" panose="02020603050405020304" pitchFamily="18" charset="0"/>
            </a:endParaRPr>
          </a:p>
        </p:txBody>
      </p:sp>
      <p:sp>
        <p:nvSpPr>
          <p:cNvPr id="12" name="Action Button: Movie 11">
            <a:hlinkClick r:id="rId5" highlightClick="1"/>
            <a:extLst>
              <a:ext uri="{FF2B5EF4-FFF2-40B4-BE49-F238E27FC236}">
                <a16:creationId xmlns:a16="http://schemas.microsoft.com/office/drawing/2014/main" id="{4CF67867-4D8E-0E45-B4A6-C34E1CBE4B96}"/>
              </a:ext>
            </a:extLst>
          </p:cNvPr>
          <p:cNvSpPr/>
          <p:nvPr/>
        </p:nvSpPr>
        <p:spPr>
          <a:xfrm>
            <a:off x="8046720" y="173369"/>
            <a:ext cx="292608" cy="279768"/>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1BE1121-4EF4-D841-8681-01E676D01AE3}"/>
              </a:ext>
            </a:extLst>
          </p:cNvPr>
          <p:cNvSpPr/>
          <p:nvPr/>
        </p:nvSpPr>
        <p:spPr>
          <a:xfrm>
            <a:off x="7131099" y="5761301"/>
            <a:ext cx="4948796" cy="923330"/>
          </a:xfrm>
          <a:prstGeom prst="rect">
            <a:avLst/>
          </a:prstGeom>
          <a:ln w="28575">
            <a:solidFill>
              <a:srgbClr val="FF0000"/>
            </a:solidFill>
          </a:ln>
        </p:spPr>
        <p:txBody>
          <a:bodyPr wrap="square">
            <a:spAutoFit/>
          </a:bodyPr>
          <a:lstStyle/>
          <a:p>
            <a:pPr algn="ctr"/>
            <a:r>
              <a:rPr lang="en-GB" sz="5400" dirty="0">
                <a:latin typeface="Comic Sans MS" panose="030F0702030302020204" pitchFamily="66" charset="0"/>
              </a:rPr>
              <a:t>Place</a:t>
            </a:r>
            <a:endParaRPr lang="en-GB" sz="5400" dirty="0"/>
          </a:p>
        </p:txBody>
      </p:sp>
    </p:spTree>
    <p:extLst>
      <p:ext uri="{BB962C8B-B14F-4D97-AF65-F5344CB8AC3E}">
        <p14:creationId xmlns:p14="http://schemas.microsoft.com/office/powerpoint/2010/main" val="1341532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107D22-0D06-E040-B34B-97F2F74419D8}"/>
              </a:ext>
            </a:extLst>
          </p:cNvPr>
          <p:cNvSpPr/>
          <p:nvPr/>
        </p:nvSpPr>
        <p:spPr>
          <a:xfrm>
            <a:off x="6855956" y="2054730"/>
            <a:ext cx="5209369" cy="3970318"/>
          </a:xfrm>
          <a:prstGeom prst="rect">
            <a:avLst/>
          </a:prstGeom>
          <a:ln w="28575">
            <a:solidFill>
              <a:srgbClr val="7030A0"/>
            </a:solidFill>
          </a:ln>
        </p:spPr>
        <p:txBody>
          <a:bodyPr wrap="square">
            <a:spAutoFit/>
          </a:bodyPr>
          <a:lstStyle/>
          <a:p>
            <a:pPr algn="just"/>
            <a:r>
              <a:rPr lang="en" b="0" i="0" dirty="0">
                <a:solidFill>
                  <a:srgbClr val="000000"/>
                </a:solidFill>
                <a:effectLst/>
                <a:latin typeface="Comic Sans MS" panose="030F0902030302020204" pitchFamily="66" charset="0"/>
              </a:rPr>
              <a:t>Here, convection currents are driving apart the North American plate (moving West) and the Eurasian Plate (moving East) along a constructive or divergent plate boundary.  This is creating the Mid Atlantic ridge, along which the age of the rocks either side of the ridge and paleomagnetism have been used as evidence of Plate Tectonics theory.  The plates are moving apart at a rate of 1cm to 5 cm per year.  This has created a chain of volcanoes along the SE Rift zone of Iceland, which runs from NE to SW across Iceland, even passing underneath some of the countries Ice caps. </a:t>
            </a:r>
            <a:endParaRPr lang="en-GB" dirty="0"/>
          </a:p>
        </p:txBody>
      </p:sp>
      <p:sp>
        <p:nvSpPr>
          <p:cNvPr id="5" name="Title 1">
            <a:extLst>
              <a:ext uri="{FF2B5EF4-FFF2-40B4-BE49-F238E27FC236}">
                <a16:creationId xmlns:a16="http://schemas.microsoft.com/office/drawing/2014/main" id="{773D3A96-91C4-1F41-BC4D-A08DB2BFDFEF}"/>
              </a:ext>
            </a:extLst>
          </p:cNvPr>
          <p:cNvSpPr txBox="1">
            <a:spLocks/>
          </p:cNvSpPr>
          <p:nvPr/>
        </p:nvSpPr>
        <p:spPr>
          <a:xfrm>
            <a:off x="106876" y="100773"/>
            <a:ext cx="11958451"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b="1" u="sng" dirty="0" err="1">
                <a:latin typeface="Comic Sans MS" panose="030F0902030302020204" pitchFamily="66" charset="0"/>
              </a:rPr>
              <a:t>Eyjafjallajökull</a:t>
            </a:r>
            <a:r>
              <a:rPr lang="de-DE" sz="2000" b="1" u="sng" dirty="0">
                <a:latin typeface="Comic Sans MS" panose="030F0902030302020204" pitchFamily="66" charset="0"/>
              </a:rPr>
              <a:t> </a:t>
            </a:r>
            <a:r>
              <a:rPr lang="en-GB" sz="2000" b="1" u="sng" dirty="0">
                <a:latin typeface="Comic Sans MS" panose="030F0702030302020204" pitchFamily="66" charset="0"/>
              </a:rPr>
              <a:t>(Process)</a:t>
            </a:r>
          </a:p>
        </p:txBody>
      </p:sp>
      <p:pic>
        <p:nvPicPr>
          <p:cNvPr id="6" name="Picture 5">
            <a:extLst>
              <a:ext uri="{FF2B5EF4-FFF2-40B4-BE49-F238E27FC236}">
                <a16:creationId xmlns:a16="http://schemas.microsoft.com/office/drawing/2014/main" id="{78408044-B85F-E34C-8653-398197928E58}"/>
              </a:ext>
            </a:extLst>
          </p:cNvPr>
          <p:cNvPicPr>
            <a:picLocks noChangeAspect="1"/>
          </p:cNvPicPr>
          <p:nvPr/>
        </p:nvPicPr>
        <p:blipFill rotWithShape="1">
          <a:blip r:embed="rId2"/>
          <a:srcRect l="11165" t="22894" r="7115" b="16279"/>
          <a:stretch/>
        </p:blipFill>
        <p:spPr>
          <a:xfrm>
            <a:off x="304800" y="818896"/>
            <a:ext cx="6413818" cy="2765552"/>
          </a:xfrm>
          <a:prstGeom prst="rect">
            <a:avLst/>
          </a:prstGeom>
          <a:ln w="28575">
            <a:solidFill>
              <a:srgbClr val="7030A0"/>
            </a:solidFill>
          </a:ln>
        </p:spPr>
      </p:pic>
      <p:pic>
        <p:nvPicPr>
          <p:cNvPr id="7" name="Picture 6">
            <a:extLst>
              <a:ext uri="{FF2B5EF4-FFF2-40B4-BE49-F238E27FC236}">
                <a16:creationId xmlns:a16="http://schemas.microsoft.com/office/drawing/2014/main" id="{37B74B5C-262D-2342-BE15-BD64EB5EF761}"/>
              </a:ext>
            </a:extLst>
          </p:cNvPr>
          <p:cNvPicPr>
            <a:picLocks noChangeAspect="1"/>
          </p:cNvPicPr>
          <p:nvPr/>
        </p:nvPicPr>
        <p:blipFill>
          <a:blip r:embed="rId3"/>
          <a:stretch>
            <a:fillRect/>
          </a:stretch>
        </p:blipFill>
        <p:spPr>
          <a:xfrm>
            <a:off x="304800" y="3748202"/>
            <a:ext cx="2904465" cy="3009025"/>
          </a:xfrm>
          <a:prstGeom prst="rect">
            <a:avLst/>
          </a:prstGeom>
        </p:spPr>
      </p:pic>
      <p:sp>
        <p:nvSpPr>
          <p:cNvPr id="8" name="Rectangle 7">
            <a:extLst>
              <a:ext uri="{FF2B5EF4-FFF2-40B4-BE49-F238E27FC236}">
                <a16:creationId xmlns:a16="http://schemas.microsoft.com/office/drawing/2014/main" id="{84690947-A12F-5849-80A9-DBF8BE222749}"/>
              </a:ext>
            </a:extLst>
          </p:cNvPr>
          <p:cNvSpPr/>
          <p:nvPr/>
        </p:nvSpPr>
        <p:spPr>
          <a:xfrm>
            <a:off x="6855957" y="590819"/>
            <a:ext cx="5209369" cy="923330"/>
          </a:xfrm>
          <a:prstGeom prst="rect">
            <a:avLst/>
          </a:prstGeom>
          <a:ln w="28575">
            <a:solidFill>
              <a:srgbClr val="73FB79"/>
            </a:solidFill>
          </a:ln>
        </p:spPr>
        <p:txBody>
          <a:bodyPr wrap="square">
            <a:spAutoFit/>
          </a:bodyPr>
          <a:lstStyle/>
          <a:p>
            <a:r>
              <a:rPr lang="en-GB" u="sng" dirty="0">
                <a:latin typeface="Comic Sans MS" panose="030F0902030302020204" pitchFamily="66" charset="0"/>
              </a:rPr>
              <a:t>Demo</a:t>
            </a:r>
            <a:r>
              <a:rPr lang="en-GB" dirty="0">
                <a:latin typeface="Comic Sans MS" panose="030F0902030302020204" pitchFamily="66" charset="0"/>
              </a:rPr>
              <a:t>: Ensure to be able to talk about the different plate boundaries and there movement.   </a:t>
            </a:r>
          </a:p>
        </p:txBody>
      </p:sp>
      <p:sp>
        <p:nvSpPr>
          <p:cNvPr id="9" name="Rectangle 8">
            <a:extLst>
              <a:ext uri="{FF2B5EF4-FFF2-40B4-BE49-F238E27FC236}">
                <a16:creationId xmlns:a16="http://schemas.microsoft.com/office/drawing/2014/main" id="{24D9AC40-49CD-024E-BEE8-67B009AF37BC}"/>
              </a:ext>
            </a:extLst>
          </p:cNvPr>
          <p:cNvSpPr/>
          <p:nvPr/>
        </p:nvSpPr>
        <p:spPr>
          <a:xfrm>
            <a:off x="6855956" y="1586513"/>
            <a:ext cx="5209369" cy="369332"/>
          </a:xfrm>
          <a:prstGeom prst="rect">
            <a:avLst/>
          </a:prstGeom>
          <a:ln w="28575">
            <a:solidFill>
              <a:srgbClr val="7030A0"/>
            </a:solidFill>
          </a:ln>
        </p:spPr>
        <p:txBody>
          <a:bodyPr wrap="square">
            <a:spAutoFit/>
          </a:bodyPr>
          <a:lstStyle/>
          <a:p>
            <a:pPr algn="ctr"/>
            <a:r>
              <a:rPr lang="en-GB" u="sng" dirty="0">
                <a:latin typeface="Comic Sans MS" panose="030F0902030302020204" pitchFamily="66" charset="0"/>
              </a:rPr>
              <a:t>Model Answer</a:t>
            </a:r>
            <a:endParaRPr lang="en-GB" dirty="0">
              <a:latin typeface="Comic Sans MS" panose="030F0902030302020204" pitchFamily="66" charset="0"/>
            </a:endParaRPr>
          </a:p>
        </p:txBody>
      </p:sp>
    </p:spTree>
    <p:extLst>
      <p:ext uri="{BB962C8B-B14F-4D97-AF65-F5344CB8AC3E}">
        <p14:creationId xmlns:p14="http://schemas.microsoft.com/office/powerpoint/2010/main" val="1863185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1457</Words>
  <Application>Microsoft Macintosh PowerPoint</Application>
  <PresentationFormat>Widescreen</PresentationFormat>
  <Paragraphs>152</Paragraphs>
  <Slides>19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Comic Sans MS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Factors that increase/decrease vulnerability</vt:lpstr>
      <vt:lpstr>PowerPoint Presentation</vt:lpstr>
      <vt:lpstr>PowerPoint Presentation</vt:lpstr>
      <vt:lpstr>Spectrum of vulnerability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Roberts</dc:creator>
  <cp:lastModifiedBy>Martin Roberts</cp:lastModifiedBy>
  <cp:revision>12</cp:revision>
  <dcterms:created xsi:type="dcterms:W3CDTF">2019-03-21T06:22:46Z</dcterms:created>
  <dcterms:modified xsi:type="dcterms:W3CDTF">2019-03-21T11:23:02Z</dcterms:modified>
</cp:coreProperties>
</file>