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8" r:id="rId4"/>
    <p:sldId id="256" r:id="rId5"/>
    <p:sldId id="257" r:id="rId6"/>
    <p:sldId id="259"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4660"/>
  </p:normalViewPr>
  <p:slideViewPr>
    <p:cSldViewPr snapToGrid="0">
      <p:cViewPr varScale="1">
        <p:scale>
          <a:sx n="118" d="100"/>
          <a:sy n="118" d="100"/>
        </p:scale>
        <p:origin x="22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E336AE-67D4-439F-A5C9-3E7450AB4A00}"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15990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E336AE-67D4-439F-A5C9-3E7450AB4A00}"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314708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E336AE-67D4-439F-A5C9-3E7450AB4A00}"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9381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E336AE-67D4-439F-A5C9-3E7450AB4A00}"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259191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E336AE-67D4-439F-A5C9-3E7450AB4A00}"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376553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E336AE-67D4-439F-A5C9-3E7450AB4A00}"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155717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E336AE-67D4-439F-A5C9-3E7450AB4A00}" type="datetimeFigureOut">
              <a:rPr lang="en-GB" smtClean="0"/>
              <a:t>30/11/2022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425615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E336AE-67D4-439F-A5C9-3E7450AB4A00}" type="datetimeFigureOut">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21058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336AE-67D4-439F-A5C9-3E7450AB4A00}" type="datetimeFigureOut">
              <a:rPr lang="en-GB" smtClean="0"/>
              <a:t>30/11/2022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163759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E336AE-67D4-439F-A5C9-3E7450AB4A00}"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247363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E336AE-67D4-439F-A5C9-3E7450AB4A00}"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A4DE0-8CDC-49D1-AC55-6AA5AE995292}" type="slidenum">
              <a:rPr lang="en-GB" smtClean="0"/>
              <a:t>‹#›</a:t>
            </a:fld>
            <a:endParaRPr lang="en-GB"/>
          </a:p>
        </p:txBody>
      </p:sp>
    </p:spTree>
    <p:extLst>
      <p:ext uri="{BB962C8B-B14F-4D97-AF65-F5344CB8AC3E}">
        <p14:creationId xmlns:p14="http://schemas.microsoft.com/office/powerpoint/2010/main" val="419714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336AE-67D4-439F-A5C9-3E7450AB4A00}" type="datetimeFigureOut">
              <a:rPr lang="en-GB" smtClean="0"/>
              <a:t>30/11/2022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A4DE0-8CDC-49D1-AC55-6AA5AE995292}" type="slidenum">
              <a:rPr lang="en-GB" smtClean="0"/>
              <a:t>‹#›</a:t>
            </a:fld>
            <a:endParaRPr lang="en-GB"/>
          </a:p>
        </p:txBody>
      </p:sp>
    </p:spTree>
    <p:extLst>
      <p:ext uri="{BB962C8B-B14F-4D97-AF65-F5344CB8AC3E}">
        <p14:creationId xmlns:p14="http://schemas.microsoft.com/office/powerpoint/2010/main" val="125710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trpxtAmDAk"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Barcharts of the distribution of water on Earth"/>
          <p:cNvPicPr>
            <a:picLocks noChangeAspect="1" noChangeArrowheads="1"/>
          </p:cNvPicPr>
          <p:nvPr/>
        </p:nvPicPr>
        <p:blipFill rotWithShape="1">
          <a:blip r:embed="rId2" cstate="print"/>
          <a:srcRect t="8428"/>
          <a:stretch/>
        </p:blipFill>
        <p:spPr bwMode="auto">
          <a:xfrm>
            <a:off x="182880" y="742951"/>
            <a:ext cx="11852910" cy="5998416"/>
          </a:xfrm>
          <a:prstGeom prst="rect">
            <a:avLst/>
          </a:prstGeom>
          <a:noFill/>
          <a:ln w="28575">
            <a:solidFill>
              <a:srgbClr val="7030A0"/>
            </a:solidFill>
            <a:miter lim="800000"/>
            <a:headEnd/>
            <a:tailEnd/>
          </a:ln>
        </p:spPr>
      </p:pic>
      <p:sp>
        <p:nvSpPr>
          <p:cNvPr id="41986" name="TextBox 4"/>
          <p:cNvSpPr txBox="1">
            <a:spLocks noChangeArrowheads="1"/>
          </p:cNvSpPr>
          <p:nvPr/>
        </p:nvSpPr>
        <p:spPr bwMode="auto">
          <a:xfrm>
            <a:off x="182880" y="130396"/>
            <a:ext cx="1185291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scarcity</a:t>
            </a:r>
          </a:p>
        </p:txBody>
      </p:sp>
    </p:spTree>
    <p:extLst>
      <p:ext uri="{BB962C8B-B14F-4D97-AF65-F5344CB8AC3E}">
        <p14:creationId xmlns:p14="http://schemas.microsoft.com/office/powerpoint/2010/main" val="40201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ppt_x"/>
                                          </p:val>
                                        </p:tav>
                                        <p:tav tm="100000">
                                          <p:val>
                                            <p:strVal val="#ppt_x"/>
                                          </p:val>
                                        </p:tav>
                                      </p:tavLst>
                                    </p:anim>
                                    <p:anim calcmode="lin" valueType="num">
                                      <p:cBhvr additive="base">
                                        <p:cTn id="8" dur="500" fill="hold"/>
                                        <p:tgtEl>
                                          <p:spTgt spid="41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 scarcity | International Decade for Action 'Water for Life' 2005-2015">
            <a:extLst>
              <a:ext uri="{FF2B5EF4-FFF2-40B4-BE49-F238E27FC236}">
                <a16:creationId xmlns:a16="http://schemas.microsoft.com/office/drawing/2014/main" id="{500BEDEC-BBA9-220B-2CB9-BC47E1A58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41" y="1105337"/>
            <a:ext cx="11091918" cy="56014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A3B7C6-C054-BD5D-7C44-46CC4D56B9DE}"/>
              </a:ext>
            </a:extLst>
          </p:cNvPr>
          <p:cNvSpPr txBox="1">
            <a:spLocks/>
          </p:cNvSpPr>
          <p:nvPr/>
        </p:nvSpPr>
        <p:spPr>
          <a:xfrm>
            <a:off x="80711" y="588582"/>
            <a:ext cx="11846944" cy="395886"/>
          </a:xfrm>
          <a:prstGeom prst="rect">
            <a:avLst/>
          </a:prstGeom>
          <a:ln w="28575">
            <a:solidFill>
              <a:srgbClr val="00FF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u="sng" dirty="0">
                <a:latin typeface="Comic Sans MS" panose="030F0702030302020204" pitchFamily="66" charset="0"/>
              </a:rPr>
              <a:t>Starter</a:t>
            </a:r>
            <a:r>
              <a:rPr lang="en-GB" sz="2400" dirty="0">
                <a:latin typeface="Comic Sans MS" panose="030F0702030302020204" pitchFamily="66" charset="0"/>
              </a:rPr>
              <a:t>: Describe the global distribution of water scarcity.                                   [3]</a:t>
            </a:r>
          </a:p>
        </p:txBody>
      </p:sp>
      <p:sp>
        <p:nvSpPr>
          <p:cNvPr id="3" name="Title 1">
            <a:extLst>
              <a:ext uri="{FF2B5EF4-FFF2-40B4-BE49-F238E27FC236}">
                <a16:creationId xmlns:a16="http://schemas.microsoft.com/office/drawing/2014/main" id="{49EDD713-E77F-C1EA-70EF-DAB98A796C15}"/>
              </a:ext>
            </a:extLst>
          </p:cNvPr>
          <p:cNvSpPr txBox="1">
            <a:spLocks/>
          </p:cNvSpPr>
          <p:nvPr/>
        </p:nvSpPr>
        <p:spPr>
          <a:xfrm>
            <a:off x="80711" y="71828"/>
            <a:ext cx="11846944" cy="395886"/>
          </a:xfrm>
          <a:prstGeom prst="rect">
            <a:avLst/>
          </a:prstGeom>
          <a:ln w="28575">
            <a:solidFill>
              <a:srgbClr val="FF00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Water Scarcity</a:t>
            </a:r>
          </a:p>
        </p:txBody>
      </p:sp>
    </p:spTree>
    <p:extLst>
      <p:ext uri="{BB962C8B-B14F-4D97-AF65-F5344CB8AC3E}">
        <p14:creationId xmlns:p14="http://schemas.microsoft.com/office/powerpoint/2010/main" val="24581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773" y="113072"/>
            <a:ext cx="11846944" cy="318249"/>
          </a:xfrm>
          <a:prstGeom prst="rect">
            <a:avLst/>
          </a:prstGeom>
          <a:ln w="28575">
            <a:solidFill>
              <a:srgbClr val="FF00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u="sng" dirty="0">
                <a:latin typeface="Comic Sans MS" panose="030F0702030302020204" pitchFamily="66" charset="0"/>
              </a:rPr>
              <a:t>Water Scarcity</a:t>
            </a:r>
          </a:p>
        </p:txBody>
      </p:sp>
      <p:sp>
        <p:nvSpPr>
          <p:cNvPr id="5" name="Title 1"/>
          <p:cNvSpPr txBox="1">
            <a:spLocks/>
          </p:cNvSpPr>
          <p:nvPr/>
        </p:nvSpPr>
        <p:spPr>
          <a:xfrm>
            <a:off x="152400" y="500469"/>
            <a:ext cx="11846944" cy="395886"/>
          </a:xfrm>
          <a:prstGeom prst="rect">
            <a:avLst/>
          </a:prstGeom>
          <a:ln w="28575">
            <a:solidFill>
              <a:srgbClr val="00FF00"/>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u="sng" dirty="0">
                <a:latin typeface="Comic Sans MS" panose="030F0702030302020204" pitchFamily="66" charset="0"/>
              </a:rPr>
              <a:t>Demo</a:t>
            </a:r>
            <a:r>
              <a:rPr lang="en-GB" sz="2000" dirty="0">
                <a:latin typeface="Comic Sans MS" panose="030F0702030302020204" pitchFamily="66" charset="0"/>
              </a:rPr>
              <a:t>: Ensure to describe the locations of physical and economic water scarcity.   (4)</a:t>
            </a:r>
          </a:p>
        </p:txBody>
      </p:sp>
      <p:pic>
        <p:nvPicPr>
          <p:cNvPr id="9" name="Picture 8"/>
          <p:cNvPicPr>
            <a:picLocks noChangeAspect="1"/>
          </p:cNvPicPr>
          <p:nvPr/>
        </p:nvPicPr>
        <p:blipFill>
          <a:blip r:embed="rId2"/>
          <a:stretch>
            <a:fillRect/>
          </a:stretch>
        </p:blipFill>
        <p:spPr>
          <a:xfrm>
            <a:off x="178677" y="1182417"/>
            <a:ext cx="8460827" cy="4577252"/>
          </a:xfrm>
          <a:prstGeom prst="rect">
            <a:avLst/>
          </a:prstGeom>
          <a:ln w="28575">
            <a:solidFill>
              <a:srgbClr val="00FF00"/>
            </a:solidFill>
          </a:ln>
        </p:spPr>
      </p:pic>
      <p:sp>
        <p:nvSpPr>
          <p:cNvPr id="10" name="Rectangle 9"/>
          <p:cNvSpPr/>
          <p:nvPr/>
        </p:nvSpPr>
        <p:spPr>
          <a:xfrm>
            <a:off x="8975834" y="1061233"/>
            <a:ext cx="3090042" cy="3416320"/>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Economic Water scarcity</a:t>
            </a:r>
            <a:r>
              <a:rPr lang="en-GB" dirty="0">
                <a:latin typeface="Comic Sans MS" panose="030F0702030302020204" pitchFamily="66" charset="0"/>
              </a:rPr>
              <a:t>- exists when a population does not have the necessary monetary means to utilise an adequate source of water. The unequal distribution of resources is central to economic water scarcity where the crux of the problem is lack of investment. </a:t>
            </a:r>
          </a:p>
        </p:txBody>
      </p:sp>
      <p:sp>
        <p:nvSpPr>
          <p:cNvPr id="11" name="Rectangle 10"/>
          <p:cNvSpPr/>
          <p:nvPr/>
        </p:nvSpPr>
        <p:spPr>
          <a:xfrm>
            <a:off x="8986345" y="4606950"/>
            <a:ext cx="3100552" cy="2031325"/>
          </a:xfrm>
          <a:prstGeom prst="rect">
            <a:avLst/>
          </a:prstGeom>
          <a:ln w="28575">
            <a:solidFill>
              <a:srgbClr val="7030A0"/>
            </a:solidFill>
          </a:ln>
        </p:spPr>
        <p:txBody>
          <a:bodyPr wrap="square">
            <a:spAutoFit/>
          </a:bodyPr>
          <a:lstStyle/>
          <a:p>
            <a:pPr algn="just"/>
            <a:r>
              <a:rPr lang="en-GB" b="1" u="sng" dirty="0">
                <a:latin typeface="Comic Sans MS" panose="030F0702030302020204" pitchFamily="66" charset="0"/>
              </a:rPr>
              <a:t>Physical Water scarcity</a:t>
            </a:r>
            <a:r>
              <a:rPr lang="en-GB" b="1" dirty="0">
                <a:latin typeface="Comic Sans MS" panose="030F0702030302020204" pitchFamily="66" charset="0"/>
              </a:rPr>
              <a:t>-</a:t>
            </a:r>
            <a:r>
              <a:rPr lang="en-GB" dirty="0">
                <a:latin typeface="Comic Sans MS" panose="030F0702030302020204" pitchFamily="66" charset="0"/>
              </a:rPr>
              <a:t>is</a:t>
            </a:r>
            <a:r>
              <a:rPr lang="en-GB" b="1" dirty="0">
                <a:latin typeface="Comic Sans MS" panose="030F0702030302020204" pitchFamily="66" charset="0"/>
              </a:rPr>
              <a:t> </a:t>
            </a:r>
            <a:r>
              <a:rPr lang="en-GB" dirty="0">
                <a:latin typeface="Comic Sans MS" panose="030F0702030302020204" pitchFamily="66" charset="0"/>
              </a:rPr>
              <a:t>when a physical access to water is limited. This is when demand outstrips a region’s ability to provide the water needed by the population. </a:t>
            </a:r>
          </a:p>
        </p:txBody>
      </p:sp>
    </p:spTree>
    <p:extLst>
      <p:ext uri="{BB962C8B-B14F-4D97-AF65-F5344CB8AC3E}">
        <p14:creationId xmlns:p14="http://schemas.microsoft.com/office/powerpoint/2010/main" val="107302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47" y="596151"/>
            <a:ext cx="11846944" cy="971392"/>
          </a:xfrm>
          <a:ln w="28575">
            <a:solidFill>
              <a:srgbClr val="FFC000"/>
            </a:solidFill>
          </a:ln>
        </p:spPr>
        <p:txBody>
          <a:bodyPr>
            <a:normAutofit/>
          </a:bodyPr>
          <a:lstStyle/>
          <a:p>
            <a:pPr algn="l"/>
            <a:r>
              <a:rPr lang="en-GB" sz="2400" u="sng" dirty="0">
                <a:latin typeface="Comic Sans MS" panose="030F0702030302020204" pitchFamily="66" charset="0"/>
              </a:rPr>
              <a:t>Learning Objective</a:t>
            </a:r>
            <a:r>
              <a:rPr lang="en-GB" sz="2400" dirty="0">
                <a:latin typeface="Comic Sans MS" panose="030F0702030302020204" pitchFamily="66" charset="0"/>
              </a:rPr>
              <a:t>: </a:t>
            </a:r>
            <a:r>
              <a:rPr lang="en-GB" sz="1800" dirty="0">
                <a:latin typeface="Comic Sans MS" panose="030F0902030302020204" pitchFamily="66" charset="0"/>
              </a:rPr>
              <a:t>To be able to explain the </a:t>
            </a:r>
            <a:r>
              <a:rPr lang="en-GB" sz="1800" dirty="0">
                <a:effectLst/>
                <a:latin typeface="Comic Sans MS" panose="030F0902030302020204" pitchFamily="66" charset="0"/>
              </a:rPr>
              <a:t>Environmental consequences of agricultural activities on water quality, to include pollution (eutrophication) and irrigation (salinization)</a:t>
            </a:r>
            <a:r>
              <a:rPr lang="en-GB" sz="1800" dirty="0">
                <a:latin typeface="Comic Sans MS" panose="030F0902030302020204" pitchFamily="66" charset="0"/>
              </a:rPr>
              <a:t> the methods of water supply and use.</a:t>
            </a:r>
          </a:p>
        </p:txBody>
      </p:sp>
      <p:sp>
        <p:nvSpPr>
          <p:cNvPr id="4" name="Title 1"/>
          <p:cNvSpPr txBox="1">
            <a:spLocks/>
          </p:cNvSpPr>
          <p:nvPr/>
        </p:nvSpPr>
        <p:spPr>
          <a:xfrm>
            <a:off x="143773" y="113072"/>
            <a:ext cx="11846944" cy="395886"/>
          </a:xfrm>
          <a:prstGeom prst="rect">
            <a:avLst/>
          </a:prstGeom>
          <a:ln w="28575">
            <a:solidFill>
              <a:srgbClr val="FF00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Water Quality and Quantity</a:t>
            </a:r>
          </a:p>
        </p:txBody>
      </p:sp>
      <p:sp>
        <p:nvSpPr>
          <p:cNvPr id="5" name="Title 1"/>
          <p:cNvSpPr txBox="1">
            <a:spLocks/>
          </p:cNvSpPr>
          <p:nvPr/>
        </p:nvSpPr>
        <p:spPr>
          <a:xfrm>
            <a:off x="135147" y="1684679"/>
            <a:ext cx="11846944" cy="395886"/>
          </a:xfrm>
          <a:prstGeom prst="rect">
            <a:avLst/>
          </a:prstGeom>
          <a:ln w="28575">
            <a:solidFill>
              <a:srgbClr val="00FF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u="sng" dirty="0">
                <a:latin typeface="Comic Sans MS" panose="030F0702030302020204" pitchFamily="66" charset="0"/>
              </a:rPr>
              <a:t>Starter</a:t>
            </a:r>
            <a:r>
              <a:rPr lang="en-GB" sz="2400" dirty="0">
                <a:latin typeface="Comic Sans MS" panose="030F0702030302020204" pitchFamily="66" charset="0"/>
              </a:rPr>
              <a:t>: Turn to pages 29-35 and make notes on the below listed subtopics. </a:t>
            </a:r>
          </a:p>
        </p:txBody>
      </p:sp>
      <p:sp>
        <p:nvSpPr>
          <p:cNvPr id="6" name="Title 1"/>
          <p:cNvSpPr txBox="1">
            <a:spLocks/>
          </p:cNvSpPr>
          <p:nvPr/>
        </p:nvSpPr>
        <p:spPr>
          <a:xfrm>
            <a:off x="218520" y="2390340"/>
            <a:ext cx="4747404" cy="1698474"/>
          </a:xfrm>
          <a:prstGeom prst="rect">
            <a:avLst/>
          </a:prstGeom>
          <a:ln w="28575">
            <a:solidFill>
              <a:srgbClr val="7030A0"/>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u="sng" dirty="0">
                <a:latin typeface="Comic Sans MS" panose="030F0702030302020204" pitchFamily="66" charset="0"/>
              </a:rPr>
              <a:t>Key Language</a:t>
            </a:r>
            <a:r>
              <a:rPr lang="en-GB" sz="2400" dirty="0">
                <a:latin typeface="Comic Sans MS" panose="030F0702030302020204" pitchFamily="66" charset="0"/>
              </a:rPr>
              <a:t>: Water Supply-is the provision of water by public utilities, commercial organisations or by community endeavours. </a:t>
            </a:r>
            <a:endParaRPr lang="en-GB" sz="2400" u="sng"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5840010" y="2783663"/>
            <a:ext cx="6133470" cy="3925018"/>
          </a:xfrm>
          <a:prstGeom prst="rect">
            <a:avLst/>
          </a:prstGeom>
        </p:spPr>
      </p:pic>
      <p:pic>
        <p:nvPicPr>
          <p:cNvPr id="9" name="Graphic 8" descr="Television">
            <a:hlinkClick r:id="rId3"/>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425" y="103517"/>
            <a:ext cx="402568" cy="402568"/>
          </a:xfrm>
          <a:prstGeom prst="rect">
            <a:avLst/>
          </a:prstGeom>
        </p:spPr>
      </p:pic>
    </p:spTree>
    <p:extLst>
      <p:ext uri="{BB962C8B-B14F-4D97-AF65-F5344CB8AC3E}">
        <p14:creationId xmlns:p14="http://schemas.microsoft.com/office/powerpoint/2010/main" val="171547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773" y="113072"/>
            <a:ext cx="11846944" cy="318249"/>
          </a:xfrm>
          <a:prstGeom prst="rect">
            <a:avLst/>
          </a:prstGeom>
          <a:ln w="28575">
            <a:solidFill>
              <a:srgbClr val="FF00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u="sng" dirty="0">
                <a:latin typeface="Comic Sans MS" panose="030F0702030302020204" pitchFamily="66" charset="0"/>
              </a:rPr>
              <a:t>Water</a:t>
            </a:r>
          </a:p>
        </p:txBody>
      </p:sp>
      <p:pic>
        <p:nvPicPr>
          <p:cNvPr id="6" name="Picture 5"/>
          <p:cNvPicPr>
            <a:picLocks noChangeAspect="1"/>
          </p:cNvPicPr>
          <p:nvPr/>
        </p:nvPicPr>
        <p:blipFill rotWithShape="1">
          <a:blip r:embed="rId2"/>
          <a:srcRect t="3545"/>
          <a:stretch/>
        </p:blipFill>
        <p:spPr>
          <a:xfrm>
            <a:off x="96193" y="1063329"/>
            <a:ext cx="9152304" cy="5061852"/>
          </a:xfrm>
          <a:prstGeom prst="rect">
            <a:avLst/>
          </a:prstGeom>
        </p:spPr>
      </p:pic>
      <p:sp>
        <p:nvSpPr>
          <p:cNvPr id="7" name="Title 1"/>
          <p:cNvSpPr txBox="1">
            <a:spLocks/>
          </p:cNvSpPr>
          <p:nvPr/>
        </p:nvSpPr>
        <p:spPr>
          <a:xfrm>
            <a:off x="152400" y="553019"/>
            <a:ext cx="11846944" cy="395886"/>
          </a:xfrm>
          <a:prstGeom prst="rect">
            <a:avLst/>
          </a:prstGeom>
          <a:ln w="28575">
            <a:solidFill>
              <a:srgbClr val="00FF00"/>
            </a:solidFill>
          </a:ln>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u="sng" dirty="0">
                <a:latin typeface="Comic Sans MS" panose="030F0702030302020204" pitchFamily="66" charset="0"/>
              </a:rPr>
              <a:t>Demo</a:t>
            </a:r>
            <a:r>
              <a:rPr lang="en-GB" sz="2400" dirty="0">
                <a:latin typeface="Comic Sans MS" panose="030F0702030302020204" pitchFamily="66" charset="0"/>
              </a:rPr>
              <a:t>: How is water used? Look at Figure 4 and describe the water used.          (5 marks)  </a:t>
            </a:r>
          </a:p>
        </p:txBody>
      </p:sp>
      <p:pic>
        <p:nvPicPr>
          <p:cNvPr id="8" name="Picture 7"/>
          <p:cNvPicPr>
            <a:picLocks noChangeAspect="1"/>
          </p:cNvPicPr>
          <p:nvPr/>
        </p:nvPicPr>
        <p:blipFill>
          <a:blip r:embed="rId3"/>
          <a:stretch>
            <a:fillRect/>
          </a:stretch>
        </p:blipFill>
        <p:spPr>
          <a:xfrm>
            <a:off x="8567508" y="4054416"/>
            <a:ext cx="3435305" cy="2582866"/>
          </a:xfrm>
          <a:prstGeom prst="rect">
            <a:avLst/>
          </a:prstGeom>
          <a:ln w="28575">
            <a:solidFill>
              <a:srgbClr val="7030A0"/>
            </a:solidFill>
          </a:ln>
        </p:spPr>
      </p:pic>
    </p:spTree>
    <p:extLst>
      <p:ext uri="{BB962C8B-B14F-4D97-AF65-F5344CB8AC3E}">
        <p14:creationId xmlns:p14="http://schemas.microsoft.com/office/powerpoint/2010/main" val="289008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unny managemen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177690" y="588908"/>
            <a:ext cx="6076950" cy="5848350"/>
          </a:xfrm>
          <a:prstGeom prst="rect">
            <a:avLst/>
          </a:prstGeom>
          <a:ln>
            <a:solidFill>
              <a:srgbClr val="7030A0"/>
            </a:solidFill>
          </a:ln>
        </p:spPr>
      </p:pic>
      <p:sp>
        <p:nvSpPr>
          <p:cNvPr id="6" name="Title 1"/>
          <p:cNvSpPr txBox="1">
            <a:spLocks/>
          </p:cNvSpPr>
          <p:nvPr/>
        </p:nvSpPr>
        <p:spPr>
          <a:xfrm>
            <a:off x="143773" y="113072"/>
            <a:ext cx="11846944" cy="318249"/>
          </a:xfrm>
          <a:prstGeom prst="rect">
            <a:avLst/>
          </a:prstGeom>
          <a:ln w="28575">
            <a:solidFill>
              <a:srgbClr val="FF00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u="sng" dirty="0">
                <a:latin typeface="Comic Sans MS" panose="030F0702030302020204" pitchFamily="66" charset="0"/>
              </a:rPr>
              <a:t>Management of Water</a:t>
            </a:r>
          </a:p>
        </p:txBody>
      </p:sp>
      <p:sp>
        <p:nvSpPr>
          <p:cNvPr id="7" name="Title 1"/>
          <p:cNvSpPr txBox="1">
            <a:spLocks/>
          </p:cNvSpPr>
          <p:nvPr/>
        </p:nvSpPr>
        <p:spPr>
          <a:xfrm>
            <a:off x="6430447" y="1317337"/>
            <a:ext cx="5560270" cy="357749"/>
          </a:xfrm>
          <a:prstGeom prst="rect">
            <a:avLst/>
          </a:prstGeom>
          <a:ln w="28575">
            <a:solidFill>
              <a:srgbClr val="00FF00"/>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u="sng" dirty="0">
                <a:latin typeface="Comic Sans MS" panose="030F0702030302020204" pitchFamily="66" charset="0"/>
              </a:rPr>
              <a:t>Plenary</a:t>
            </a:r>
            <a:r>
              <a:rPr lang="en-GB" sz="1800" dirty="0">
                <a:latin typeface="Comic Sans MS" panose="030F0702030302020204" pitchFamily="66" charset="0"/>
              </a:rPr>
              <a:t>: How can we manage water? </a:t>
            </a:r>
          </a:p>
        </p:txBody>
      </p:sp>
      <p:sp>
        <p:nvSpPr>
          <p:cNvPr id="2" name="Rectangle 1"/>
          <p:cNvSpPr/>
          <p:nvPr/>
        </p:nvSpPr>
        <p:spPr>
          <a:xfrm>
            <a:off x="6409426" y="561042"/>
            <a:ext cx="5598544" cy="646331"/>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a:t>
            </a:r>
            <a:r>
              <a:rPr lang="en-GB" dirty="0">
                <a:latin typeface="Comic Sans MS" panose="030F0702030302020204" pitchFamily="66" charset="0"/>
              </a:rPr>
              <a:t>: To find out how areas could manage the supplies of their water effectively. </a:t>
            </a:r>
          </a:p>
        </p:txBody>
      </p:sp>
    </p:spTree>
    <p:extLst>
      <p:ext uri="{BB962C8B-B14F-4D97-AF65-F5344CB8AC3E}">
        <p14:creationId xmlns:p14="http://schemas.microsoft.com/office/powerpoint/2010/main" val="27979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5F238-3949-EA90-FA58-04D1EEDDEF7A}"/>
              </a:ext>
            </a:extLst>
          </p:cNvPr>
          <p:cNvSpPr>
            <a:spLocks noGrp="1"/>
          </p:cNvSpPr>
          <p:nvPr>
            <p:ph idx="1"/>
          </p:nvPr>
        </p:nvSpPr>
        <p:spPr>
          <a:xfrm>
            <a:off x="143772" y="530225"/>
            <a:ext cx="11950255" cy="2593975"/>
          </a:xfrm>
          <a:ln w="28575">
            <a:solidFill>
              <a:srgbClr val="7030A0"/>
            </a:solidFill>
          </a:ln>
        </p:spPr>
        <p:txBody>
          <a:bodyPr>
            <a:noAutofit/>
          </a:bodyPr>
          <a:lstStyle/>
          <a:p>
            <a:pPr marL="0" indent="0">
              <a:buNone/>
            </a:pPr>
            <a:r>
              <a:rPr lang="en-GB" sz="1800" b="1" u="sng" dirty="0">
                <a:effectLst/>
                <a:latin typeface="Comic Sans MS" panose="030F0902030302020204" pitchFamily="66" charset="0"/>
                <a:ea typeface="Calibri" panose="020F0502020204030204" pitchFamily="34" charset="0"/>
                <a:cs typeface="Times New Roman" panose="02020603050405020304" pitchFamily="18" charset="0"/>
              </a:rPr>
              <a:t>Water Quality Quiz</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buNone/>
            </a:pPr>
            <a:r>
              <a:rPr lang="en-GB" sz="1800" dirty="0">
                <a:effectLst/>
                <a:latin typeface="Comic Sans MS" panose="030F0902030302020204" pitchFamily="66" charset="0"/>
                <a:ea typeface="Calibri" panose="020F0502020204030204" pitchFamily="34" charset="0"/>
                <a:cs typeface="Times New Roman" panose="02020603050405020304" pitchFamily="18" charset="0"/>
              </a:rPr>
              <a:t>1. Outline one environmental problem caused by eutrophication.                                      [2]</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buNone/>
            </a:pPr>
            <a:r>
              <a:rPr lang="en-GB" sz="1800" dirty="0">
                <a:effectLst/>
                <a:latin typeface="Comic Sans MS" panose="030F0902030302020204" pitchFamily="66" charset="0"/>
                <a:ea typeface="Calibri" panose="020F0502020204030204" pitchFamily="34" charset="0"/>
                <a:cs typeface="Times New Roman" panose="02020603050405020304" pitchFamily="18" charset="0"/>
              </a:rPr>
              <a:t>2. Explain one human reason and one physical reason why some areas of a freshwater</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buNone/>
            </a:pPr>
            <a:r>
              <a:rPr lang="en-GB" sz="1800" dirty="0">
                <a:effectLst/>
                <a:latin typeface="Comic Sans MS" panose="030F0902030302020204" pitchFamily="66" charset="0"/>
                <a:ea typeface="Calibri" panose="020F0502020204030204" pitchFamily="34" charset="0"/>
                <a:cs typeface="Times New Roman" panose="02020603050405020304" pitchFamily="18" charset="0"/>
              </a:rPr>
              <a:t>lake such as this experience high levels of eutrophication.                                              [3</a:t>
            </a:r>
            <a:r>
              <a:rPr lang="en-GB" sz="1800" dirty="0">
                <a:effectLst/>
                <a:latin typeface="Comic Sans MS" panose="030F0902030302020204" pitchFamily="66" charset="0"/>
                <a:ea typeface="Calibri" panose="020F0502020204030204" pitchFamily="34" charset="0"/>
                <a:cs typeface="_Ÿ%Ωò"/>
              </a:rPr>
              <a:t>+</a:t>
            </a:r>
            <a:r>
              <a:rPr lang="en-GB" sz="1800" dirty="0">
                <a:effectLst/>
                <a:latin typeface="Comic Sans MS" panose="030F0902030302020204" pitchFamily="66" charset="0"/>
                <a:ea typeface="Calibri" panose="020F0502020204030204" pitchFamily="34" charset="0"/>
                <a:cs typeface="Times New Roman" panose="02020603050405020304" pitchFamily="18" charset="0"/>
              </a:rPr>
              <a:t>3]</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buNone/>
            </a:pPr>
            <a:r>
              <a:rPr lang="en-GB" sz="1800" dirty="0">
                <a:effectLst/>
                <a:latin typeface="Comic Sans MS" panose="030F0902030302020204" pitchFamily="66" charset="0"/>
                <a:ea typeface="Calibri" panose="020F0502020204030204" pitchFamily="34" charset="0"/>
                <a:cs typeface="Times New Roman" panose="02020603050405020304" pitchFamily="18" charset="0"/>
              </a:rPr>
              <a:t>November 2017 </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buNone/>
            </a:pPr>
            <a:r>
              <a:rPr lang="en-GB" sz="1800" dirty="0">
                <a:effectLst/>
                <a:latin typeface="Comic Sans MS" panose="030F0902030302020204" pitchFamily="66" charset="0"/>
                <a:ea typeface="Calibri" panose="020F0502020204030204" pitchFamily="34" charset="0"/>
                <a:cs typeface="Times New Roman" panose="02020603050405020304" pitchFamily="18" charset="0"/>
              </a:rPr>
              <a:t>(b) (</a:t>
            </a:r>
            <a:r>
              <a:rPr lang="en-GB" sz="1800" dirty="0" err="1">
                <a:effectLst/>
                <a:latin typeface="Comic Sans MS" panose="030F0902030302020204" pitchFamily="66" charset="0"/>
                <a:ea typeface="Calibri" panose="020F0502020204030204" pitchFamily="34" charset="0"/>
                <a:cs typeface="Times New Roman" panose="02020603050405020304" pitchFamily="18" charset="0"/>
              </a:rPr>
              <a:t>i</a:t>
            </a:r>
            <a:r>
              <a:rPr lang="en-GB" sz="1800" dirty="0">
                <a:effectLst/>
                <a:latin typeface="Comic Sans MS" panose="030F0902030302020204" pitchFamily="66" charset="0"/>
                <a:ea typeface="Calibri" panose="020F0502020204030204" pitchFamily="34" charset="0"/>
                <a:cs typeface="Times New Roman" panose="02020603050405020304" pitchFamily="18" charset="0"/>
              </a:rPr>
              <a:t>) Explain how irrigation can lead to salinization.                                                        [2]</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buNone/>
            </a:pPr>
            <a:r>
              <a:rPr lang="en-GB" sz="1800" dirty="0">
                <a:effectLst/>
                <a:latin typeface="Comic Sans MS" panose="030F0902030302020204" pitchFamily="66" charset="0"/>
                <a:ea typeface="Calibri" panose="020F0502020204030204" pitchFamily="34" charset="0"/>
                <a:cs typeface="Times New Roman" panose="02020603050405020304" pitchFamily="18" charset="0"/>
              </a:rPr>
              <a:t>(ii) Explain two consequences of salinization for farmers.                                                [2+2]</a:t>
            </a:r>
            <a:endParaRPr lang="en-DE" sz="1800" dirty="0">
              <a:effectLst/>
              <a:latin typeface="Comic Sans MS" panose="030F0902030302020204" pitchFamily="66" charset="0"/>
              <a:ea typeface="Calibri" panose="020F0502020204030204" pitchFamily="34" charset="0"/>
              <a:cs typeface="Times New Roman" panose="02020603050405020304" pitchFamily="18" charset="0"/>
            </a:endParaRPr>
          </a:p>
          <a:p>
            <a:endParaRPr lang="en-GB" sz="1800" dirty="0">
              <a:latin typeface="Comic Sans MS" panose="030F0902030302020204" pitchFamily="66" charset="0"/>
            </a:endParaRPr>
          </a:p>
        </p:txBody>
      </p:sp>
      <p:sp>
        <p:nvSpPr>
          <p:cNvPr id="4" name="Title 1">
            <a:extLst>
              <a:ext uri="{FF2B5EF4-FFF2-40B4-BE49-F238E27FC236}">
                <a16:creationId xmlns:a16="http://schemas.microsoft.com/office/drawing/2014/main" id="{E307E9F9-DCAD-8FBF-87BF-654D8DD546FF}"/>
              </a:ext>
            </a:extLst>
          </p:cNvPr>
          <p:cNvSpPr txBox="1">
            <a:spLocks/>
          </p:cNvSpPr>
          <p:nvPr/>
        </p:nvSpPr>
        <p:spPr>
          <a:xfrm>
            <a:off x="143772" y="113072"/>
            <a:ext cx="11950255" cy="318249"/>
          </a:xfrm>
          <a:prstGeom prst="rect">
            <a:avLst/>
          </a:prstGeom>
          <a:ln w="28575">
            <a:solidFill>
              <a:srgbClr val="FF0000"/>
            </a:solid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u="sng" dirty="0">
                <a:latin typeface="Comic Sans MS" panose="030F0702030302020204" pitchFamily="66" charset="0"/>
              </a:rPr>
              <a:t>Past Paper Questions </a:t>
            </a:r>
          </a:p>
        </p:txBody>
      </p:sp>
    </p:spTree>
    <p:extLst>
      <p:ext uri="{BB962C8B-B14F-4D97-AF65-F5344CB8AC3E}">
        <p14:creationId xmlns:p14="http://schemas.microsoft.com/office/powerpoint/2010/main" val="315756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9841</TotalTime>
  <Words>316</Words>
  <Application>Microsoft Macintosh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Learning Objective: To be able to explain the Environmental consequences of agricultural activities on water quality, to include pollution (eutrophication) and irrigation (salinization) the methods of water supply and use.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dc:title>
  <dc:creator>martin roberts</dc:creator>
  <cp:lastModifiedBy>Roberts, Martin</cp:lastModifiedBy>
  <cp:revision>12</cp:revision>
  <dcterms:created xsi:type="dcterms:W3CDTF">2017-03-06T14:14:48Z</dcterms:created>
  <dcterms:modified xsi:type="dcterms:W3CDTF">2022-11-30T08:35:13Z</dcterms:modified>
</cp:coreProperties>
</file>