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68"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4651"/>
  </p:normalViewPr>
  <p:slideViewPr>
    <p:cSldViewPr>
      <p:cViewPr varScale="1">
        <p:scale>
          <a:sx n="105" d="100"/>
          <a:sy n="105" d="100"/>
        </p:scale>
        <p:origin x="736"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D2D0376-7F76-48D8-B5CE-1FC20F935EB5}" type="datetimeFigureOut">
              <a:rPr lang="en-GB" smtClean="0"/>
              <a:t>26/08/2019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E5E83E-BDF5-4608-AEE3-833EF6AFBA4D}" type="slidenum">
              <a:rPr lang="en-GB" smtClean="0"/>
              <a:t>‹#›</a:t>
            </a:fld>
            <a:endParaRPr lang="en-GB"/>
          </a:p>
        </p:txBody>
      </p:sp>
    </p:spTree>
    <p:extLst>
      <p:ext uri="{BB962C8B-B14F-4D97-AF65-F5344CB8AC3E}">
        <p14:creationId xmlns:p14="http://schemas.microsoft.com/office/powerpoint/2010/main" val="7380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2D0376-7F76-48D8-B5CE-1FC20F935EB5}" type="datetimeFigureOut">
              <a:rPr lang="en-GB" smtClean="0"/>
              <a:t>26/08/2019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E5E83E-BDF5-4608-AEE3-833EF6AFBA4D}" type="slidenum">
              <a:rPr lang="en-GB" smtClean="0"/>
              <a:t>‹#›</a:t>
            </a:fld>
            <a:endParaRPr lang="en-GB"/>
          </a:p>
        </p:txBody>
      </p:sp>
    </p:spTree>
    <p:extLst>
      <p:ext uri="{BB962C8B-B14F-4D97-AF65-F5344CB8AC3E}">
        <p14:creationId xmlns:p14="http://schemas.microsoft.com/office/powerpoint/2010/main" val="2351394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2D0376-7F76-48D8-B5CE-1FC20F935EB5}" type="datetimeFigureOut">
              <a:rPr lang="en-GB" smtClean="0"/>
              <a:t>26/08/2019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E5E83E-BDF5-4608-AEE3-833EF6AFBA4D}" type="slidenum">
              <a:rPr lang="en-GB" smtClean="0"/>
              <a:t>‹#›</a:t>
            </a:fld>
            <a:endParaRPr lang="en-GB"/>
          </a:p>
        </p:txBody>
      </p:sp>
    </p:spTree>
    <p:extLst>
      <p:ext uri="{BB962C8B-B14F-4D97-AF65-F5344CB8AC3E}">
        <p14:creationId xmlns:p14="http://schemas.microsoft.com/office/powerpoint/2010/main" val="335434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2D0376-7F76-48D8-B5CE-1FC20F935EB5}" type="datetimeFigureOut">
              <a:rPr lang="en-GB" smtClean="0"/>
              <a:t>26/08/2019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E5E83E-BDF5-4608-AEE3-833EF6AFBA4D}" type="slidenum">
              <a:rPr lang="en-GB" smtClean="0"/>
              <a:t>‹#›</a:t>
            </a:fld>
            <a:endParaRPr lang="en-GB"/>
          </a:p>
        </p:txBody>
      </p:sp>
    </p:spTree>
    <p:extLst>
      <p:ext uri="{BB962C8B-B14F-4D97-AF65-F5344CB8AC3E}">
        <p14:creationId xmlns:p14="http://schemas.microsoft.com/office/powerpoint/2010/main" val="1069694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2D0376-7F76-48D8-B5CE-1FC20F935EB5}" type="datetimeFigureOut">
              <a:rPr lang="en-GB" smtClean="0"/>
              <a:t>26/08/2019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E5E83E-BDF5-4608-AEE3-833EF6AFBA4D}" type="slidenum">
              <a:rPr lang="en-GB" smtClean="0"/>
              <a:t>‹#›</a:t>
            </a:fld>
            <a:endParaRPr lang="en-GB"/>
          </a:p>
        </p:txBody>
      </p:sp>
    </p:spTree>
    <p:extLst>
      <p:ext uri="{BB962C8B-B14F-4D97-AF65-F5344CB8AC3E}">
        <p14:creationId xmlns:p14="http://schemas.microsoft.com/office/powerpoint/2010/main" val="4186950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D2D0376-7F76-48D8-B5CE-1FC20F935EB5}" type="datetimeFigureOut">
              <a:rPr lang="en-GB" smtClean="0"/>
              <a:t>26/08/2019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E5E83E-BDF5-4608-AEE3-833EF6AFBA4D}" type="slidenum">
              <a:rPr lang="en-GB" smtClean="0"/>
              <a:t>‹#›</a:t>
            </a:fld>
            <a:endParaRPr lang="en-GB"/>
          </a:p>
        </p:txBody>
      </p:sp>
    </p:spTree>
    <p:extLst>
      <p:ext uri="{BB962C8B-B14F-4D97-AF65-F5344CB8AC3E}">
        <p14:creationId xmlns:p14="http://schemas.microsoft.com/office/powerpoint/2010/main" val="13824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D2D0376-7F76-48D8-B5CE-1FC20F935EB5}" type="datetimeFigureOut">
              <a:rPr lang="en-GB" smtClean="0"/>
              <a:t>26/08/2019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E5E83E-BDF5-4608-AEE3-833EF6AFBA4D}" type="slidenum">
              <a:rPr lang="en-GB" smtClean="0"/>
              <a:t>‹#›</a:t>
            </a:fld>
            <a:endParaRPr lang="en-GB"/>
          </a:p>
        </p:txBody>
      </p:sp>
    </p:spTree>
    <p:extLst>
      <p:ext uri="{BB962C8B-B14F-4D97-AF65-F5344CB8AC3E}">
        <p14:creationId xmlns:p14="http://schemas.microsoft.com/office/powerpoint/2010/main" val="4013595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D2D0376-7F76-48D8-B5CE-1FC20F935EB5}" type="datetimeFigureOut">
              <a:rPr lang="en-GB" smtClean="0"/>
              <a:t>26/08/2019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E5E83E-BDF5-4608-AEE3-833EF6AFBA4D}" type="slidenum">
              <a:rPr lang="en-GB" smtClean="0"/>
              <a:t>‹#›</a:t>
            </a:fld>
            <a:endParaRPr lang="en-GB"/>
          </a:p>
        </p:txBody>
      </p:sp>
    </p:spTree>
    <p:extLst>
      <p:ext uri="{BB962C8B-B14F-4D97-AF65-F5344CB8AC3E}">
        <p14:creationId xmlns:p14="http://schemas.microsoft.com/office/powerpoint/2010/main" val="365130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D0376-7F76-48D8-B5CE-1FC20F935EB5}" type="datetimeFigureOut">
              <a:rPr lang="en-GB" smtClean="0"/>
              <a:t>26/08/2019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E5E83E-BDF5-4608-AEE3-833EF6AFBA4D}" type="slidenum">
              <a:rPr lang="en-GB" smtClean="0"/>
              <a:t>‹#›</a:t>
            </a:fld>
            <a:endParaRPr lang="en-GB"/>
          </a:p>
        </p:txBody>
      </p:sp>
    </p:spTree>
    <p:extLst>
      <p:ext uri="{BB962C8B-B14F-4D97-AF65-F5344CB8AC3E}">
        <p14:creationId xmlns:p14="http://schemas.microsoft.com/office/powerpoint/2010/main" val="65097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2D0376-7F76-48D8-B5CE-1FC20F935EB5}" type="datetimeFigureOut">
              <a:rPr lang="en-GB" smtClean="0"/>
              <a:t>26/08/2019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E5E83E-BDF5-4608-AEE3-833EF6AFBA4D}" type="slidenum">
              <a:rPr lang="en-GB" smtClean="0"/>
              <a:t>‹#›</a:t>
            </a:fld>
            <a:endParaRPr lang="en-GB"/>
          </a:p>
        </p:txBody>
      </p:sp>
    </p:spTree>
    <p:extLst>
      <p:ext uri="{BB962C8B-B14F-4D97-AF65-F5344CB8AC3E}">
        <p14:creationId xmlns:p14="http://schemas.microsoft.com/office/powerpoint/2010/main" val="342717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2D0376-7F76-48D8-B5CE-1FC20F935EB5}" type="datetimeFigureOut">
              <a:rPr lang="en-GB" smtClean="0"/>
              <a:t>26/08/2019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E5E83E-BDF5-4608-AEE3-833EF6AFBA4D}" type="slidenum">
              <a:rPr lang="en-GB" smtClean="0"/>
              <a:t>‹#›</a:t>
            </a:fld>
            <a:endParaRPr lang="en-GB"/>
          </a:p>
        </p:txBody>
      </p:sp>
    </p:spTree>
    <p:extLst>
      <p:ext uri="{BB962C8B-B14F-4D97-AF65-F5344CB8AC3E}">
        <p14:creationId xmlns:p14="http://schemas.microsoft.com/office/powerpoint/2010/main" val="873075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D0376-7F76-48D8-B5CE-1FC20F935EB5}" type="datetimeFigureOut">
              <a:rPr lang="en-GB" smtClean="0"/>
              <a:t>26/08/2019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5E83E-BDF5-4608-AEE3-833EF6AFBA4D}" type="slidenum">
              <a:rPr lang="en-GB" smtClean="0"/>
              <a:t>‹#›</a:t>
            </a:fld>
            <a:endParaRPr lang="en-GB"/>
          </a:p>
        </p:txBody>
      </p:sp>
    </p:spTree>
    <p:extLst>
      <p:ext uri="{BB962C8B-B14F-4D97-AF65-F5344CB8AC3E}">
        <p14:creationId xmlns:p14="http://schemas.microsoft.com/office/powerpoint/2010/main" val="2095201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c-WO73Dh7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692696"/>
            <a:ext cx="8856984" cy="1200329"/>
          </a:xfrm>
          <a:prstGeom prst="rect">
            <a:avLst/>
          </a:prstGeom>
          <a:ln w="28575">
            <a:solidFill>
              <a:srgbClr val="FFC000"/>
            </a:solidFill>
          </a:ln>
        </p:spPr>
        <p:txBody>
          <a:bodyPr wrap="square">
            <a:spAutoFit/>
          </a:bodyPr>
          <a:lstStyle/>
          <a:p>
            <a:r>
              <a:rPr lang="en-GB" u="sng" dirty="0">
                <a:latin typeface="Comic Sans MS" panose="030F0702030302020204" pitchFamily="66" charset="0"/>
              </a:rPr>
              <a:t>Learning Objectives: </a:t>
            </a:r>
          </a:p>
          <a:p>
            <a:r>
              <a:rPr lang="en-GB" dirty="0">
                <a:latin typeface="Comic Sans MS" panose="030F0702030302020204" pitchFamily="66" charset="0"/>
              </a:rPr>
              <a:t>1. To be able to discuss the shift of power from nation state to TNCs as a result of their economic size and dominance. </a:t>
            </a:r>
          </a:p>
          <a:p>
            <a:r>
              <a:rPr lang="en-GB" dirty="0">
                <a:latin typeface="Comic Sans MS" panose="030F0702030302020204" pitchFamily="66" charset="0"/>
              </a:rPr>
              <a:t>2. To compare the wealth of TNCs with that of nation states</a:t>
            </a:r>
          </a:p>
        </p:txBody>
      </p:sp>
      <p:sp>
        <p:nvSpPr>
          <p:cNvPr id="6" name="Rectangle 5"/>
          <p:cNvSpPr/>
          <p:nvPr/>
        </p:nvSpPr>
        <p:spPr>
          <a:xfrm>
            <a:off x="107504" y="116632"/>
            <a:ext cx="8856984" cy="461665"/>
          </a:xfrm>
          <a:prstGeom prst="rect">
            <a:avLst/>
          </a:prstGeom>
          <a:ln w="28575">
            <a:solidFill>
              <a:srgbClr val="FF0000"/>
            </a:solidFill>
          </a:ln>
        </p:spPr>
        <p:txBody>
          <a:bodyPr wrap="square">
            <a:spAutoFit/>
          </a:bodyPr>
          <a:lstStyle/>
          <a:p>
            <a:pPr lvl="0" algn="ctr"/>
            <a:r>
              <a:rPr lang="en-GB" sz="2400" u="sng" cap="all" dirty="0">
                <a:solidFill>
                  <a:prstClr val="black"/>
                </a:solidFill>
                <a:latin typeface="Comic Sans MS" panose="030F0702030302020204" pitchFamily="66" charset="0"/>
              </a:rPr>
              <a:t>NATION STATES AND TNCS</a:t>
            </a:r>
          </a:p>
        </p:txBody>
      </p:sp>
      <p:sp>
        <p:nvSpPr>
          <p:cNvPr id="7" name="Rectangle 6"/>
          <p:cNvSpPr/>
          <p:nvPr/>
        </p:nvSpPr>
        <p:spPr>
          <a:xfrm>
            <a:off x="203176" y="5417929"/>
            <a:ext cx="4872880" cy="1323439"/>
          </a:xfrm>
          <a:prstGeom prst="rect">
            <a:avLst/>
          </a:prstGeom>
          <a:ln w="28575">
            <a:solidFill>
              <a:srgbClr val="00B0F0"/>
            </a:solidFill>
          </a:ln>
        </p:spPr>
        <p:txBody>
          <a:bodyPr wrap="square">
            <a:spAutoFit/>
          </a:bodyPr>
          <a:lstStyle/>
          <a:p>
            <a:r>
              <a:rPr lang="en-GB" sz="2000" i="1" dirty="0">
                <a:latin typeface="Comic Sans MS" panose="030F0702030302020204" pitchFamily="66" charset="0"/>
              </a:rPr>
              <a:t>"Of the 100 largest economies in the world, 51 are corporations; only 49 are countries (based on a comparison of corporate sales and country GDP)"</a:t>
            </a:r>
            <a:r>
              <a:rPr lang="en-GB" sz="2000" dirty="0">
                <a:latin typeface="Comic Sans MS" panose="030F0702030302020204" pitchFamily="66" charset="0"/>
              </a:rPr>
              <a:t> </a:t>
            </a:r>
          </a:p>
        </p:txBody>
      </p:sp>
      <p:sp>
        <p:nvSpPr>
          <p:cNvPr id="8" name="Rectangle 7"/>
          <p:cNvSpPr/>
          <p:nvPr/>
        </p:nvSpPr>
        <p:spPr>
          <a:xfrm>
            <a:off x="5220071" y="2492897"/>
            <a:ext cx="3744417" cy="3693319"/>
          </a:xfrm>
          <a:prstGeom prst="rect">
            <a:avLst/>
          </a:prstGeom>
          <a:ln w="28575">
            <a:solidFill>
              <a:schemeClr val="accent6">
                <a:lumMod val="75000"/>
              </a:schemeClr>
            </a:solidFill>
          </a:ln>
        </p:spPr>
        <p:txBody>
          <a:bodyPr wrap="square">
            <a:spAutoFit/>
          </a:bodyPr>
          <a:lstStyle/>
          <a:p>
            <a:r>
              <a:rPr lang="en-GB" u="sng" dirty="0">
                <a:latin typeface="Comic Sans MS" panose="030F0702030302020204" pitchFamily="66" charset="0"/>
              </a:rPr>
              <a:t>Nation-state</a:t>
            </a:r>
            <a:r>
              <a:rPr lang="en-GB" dirty="0">
                <a:latin typeface="Comic Sans MS" panose="030F0702030302020204" pitchFamily="66" charset="0"/>
              </a:rPr>
              <a:t>: An independent state inhabited by all the people of one nation and one nation only. </a:t>
            </a:r>
          </a:p>
          <a:p>
            <a:r>
              <a:rPr lang="en-GB" u="sng" dirty="0">
                <a:latin typeface="Comic Sans MS" panose="030F0702030302020204" pitchFamily="66" charset="0"/>
              </a:rPr>
              <a:t>Sovereignty</a:t>
            </a:r>
            <a:r>
              <a:rPr lang="en-GB" dirty="0">
                <a:latin typeface="Comic Sans MS" panose="030F0702030302020204" pitchFamily="66" charset="0"/>
              </a:rPr>
              <a:t>: The state of being independent and being able to make your own decisions.</a:t>
            </a:r>
          </a:p>
          <a:p>
            <a:r>
              <a:rPr lang="en-GB" u="sng" dirty="0">
                <a:latin typeface="Comic Sans MS" panose="030F0702030302020204" pitchFamily="66" charset="0"/>
              </a:rPr>
              <a:t>Trade bloc</a:t>
            </a:r>
            <a:r>
              <a:rPr lang="en-GB" dirty="0">
                <a:latin typeface="Comic Sans MS" panose="030F0702030302020204" pitchFamily="66" charset="0"/>
              </a:rPr>
              <a:t>: A group of countries that share trade agreements between each other.</a:t>
            </a:r>
          </a:p>
          <a:p>
            <a:r>
              <a:rPr lang="en-GB" u="sng" dirty="0">
                <a:latin typeface="Comic Sans MS" panose="030F0702030302020204" pitchFamily="66" charset="0"/>
              </a:rPr>
              <a:t>Immobility of labour</a:t>
            </a:r>
            <a:r>
              <a:rPr lang="en-GB" dirty="0">
                <a:latin typeface="Comic Sans MS" panose="030F0702030302020204" pitchFamily="66" charset="0"/>
              </a:rPr>
              <a:t>: The effect of barriers to the movement of workers between jobs and geographical regions. </a:t>
            </a:r>
          </a:p>
        </p:txBody>
      </p:sp>
      <p:sp>
        <p:nvSpPr>
          <p:cNvPr id="9" name="Rectangle 8"/>
          <p:cNvSpPr/>
          <p:nvPr/>
        </p:nvSpPr>
        <p:spPr>
          <a:xfrm>
            <a:off x="5220072" y="1976343"/>
            <a:ext cx="3744416" cy="400110"/>
          </a:xfrm>
          <a:prstGeom prst="rect">
            <a:avLst/>
          </a:prstGeom>
          <a:ln w="28575">
            <a:solidFill>
              <a:schemeClr val="accent6">
                <a:lumMod val="75000"/>
              </a:schemeClr>
            </a:solidFill>
          </a:ln>
        </p:spPr>
        <p:txBody>
          <a:bodyPr wrap="square">
            <a:spAutoFit/>
          </a:bodyPr>
          <a:lstStyle/>
          <a:p>
            <a:pPr algn="ctr"/>
            <a:r>
              <a:rPr lang="en-GB" sz="2000" u="sng" dirty="0">
                <a:latin typeface="Comic Sans MS" panose="030F0702030302020204" pitchFamily="66" charset="0"/>
              </a:rPr>
              <a:t>Language for learning </a:t>
            </a:r>
          </a:p>
        </p:txBody>
      </p:sp>
      <p:sp>
        <p:nvSpPr>
          <p:cNvPr id="10" name="Rectangle 9"/>
          <p:cNvSpPr/>
          <p:nvPr/>
        </p:nvSpPr>
        <p:spPr>
          <a:xfrm>
            <a:off x="203176" y="4653136"/>
            <a:ext cx="4872880" cy="707886"/>
          </a:xfrm>
          <a:prstGeom prst="rect">
            <a:avLst/>
          </a:prstGeom>
          <a:ln w="28575">
            <a:solidFill>
              <a:srgbClr val="00B0F0"/>
            </a:solidFill>
          </a:ln>
        </p:spPr>
        <p:txBody>
          <a:bodyPr wrap="square">
            <a:spAutoFit/>
          </a:bodyPr>
          <a:lstStyle/>
          <a:p>
            <a:pPr algn="ctr"/>
            <a:r>
              <a:rPr lang="en-GB" sz="2000" u="sng" dirty="0">
                <a:latin typeface="Comic Sans MS" panose="030F0702030302020204" pitchFamily="66" charset="0"/>
              </a:rPr>
              <a:t>Challenge</a:t>
            </a:r>
            <a:r>
              <a:rPr lang="en-GB" sz="2000" dirty="0">
                <a:latin typeface="Comic Sans MS" panose="030F0702030302020204" pitchFamily="66" charset="0"/>
              </a:rPr>
              <a:t>: Look at the statement below is this positive or negative? </a:t>
            </a:r>
          </a:p>
        </p:txBody>
      </p:sp>
      <p:sp>
        <p:nvSpPr>
          <p:cNvPr id="12" name="Rectangle 11"/>
          <p:cNvSpPr/>
          <p:nvPr/>
        </p:nvSpPr>
        <p:spPr>
          <a:xfrm>
            <a:off x="107504" y="2007121"/>
            <a:ext cx="4976170" cy="646331"/>
          </a:xfrm>
          <a:prstGeom prst="rect">
            <a:avLst/>
          </a:prstGeom>
          <a:ln w="28575">
            <a:solidFill>
              <a:srgbClr val="00FF00"/>
            </a:solidFill>
          </a:ln>
        </p:spPr>
        <p:txBody>
          <a:bodyPr wrap="square">
            <a:spAutoFit/>
          </a:bodyPr>
          <a:lstStyle/>
          <a:p>
            <a:r>
              <a:rPr lang="en-GB" u="sng" dirty="0">
                <a:latin typeface="Comic Sans MS" panose="030F0702030302020204" pitchFamily="66" charset="0"/>
              </a:rPr>
              <a:t>Starter</a:t>
            </a:r>
            <a:r>
              <a:rPr lang="en-GB" dirty="0">
                <a:latin typeface="Comic Sans MS" panose="030F0702030302020204" pitchFamily="66" charset="0"/>
              </a:rPr>
              <a:t>: What examples of the creation of a nation state do we know? </a:t>
            </a:r>
          </a:p>
        </p:txBody>
      </p:sp>
      <p:sp>
        <p:nvSpPr>
          <p:cNvPr id="13" name="Rectangle 12"/>
          <p:cNvSpPr/>
          <p:nvPr/>
        </p:nvSpPr>
        <p:spPr>
          <a:xfrm>
            <a:off x="5220072" y="2555612"/>
            <a:ext cx="3744416" cy="801380"/>
          </a:xfrm>
          <a:prstGeom prst="rect">
            <a:avLst/>
          </a:prstGeom>
          <a:noFill/>
          <a:ln w="28575">
            <a:solidFill>
              <a:srgbClr val="00FF00"/>
            </a:solidFill>
          </a:ln>
        </p:spPr>
        <p:txBody>
          <a:bodyPr wrap="square">
            <a:spAutoFit/>
          </a:bodyPr>
          <a:lstStyle/>
          <a:p>
            <a:endParaRPr lang="en-GB" dirty="0">
              <a:latin typeface="Comic Sans MS" panose="030F0702030302020204" pitchFamily="66" charset="0"/>
            </a:endParaRPr>
          </a:p>
        </p:txBody>
      </p:sp>
      <p:sp>
        <p:nvSpPr>
          <p:cNvPr id="14" name="Rectangle 13"/>
          <p:cNvSpPr/>
          <p:nvPr/>
        </p:nvSpPr>
        <p:spPr>
          <a:xfrm>
            <a:off x="107504" y="2710661"/>
            <a:ext cx="4976170" cy="1754326"/>
          </a:xfrm>
          <a:prstGeom prst="rect">
            <a:avLst/>
          </a:prstGeom>
          <a:ln w="28575">
            <a:solidFill>
              <a:srgbClr val="00FF00"/>
            </a:solidFill>
          </a:ln>
        </p:spPr>
        <p:txBody>
          <a:bodyPr wrap="square">
            <a:spAutoFit/>
          </a:bodyPr>
          <a:lstStyle/>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313661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16632"/>
            <a:ext cx="8856984" cy="461665"/>
          </a:xfrm>
          <a:prstGeom prst="rect">
            <a:avLst/>
          </a:prstGeom>
          <a:ln w="28575">
            <a:solidFill>
              <a:srgbClr val="FF0000"/>
            </a:solidFill>
          </a:ln>
        </p:spPr>
        <p:txBody>
          <a:bodyPr wrap="square">
            <a:spAutoFit/>
          </a:bodyPr>
          <a:lstStyle/>
          <a:p>
            <a:pPr lvl="0" algn="ctr"/>
            <a:r>
              <a:rPr lang="en-GB" sz="2400" u="sng" cap="all" dirty="0">
                <a:solidFill>
                  <a:prstClr val="black"/>
                </a:solidFill>
                <a:latin typeface="Comic Sans MS" panose="030F0702030302020204" pitchFamily="66" charset="0"/>
              </a:rPr>
              <a:t>NATION STATES AND TNCS</a:t>
            </a:r>
          </a:p>
        </p:txBody>
      </p:sp>
      <p:sp>
        <p:nvSpPr>
          <p:cNvPr id="5" name="Rectangle 4"/>
          <p:cNvSpPr/>
          <p:nvPr/>
        </p:nvSpPr>
        <p:spPr>
          <a:xfrm>
            <a:off x="307975" y="692696"/>
            <a:ext cx="8368481" cy="400110"/>
          </a:xfrm>
          <a:prstGeom prst="rect">
            <a:avLst/>
          </a:prstGeom>
          <a:ln w="28575">
            <a:solidFill>
              <a:srgbClr val="7030A0"/>
            </a:solidFill>
          </a:ln>
        </p:spPr>
        <p:txBody>
          <a:bodyPr wrap="square">
            <a:spAutoFit/>
          </a:bodyPr>
          <a:lstStyle/>
          <a:p>
            <a:pPr algn="ctr"/>
            <a:r>
              <a:rPr lang="en-GB" sz="2000" u="sng" dirty="0">
                <a:latin typeface="Comic Sans MS" panose="030F0702030302020204" pitchFamily="66" charset="0"/>
              </a:rPr>
              <a:t>Treaty of Westphalia </a:t>
            </a:r>
          </a:p>
        </p:txBody>
      </p:sp>
      <p:sp>
        <p:nvSpPr>
          <p:cNvPr id="6" name="Action Button: End 5">
            <a:hlinkClick r:id="rId2" highlightClick="1"/>
          </p:cNvPr>
          <p:cNvSpPr/>
          <p:nvPr/>
        </p:nvSpPr>
        <p:spPr>
          <a:xfrm>
            <a:off x="304478" y="226740"/>
            <a:ext cx="432048" cy="21602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utoShape 4" descr="http://activehistory.ca/wp-content/uploads/2013/03/Greg-2-Mar-2013-300x23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http://activehistory.ca/wp-content/uploads/2013/03/Greg-2-Mar-2013-300x23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9" descr="http://upload.wikimedia.org/wikipedia/commons/d/d0/Europe_map_1648.PNG"/>
          <p:cNvSpPr>
            <a:spLocks noChangeAspect="1" noChangeArrowheads="1"/>
          </p:cNvSpPr>
          <p:nvPr/>
        </p:nvSpPr>
        <p:spPr bwMode="auto">
          <a:xfrm>
            <a:off x="250825" y="84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208194"/>
            <a:ext cx="8856984" cy="5405087"/>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155575" y="6344348"/>
            <a:ext cx="1122362" cy="461665"/>
          </a:xfrm>
          <a:prstGeom prst="rect">
            <a:avLst/>
          </a:prstGeom>
          <a:solidFill>
            <a:schemeClr val="bg1"/>
          </a:solidFill>
          <a:ln w="28575">
            <a:solidFill>
              <a:srgbClr val="7030A0"/>
            </a:solidFill>
          </a:ln>
        </p:spPr>
        <p:txBody>
          <a:bodyPr wrap="square">
            <a:spAutoFit/>
          </a:bodyPr>
          <a:lstStyle/>
          <a:p>
            <a:pPr lvl="0" algn="ctr"/>
            <a:r>
              <a:rPr lang="en-GB" sz="2400" u="sng" cap="all" dirty="0">
                <a:solidFill>
                  <a:prstClr val="black"/>
                </a:solidFill>
                <a:latin typeface="Comic Sans MS" panose="030F0702030302020204" pitchFamily="66" charset="0"/>
              </a:rPr>
              <a:t>1713</a:t>
            </a:r>
          </a:p>
        </p:txBody>
      </p:sp>
    </p:spTree>
    <p:extLst>
      <p:ext uri="{BB962C8B-B14F-4D97-AF65-F5344CB8AC3E}">
        <p14:creationId xmlns:p14="http://schemas.microsoft.com/office/powerpoint/2010/main" val="1383662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142" y="116632"/>
            <a:ext cx="8819345" cy="461665"/>
          </a:xfrm>
          <a:prstGeom prst="rect">
            <a:avLst/>
          </a:prstGeom>
          <a:ln w="28575">
            <a:solidFill>
              <a:srgbClr val="FF0000"/>
            </a:solidFill>
          </a:ln>
        </p:spPr>
        <p:txBody>
          <a:bodyPr wrap="square">
            <a:spAutoFit/>
          </a:bodyPr>
          <a:lstStyle/>
          <a:p>
            <a:pPr algn="ctr"/>
            <a:r>
              <a:rPr lang="en-GB" sz="2400" u="sng" dirty="0">
                <a:latin typeface="Comic Sans MS" panose="030F0702030302020204" pitchFamily="66" charset="0"/>
              </a:rPr>
              <a:t>Mackinder's Heartland Theory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20" y="2852936"/>
            <a:ext cx="7077383" cy="3827264"/>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154721" y="692696"/>
            <a:ext cx="8809766" cy="2031325"/>
          </a:xfrm>
          <a:prstGeom prst="rect">
            <a:avLst/>
          </a:prstGeom>
          <a:ln w="28575">
            <a:solidFill>
              <a:srgbClr val="7030A0"/>
            </a:solidFill>
          </a:ln>
        </p:spPr>
        <p:txBody>
          <a:bodyPr wrap="square">
            <a:spAutoFit/>
          </a:bodyPr>
          <a:lstStyle/>
          <a:p>
            <a:r>
              <a:rPr lang="en-GB" u="sng" dirty="0">
                <a:latin typeface="Comic Sans MS" panose="030F0702030302020204" pitchFamily="66" charset="0"/>
              </a:rPr>
              <a:t>Sir Halford John Mackinder </a:t>
            </a:r>
            <a:r>
              <a:rPr lang="en-GB" dirty="0">
                <a:latin typeface="Comic Sans MS" panose="030F0702030302020204" pitchFamily="66" charset="0"/>
              </a:rPr>
              <a:t>was a British geographer who wrote a paper in 1904 called "The Geographical Pivot of History." Mackinder's paper suggested that the control of Eastern Europe was vital to control of the world. He formulated his hypothesis as:</a:t>
            </a:r>
          </a:p>
          <a:p>
            <a:r>
              <a:rPr lang="en-GB" dirty="0">
                <a:latin typeface="Comic Sans MS" panose="030F0702030302020204" pitchFamily="66" charset="0"/>
              </a:rPr>
              <a:t>Who rules East Europe commands the Heartland</a:t>
            </a:r>
          </a:p>
          <a:p>
            <a:r>
              <a:rPr lang="en-GB" dirty="0">
                <a:latin typeface="Comic Sans MS" panose="030F0702030302020204" pitchFamily="66" charset="0"/>
              </a:rPr>
              <a:t>Who rules the Heartland commands the World-Island</a:t>
            </a:r>
          </a:p>
          <a:p>
            <a:r>
              <a:rPr lang="en-GB" dirty="0">
                <a:latin typeface="Comic Sans MS" panose="030F0702030302020204" pitchFamily="66" charset="0"/>
              </a:rPr>
              <a:t>Who rules the World-Island commands the world</a:t>
            </a:r>
          </a:p>
        </p:txBody>
      </p:sp>
      <p:sp>
        <p:nvSpPr>
          <p:cNvPr id="7" name="Rectangle 6"/>
          <p:cNvSpPr/>
          <p:nvPr/>
        </p:nvSpPr>
        <p:spPr>
          <a:xfrm>
            <a:off x="7351330" y="2965008"/>
            <a:ext cx="1685166" cy="3416320"/>
          </a:xfrm>
          <a:prstGeom prst="rect">
            <a:avLst/>
          </a:prstGeom>
          <a:ln w="28575">
            <a:solidFill>
              <a:srgbClr val="7030A0"/>
            </a:solidFill>
          </a:ln>
        </p:spPr>
        <p:txBody>
          <a:bodyPr wrap="square">
            <a:spAutoFit/>
          </a:bodyPr>
          <a:lstStyle/>
          <a:p>
            <a:r>
              <a:rPr lang="en-GB" dirty="0">
                <a:latin typeface="Comic Sans MS" panose="030F0702030302020204" pitchFamily="66" charset="0"/>
              </a:rPr>
              <a:t>Mackinder's Heartland (also known as the Pivot Area) is the core area of Eurasia, and the World-Island is all of Eurasia (both Europe and Asia).</a:t>
            </a:r>
          </a:p>
        </p:txBody>
      </p:sp>
    </p:spTree>
    <p:extLst>
      <p:ext uri="{BB962C8B-B14F-4D97-AF65-F5344CB8AC3E}">
        <p14:creationId xmlns:p14="http://schemas.microsoft.com/office/powerpoint/2010/main" val="37202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5142" y="116632"/>
            <a:ext cx="8819345" cy="400110"/>
          </a:xfrm>
          <a:prstGeom prst="rect">
            <a:avLst/>
          </a:prstGeom>
          <a:ln w="28575">
            <a:solidFill>
              <a:srgbClr val="FF0000"/>
            </a:solidFill>
          </a:ln>
        </p:spPr>
        <p:txBody>
          <a:bodyPr wrap="square">
            <a:spAutoFit/>
          </a:bodyPr>
          <a:lstStyle/>
          <a:p>
            <a:pPr algn="ctr"/>
            <a:r>
              <a:rPr lang="en-GB" sz="2000" u="sng" dirty="0">
                <a:latin typeface="Comic Sans MS" panose="030F0702030302020204" pitchFamily="66" charset="0"/>
              </a:rPr>
              <a:t>Nation states vs TNC’s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916832"/>
            <a:ext cx="4608512" cy="320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45143" y="620688"/>
            <a:ext cx="8856967" cy="707886"/>
          </a:xfrm>
          <a:prstGeom prst="rect">
            <a:avLst/>
          </a:prstGeom>
          <a:ln w="28575">
            <a:solidFill>
              <a:srgbClr val="00FF00"/>
            </a:solidFill>
          </a:ln>
        </p:spPr>
        <p:txBody>
          <a:bodyPr wrap="square">
            <a:spAutoFit/>
          </a:bodyPr>
          <a:lstStyle/>
          <a:p>
            <a:r>
              <a:rPr lang="en-GB" sz="2000" u="sng" dirty="0">
                <a:latin typeface="Comic Sans MS" panose="030F0702030302020204" pitchFamily="66" charset="0"/>
              </a:rPr>
              <a:t>Demo</a:t>
            </a:r>
            <a:r>
              <a:rPr lang="en-GB" sz="2000" dirty="0">
                <a:latin typeface="Comic Sans MS" panose="030F0702030302020204" pitchFamily="66" charset="0"/>
              </a:rPr>
              <a:t>: Use the information cards to gather at least 5 examples of TNC’s where its revenue is more than a nation state.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17" y="1534786"/>
            <a:ext cx="1626326" cy="2398418"/>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2411761" y="1516722"/>
            <a:ext cx="4248472" cy="400110"/>
          </a:xfrm>
          <a:prstGeom prst="rect">
            <a:avLst/>
          </a:prstGeom>
          <a:ln w="28575">
            <a:solidFill>
              <a:srgbClr val="FF0000"/>
            </a:solidFill>
          </a:ln>
        </p:spPr>
        <p:txBody>
          <a:bodyPr wrap="square">
            <a:spAutoFit/>
          </a:bodyPr>
          <a:lstStyle/>
          <a:p>
            <a:pPr algn="ctr"/>
            <a:r>
              <a:rPr lang="en-GB" sz="2000" u="sng" dirty="0">
                <a:latin typeface="Comic Sans MS" panose="030F0702030302020204" pitchFamily="66" charset="0"/>
              </a:rPr>
              <a:t>Worksheet</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3473" y="1534786"/>
            <a:ext cx="1774856" cy="2398418"/>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717" y="4095136"/>
            <a:ext cx="1626326" cy="2536406"/>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3473" y="4095136"/>
            <a:ext cx="1774856" cy="2561054"/>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le 12"/>
          <p:cNvSpPr/>
          <p:nvPr/>
        </p:nvSpPr>
        <p:spPr>
          <a:xfrm>
            <a:off x="2267744" y="5208764"/>
            <a:ext cx="4608512" cy="1323439"/>
          </a:xfrm>
          <a:prstGeom prst="rect">
            <a:avLst/>
          </a:prstGeom>
          <a:ln w="28575">
            <a:solidFill>
              <a:srgbClr val="FFFF00"/>
            </a:solidFill>
          </a:ln>
        </p:spPr>
        <p:txBody>
          <a:bodyPr wrap="square">
            <a:spAutoFit/>
          </a:bodyPr>
          <a:lstStyle/>
          <a:p>
            <a:r>
              <a:rPr lang="en-GB" sz="2000" u="sng" dirty="0">
                <a:latin typeface="Comic Sans MS" panose="030F0702030302020204" pitchFamily="66" charset="0"/>
              </a:rPr>
              <a:t>Example Exam Question: </a:t>
            </a:r>
            <a:r>
              <a:rPr lang="en-GB" sz="2000" dirty="0">
                <a:latin typeface="Comic Sans MS" panose="030F0702030302020204" pitchFamily="66" charset="0"/>
              </a:rPr>
              <a:t>Explain how </a:t>
            </a:r>
            <a:r>
              <a:rPr lang="en-GB" sz="2000" b="1" dirty="0">
                <a:latin typeface="Comic Sans MS" panose="030F0702030302020204" pitchFamily="66" charset="0"/>
              </a:rPr>
              <a:t>one</a:t>
            </a:r>
            <a:r>
              <a:rPr lang="en-GB" sz="2000" dirty="0">
                <a:latin typeface="Comic Sans MS" panose="030F0702030302020204" pitchFamily="66" charset="0"/>
              </a:rPr>
              <a:t> multi-governmental organization has led to a loss of sovereignty.</a:t>
            </a:r>
          </a:p>
        </p:txBody>
      </p:sp>
    </p:spTree>
    <p:extLst>
      <p:ext uri="{BB962C8B-B14F-4D97-AF65-F5344CB8AC3E}">
        <p14:creationId xmlns:p14="http://schemas.microsoft.com/office/powerpoint/2010/main" val="248889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142" y="116632"/>
            <a:ext cx="8819345" cy="400110"/>
          </a:xfrm>
          <a:prstGeom prst="rect">
            <a:avLst/>
          </a:prstGeom>
          <a:ln w="28575">
            <a:solidFill>
              <a:srgbClr val="FF0000"/>
            </a:solidFill>
          </a:ln>
        </p:spPr>
        <p:txBody>
          <a:bodyPr wrap="square">
            <a:spAutoFit/>
          </a:bodyPr>
          <a:lstStyle/>
          <a:p>
            <a:pPr algn="ctr"/>
            <a:r>
              <a:rPr lang="en-GB" sz="2000" u="sng" dirty="0">
                <a:latin typeface="Comic Sans MS" panose="030F0702030302020204" pitchFamily="66" charset="0"/>
              </a:rPr>
              <a:t>Globalization and the Nation State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2545" y="4863459"/>
            <a:ext cx="2138206" cy="1762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45142" y="1124744"/>
            <a:ext cx="4828566" cy="369332"/>
          </a:xfrm>
          <a:prstGeom prst="rect">
            <a:avLst/>
          </a:prstGeom>
          <a:ln w="28575">
            <a:solidFill>
              <a:srgbClr val="7030A0"/>
            </a:solidFill>
          </a:ln>
        </p:spPr>
        <p:txBody>
          <a:bodyPr wrap="none">
            <a:spAutoFit/>
          </a:bodyPr>
          <a:lstStyle/>
          <a:p>
            <a:r>
              <a:rPr lang="en-GB" dirty="0">
                <a:latin typeface="Comic Sans MS" panose="030F0702030302020204" pitchFamily="66" charset="0"/>
              </a:rPr>
              <a:t>Globalisation's Eclipse of the Nation-State</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06" y="1700808"/>
            <a:ext cx="3479220" cy="4890149"/>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62327" y="580212"/>
            <a:ext cx="8819345" cy="400110"/>
          </a:xfrm>
          <a:prstGeom prst="rect">
            <a:avLst/>
          </a:prstGeom>
          <a:ln w="28575">
            <a:solidFill>
              <a:srgbClr val="00FF00"/>
            </a:solidFill>
          </a:ln>
        </p:spPr>
        <p:txBody>
          <a:bodyPr wrap="square">
            <a:spAutoFit/>
          </a:bodyPr>
          <a:lstStyle/>
          <a:p>
            <a:r>
              <a:rPr lang="en-GB" sz="2000" u="sng" dirty="0">
                <a:latin typeface="Comic Sans MS" panose="030F0702030302020204" pitchFamily="66" charset="0"/>
              </a:rPr>
              <a:t>Demo</a:t>
            </a:r>
            <a:r>
              <a:rPr lang="en-GB" sz="2000" dirty="0">
                <a:latin typeface="Comic Sans MS" panose="030F0702030302020204" pitchFamily="66" charset="0"/>
              </a:rPr>
              <a:t>: What links the nation  state with globalisation?</a:t>
            </a:r>
            <a:endParaRPr lang="en-GB" sz="2000" u="sng" dirty="0">
              <a:latin typeface="Comic Sans MS" panose="030F0702030302020204" pitchFamily="66" charset="0"/>
            </a:endParaRPr>
          </a:p>
        </p:txBody>
      </p:sp>
      <p:sp>
        <p:nvSpPr>
          <p:cNvPr id="6" name="AutoShape 5" descr="http://www.clker.com/cliparts/f/H/O/7/5/Y/highlighter-hi.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0394" y="1100180"/>
            <a:ext cx="3611278" cy="2832876"/>
          </a:xfrm>
          <a:prstGeom prst="rect">
            <a:avLst/>
          </a:prstGeom>
          <a:noFill/>
          <a:ln w="2857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p:cNvSpPr/>
          <p:nvPr/>
        </p:nvSpPr>
        <p:spPr>
          <a:xfrm>
            <a:off x="4355976" y="4167264"/>
            <a:ext cx="4771344" cy="400110"/>
          </a:xfrm>
          <a:prstGeom prst="rect">
            <a:avLst/>
          </a:prstGeom>
          <a:ln w="28575">
            <a:solidFill>
              <a:srgbClr val="FF0000"/>
            </a:solidFill>
          </a:ln>
        </p:spPr>
        <p:txBody>
          <a:bodyPr wrap="square">
            <a:spAutoFit/>
          </a:bodyPr>
          <a:lstStyle/>
          <a:p>
            <a:pPr algn="ctr"/>
            <a:r>
              <a:rPr lang="en-GB" sz="2000" dirty="0">
                <a:latin typeface="Comic Sans MS" panose="030F0702030302020204" pitchFamily="66" charset="0"/>
              </a:rPr>
              <a:t>Geographical skill: </a:t>
            </a:r>
            <a:endParaRPr lang="en-GB" sz="2000" u="sng" dirty="0">
              <a:latin typeface="Comic Sans MS" panose="030F0702030302020204" pitchFamily="66" charset="0"/>
            </a:endParaRPr>
          </a:p>
        </p:txBody>
      </p:sp>
    </p:spTree>
    <p:extLst>
      <p:ext uri="{BB962C8B-B14F-4D97-AF65-F5344CB8AC3E}">
        <p14:creationId xmlns:p14="http://schemas.microsoft.com/office/powerpoint/2010/main" val="388774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141" y="620688"/>
            <a:ext cx="8819345" cy="2800767"/>
          </a:xfrm>
          <a:prstGeom prst="rect">
            <a:avLst/>
          </a:prstGeom>
          <a:ln w="28575">
            <a:solidFill>
              <a:srgbClr val="7030A0"/>
            </a:solidFill>
          </a:ln>
        </p:spPr>
        <p:txBody>
          <a:bodyPr wrap="square">
            <a:spAutoFit/>
          </a:bodyPr>
          <a:lstStyle/>
          <a:p>
            <a:pPr algn="just">
              <a:lnSpc>
                <a:spcPct val="80000"/>
              </a:lnSpc>
            </a:pPr>
            <a:r>
              <a:rPr lang="en-GB" sz="2000" dirty="0">
                <a:latin typeface="Comic Sans MS" panose="030F0702030302020204" pitchFamily="66" charset="0"/>
              </a:rPr>
              <a:t>Globalisation describes the trend of national borders and nation states becoming less important economically, politically and culturally</a:t>
            </a:r>
          </a:p>
          <a:p>
            <a:pPr algn="just">
              <a:lnSpc>
                <a:spcPct val="80000"/>
              </a:lnSpc>
            </a:pPr>
            <a:r>
              <a:rPr lang="en-GB" sz="2000" u="sng" dirty="0">
                <a:latin typeface="Comic Sans MS" panose="030F0702030302020204" pitchFamily="66" charset="0"/>
              </a:rPr>
              <a:t>Economic globalisation </a:t>
            </a:r>
            <a:r>
              <a:rPr lang="en-GB" sz="2000" dirty="0">
                <a:latin typeface="Comic Sans MS" panose="030F0702030302020204" pitchFamily="66" charset="0"/>
              </a:rPr>
              <a:t>is characterised by the growth of massive transnational corporations (TNCs) beyond the control of national governments</a:t>
            </a:r>
          </a:p>
          <a:p>
            <a:pPr algn="just">
              <a:lnSpc>
                <a:spcPct val="80000"/>
              </a:lnSpc>
            </a:pPr>
            <a:r>
              <a:rPr lang="en-GB" sz="2000" dirty="0">
                <a:latin typeface="Comic Sans MS" panose="030F0702030302020204" pitchFamily="66" charset="0"/>
              </a:rPr>
              <a:t>TNCs with brands logos and ‘lifestyles’ shape a ‘global culture’ which is breaking down national culture</a:t>
            </a:r>
          </a:p>
          <a:p>
            <a:pPr algn="just">
              <a:lnSpc>
                <a:spcPct val="80000"/>
              </a:lnSpc>
            </a:pPr>
            <a:r>
              <a:rPr lang="en-GB" sz="2000" dirty="0">
                <a:latin typeface="Comic Sans MS" panose="030F0702030302020204" pitchFamily="66" charset="0"/>
              </a:rPr>
              <a:t>The global age is characterised by global problems – pollution, HIV which do not respect national boundaries</a:t>
            </a:r>
          </a:p>
          <a:p>
            <a:pPr algn="just">
              <a:lnSpc>
                <a:spcPct val="80000"/>
              </a:lnSpc>
            </a:pPr>
            <a:r>
              <a:rPr lang="en-GB" sz="2000" dirty="0">
                <a:latin typeface="Comic Sans MS" panose="030F0702030302020204" pitchFamily="66" charset="0"/>
              </a:rPr>
              <a:t>Globalisation has resulted in politic protest and political action becoming globalised e.g. the anti global capitalist movement.</a:t>
            </a:r>
          </a:p>
        </p:txBody>
      </p:sp>
      <p:sp>
        <p:nvSpPr>
          <p:cNvPr id="5" name="Rectangle 4"/>
          <p:cNvSpPr/>
          <p:nvPr/>
        </p:nvSpPr>
        <p:spPr>
          <a:xfrm>
            <a:off x="145142" y="116632"/>
            <a:ext cx="8819345" cy="400110"/>
          </a:xfrm>
          <a:prstGeom prst="rect">
            <a:avLst/>
          </a:prstGeom>
          <a:ln w="28575">
            <a:solidFill>
              <a:srgbClr val="FF0000"/>
            </a:solidFill>
          </a:ln>
        </p:spPr>
        <p:txBody>
          <a:bodyPr wrap="square">
            <a:spAutoFit/>
          </a:bodyPr>
          <a:lstStyle/>
          <a:p>
            <a:pPr algn="ctr"/>
            <a:r>
              <a:rPr lang="en-GB" sz="2000" dirty="0">
                <a:latin typeface="Comic Sans MS" panose="030F0702030302020204" pitchFamily="66" charset="0"/>
              </a:rPr>
              <a:t>Globalization</a:t>
            </a:r>
            <a:endParaRPr lang="en-GB" sz="2000" u="sng" dirty="0">
              <a:latin typeface="Comic Sans MS" panose="030F0702030302020204" pitchFamily="66" charset="0"/>
            </a:endParaRPr>
          </a:p>
        </p:txBody>
      </p:sp>
      <p:sp>
        <p:nvSpPr>
          <p:cNvPr id="6" name="Rectangle 5"/>
          <p:cNvSpPr/>
          <p:nvPr/>
        </p:nvSpPr>
        <p:spPr>
          <a:xfrm>
            <a:off x="179512" y="4869160"/>
            <a:ext cx="2410636" cy="400110"/>
          </a:xfrm>
          <a:prstGeom prst="rect">
            <a:avLst/>
          </a:prstGeom>
          <a:ln w="28575">
            <a:solidFill>
              <a:srgbClr val="FF0000"/>
            </a:solidFill>
          </a:ln>
        </p:spPr>
        <p:txBody>
          <a:bodyPr wrap="square">
            <a:spAutoFit/>
          </a:bodyPr>
          <a:lstStyle/>
          <a:p>
            <a:pPr algn="ctr"/>
            <a:r>
              <a:rPr lang="en-GB" sz="2000" dirty="0">
                <a:latin typeface="Comic Sans MS" panose="030F0702030302020204" pitchFamily="66" charset="0"/>
              </a:rPr>
              <a:t>Economic </a:t>
            </a:r>
            <a:endParaRPr lang="en-GB" sz="2000" u="sng" dirty="0">
              <a:latin typeface="Comic Sans MS" panose="030F0702030302020204" pitchFamily="66" charset="0"/>
            </a:endParaRPr>
          </a:p>
        </p:txBody>
      </p:sp>
      <p:sp>
        <p:nvSpPr>
          <p:cNvPr id="7" name="Rectangle 6"/>
          <p:cNvSpPr/>
          <p:nvPr/>
        </p:nvSpPr>
        <p:spPr>
          <a:xfrm>
            <a:off x="158512" y="3573016"/>
            <a:ext cx="2410636" cy="400110"/>
          </a:xfrm>
          <a:prstGeom prst="rect">
            <a:avLst/>
          </a:prstGeom>
          <a:ln w="28575">
            <a:solidFill>
              <a:srgbClr val="FF0000"/>
            </a:solidFill>
          </a:ln>
        </p:spPr>
        <p:txBody>
          <a:bodyPr wrap="square">
            <a:spAutoFit/>
          </a:bodyPr>
          <a:lstStyle/>
          <a:p>
            <a:pPr algn="ctr"/>
            <a:r>
              <a:rPr lang="en-GB" sz="2000" dirty="0">
                <a:latin typeface="Comic Sans MS" panose="030F0702030302020204" pitchFamily="66" charset="0"/>
              </a:rPr>
              <a:t>Political</a:t>
            </a:r>
            <a:endParaRPr lang="en-GB" sz="2000" u="sng" dirty="0">
              <a:latin typeface="Comic Sans MS" panose="030F0702030302020204" pitchFamily="66" charset="0"/>
            </a:endParaRPr>
          </a:p>
        </p:txBody>
      </p:sp>
      <p:sp>
        <p:nvSpPr>
          <p:cNvPr id="8" name="Rectangle 7"/>
          <p:cNvSpPr/>
          <p:nvPr/>
        </p:nvSpPr>
        <p:spPr>
          <a:xfrm>
            <a:off x="161639" y="6269250"/>
            <a:ext cx="2410636" cy="400110"/>
          </a:xfrm>
          <a:prstGeom prst="rect">
            <a:avLst/>
          </a:prstGeom>
          <a:ln w="28575">
            <a:solidFill>
              <a:srgbClr val="FF0000"/>
            </a:solidFill>
          </a:ln>
        </p:spPr>
        <p:txBody>
          <a:bodyPr wrap="square">
            <a:spAutoFit/>
          </a:bodyPr>
          <a:lstStyle/>
          <a:p>
            <a:pPr algn="ctr"/>
            <a:r>
              <a:rPr lang="en-GB" sz="2000" dirty="0">
                <a:latin typeface="Comic Sans MS" panose="030F0702030302020204" pitchFamily="66" charset="0"/>
              </a:rPr>
              <a:t>Cultural </a:t>
            </a:r>
            <a:endParaRPr lang="en-GB" sz="2000" u="sng" dirty="0">
              <a:latin typeface="Comic Sans MS" panose="030F0702030302020204" pitchFamily="66" charset="0"/>
            </a:endParaRPr>
          </a:p>
        </p:txBody>
      </p:sp>
      <p:sp>
        <p:nvSpPr>
          <p:cNvPr id="10" name="Rectangle 9"/>
          <p:cNvSpPr/>
          <p:nvPr/>
        </p:nvSpPr>
        <p:spPr>
          <a:xfrm>
            <a:off x="5580112" y="4869160"/>
            <a:ext cx="2410636" cy="400110"/>
          </a:xfrm>
          <a:prstGeom prst="rect">
            <a:avLst/>
          </a:prstGeom>
          <a:ln w="28575">
            <a:solidFill>
              <a:srgbClr val="FF0000"/>
            </a:solidFill>
          </a:ln>
        </p:spPr>
        <p:txBody>
          <a:bodyPr wrap="square">
            <a:spAutoFit/>
          </a:bodyPr>
          <a:lstStyle/>
          <a:p>
            <a:pPr algn="ctr"/>
            <a:r>
              <a:rPr lang="en-GB" sz="2000" dirty="0">
                <a:latin typeface="Comic Sans MS" panose="030F0702030302020204" pitchFamily="66" charset="0"/>
              </a:rPr>
              <a:t>Globalisation </a:t>
            </a:r>
            <a:endParaRPr lang="en-GB" sz="2000" u="sng" dirty="0">
              <a:latin typeface="Comic Sans MS" panose="030F0702030302020204" pitchFamily="66" charset="0"/>
            </a:endParaRPr>
          </a:p>
        </p:txBody>
      </p:sp>
      <p:cxnSp>
        <p:nvCxnSpPr>
          <p:cNvPr id="12" name="Straight Connector 11"/>
          <p:cNvCxnSpPr>
            <a:stCxn id="8" idx="3"/>
            <a:endCxn id="10" idx="1"/>
          </p:cNvCxnSpPr>
          <p:nvPr/>
        </p:nvCxnSpPr>
        <p:spPr>
          <a:xfrm flipV="1">
            <a:off x="2572275" y="5069215"/>
            <a:ext cx="3007837" cy="1400090"/>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3"/>
            <a:endCxn id="10" idx="1"/>
          </p:cNvCxnSpPr>
          <p:nvPr/>
        </p:nvCxnSpPr>
        <p:spPr>
          <a:xfrm>
            <a:off x="2590148" y="5069215"/>
            <a:ext cx="2989964" cy="0"/>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3"/>
            <a:endCxn id="10" idx="1"/>
          </p:cNvCxnSpPr>
          <p:nvPr/>
        </p:nvCxnSpPr>
        <p:spPr>
          <a:xfrm>
            <a:off x="2569148" y="3773071"/>
            <a:ext cx="3010964" cy="1296144"/>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075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899" y="908720"/>
            <a:ext cx="4150463" cy="5755422"/>
          </a:xfrm>
          <a:prstGeom prst="rect">
            <a:avLst/>
          </a:prstGeom>
          <a:ln w="28575">
            <a:solidFill>
              <a:srgbClr val="7030A0"/>
            </a:solidFill>
          </a:ln>
        </p:spPr>
        <p:txBody>
          <a:bodyPr wrap="square">
            <a:spAutoFit/>
          </a:bodyPr>
          <a:lstStyle/>
          <a:p>
            <a:pPr>
              <a:lnSpc>
                <a:spcPct val="80000"/>
              </a:lnSpc>
            </a:pPr>
            <a:r>
              <a:rPr lang="en-GB" sz="2000" dirty="0">
                <a:latin typeface="Comic Sans MS" panose="030F0702030302020204" pitchFamily="66" charset="0"/>
              </a:rPr>
              <a:t>In “Democracy and the New Global Order” Held supports the idea that the powers of nation states have declined significantly and points out that this has issues for democracy with voters voting for governments who do not hold the real power over economic policy that they used to. </a:t>
            </a:r>
          </a:p>
          <a:p>
            <a:pPr>
              <a:lnSpc>
                <a:spcPct val="80000"/>
              </a:lnSpc>
            </a:pPr>
            <a:r>
              <a:rPr lang="en-GB" sz="2000" dirty="0">
                <a:latin typeface="Comic Sans MS" panose="030F0702030302020204" pitchFamily="66" charset="0"/>
              </a:rPr>
              <a:t>Held calls for a new global approach to democracy and the setting up of a world parliament which could hold powerful TNCs to account and restore democratic control over important decisions. </a:t>
            </a:r>
          </a:p>
          <a:p>
            <a:pPr>
              <a:lnSpc>
                <a:spcPct val="80000"/>
              </a:lnSpc>
            </a:pPr>
            <a:r>
              <a:rPr lang="en-GB" sz="2000" dirty="0">
                <a:latin typeface="Comic Sans MS" panose="030F0702030302020204" pitchFamily="66" charset="0"/>
              </a:rPr>
              <a:t>Such a world parliament he argues would be able to tackle the sort of global problems facing the world – the environment, disease, food supply and distribution and health</a:t>
            </a:r>
          </a:p>
        </p:txBody>
      </p:sp>
      <p:sp>
        <p:nvSpPr>
          <p:cNvPr id="5" name="Rectangle 4"/>
          <p:cNvSpPr/>
          <p:nvPr/>
        </p:nvSpPr>
        <p:spPr>
          <a:xfrm>
            <a:off x="5004047" y="908720"/>
            <a:ext cx="4044017" cy="5758243"/>
          </a:xfrm>
          <a:prstGeom prst="rect">
            <a:avLst/>
          </a:prstGeom>
          <a:ln w="28575">
            <a:solidFill>
              <a:srgbClr val="7030A0"/>
            </a:solidFill>
          </a:ln>
        </p:spPr>
        <p:txBody>
          <a:bodyPr wrap="square">
            <a:spAutoFit/>
          </a:bodyPr>
          <a:lstStyle/>
          <a:p>
            <a:pPr>
              <a:lnSpc>
                <a:spcPct val="80000"/>
              </a:lnSpc>
            </a:pPr>
            <a:r>
              <a:rPr lang="en-GB" sz="2000" dirty="0">
                <a:latin typeface="Comic Sans MS" panose="030F0702030302020204" pitchFamily="66" charset="0"/>
              </a:rPr>
              <a:t>In “Globalisation in Question” (1996) Hirst and Thompson acknowledge that there has been some decline in the power of the nation state due to globalisation but that the extent of it has been overstated. They cite as evidence the considerable power nation states continue to have over foreign policy, the military, the national territory and significantly the power their citizen’s sense of ‘national identity’ gives them. Hirst and Thompson also claim that the extent of economic globalisation has been exaggerated pointing out that many companies labelled as TNCs still operate largely within their ‘home regions’ rather than genuinely globally.</a:t>
            </a:r>
          </a:p>
        </p:txBody>
      </p:sp>
      <p:sp>
        <p:nvSpPr>
          <p:cNvPr id="6" name="Rectangle 5"/>
          <p:cNvSpPr/>
          <p:nvPr/>
        </p:nvSpPr>
        <p:spPr>
          <a:xfrm>
            <a:off x="5004048" y="224940"/>
            <a:ext cx="3947068" cy="400110"/>
          </a:xfrm>
          <a:prstGeom prst="rect">
            <a:avLst/>
          </a:prstGeom>
          <a:ln w="28575">
            <a:solidFill>
              <a:srgbClr val="FF0000"/>
            </a:solidFill>
          </a:ln>
        </p:spPr>
        <p:txBody>
          <a:bodyPr wrap="square">
            <a:spAutoFit/>
          </a:bodyPr>
          <a:lstStyle/>
          <a:p>
            <a:pPr algn="ctr"/>
            <a:r>
              <a:rPr lang="en-GB" sz="2000" u="sng" dirty="0">
                <a:latin typeface="Comic Sans MS" panose="030F0702030302020204" pitchFamily="66" charset="0"/>
              </a:rPr>
              <a:t>Hirst and Thompson </a:t>
            </a:r>
          </a:p>
        </p:txBody>
      </p:sp>
      <p:sp>
        <p:nvSpPr>
          <p:cNvPr id="7" name="Rectangle 6"/>
          <p:cNvSpPr/>
          <p:nvPr/>
        </p:nvSpPr>
        <p:spPr>
          <a:xfrm>
            <a:off x="205512" y="224940"/>
            <a:ext cx="4126850" cy="400110"/>
          </a:xfrm>
          <a:prstGeom prst="rect">
            <a:avLst/>
          </a:prstGeom>
          <a:ln w="28575">
            <a:solidFill>
              <a:srgbClr val="FF0000"/>
            </a:solidFill>
          </a:ln>
        </p:spPr>
        <p:txBody>
          <a:bodyPr wrap="square">
            <a:spAutoFit/>
          </a:bodyPr>
          <a:lstStyle/>
          <a:p>
            <a:pPr algn="ctr"/>
            <a:r>
              <a:rPr lang="en-GB" sz="2000" u="sng" dirty="0">
                <a:latin typeface="Comic Sans MS" panose="030F0702030302020204" pitchFamily="66" charset="0"/>
              </a:rPr>
              <a:t>David Held </a:t>
            </a:r>
          </a:p>
        </p:txBody>
      </p:sp>
      <p:cxnSp>
        <p:nvCxnSpPr>
          <p:cNvPr id="9" name="Straight Connector 8"/>
          <p:cNvCxnSpPr/>
          <p:nvPr/>
        </p:nvCxnSpPr>
        <p:spPr>
          <a:xfrm>
            <a:off x="4688582" y="0"/>
            <a:ext cx="0" cy="68580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01352" y="733610"/>
            <a:ext cx="924535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986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1069</TotalTime>
  <Words>612</Words>
  <Application>Microsoft Macintosh PowerPoint</Application>
  <PresentationFormat>On-screen Show (4:3)</PresentationFormat>
  <Paragraphs>49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20</cp:revision>
  <dcterms:created xsi:type="dcterms:W3CDTF">2015-05-06T07:44:40Z</dcterms:created>
  <dcterms:modified xsi:type="dcterms:W3CDTF">2019-08-27T05:17:08Z</dcterms:modified>
</cp:coreProperties>
</file>