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6" r:id="rId3"/>
    <p:sldId id="258" r:id="rId4"/>
    <p:sldId id="256" r:id="rId5"/>
    <p:sldId id="264" r:id="rId6"/>
    <p:sldId id="260" r:id="rId7"/>
    <p:sldId id="261" r:id="rId8"/>
    <p:sldId id="262" r:id="rId9"/>
    <p:sldId id="263"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2" d="100"/>
          <a:sy n="112" d="100"/>
        </p:scale>
        <p:origin x="23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CDEBC-8265-48EC-A884-F2A7987F0776}" type="datetimeFigureOut">
              <a:rPr lang="de-DE" smtClean="0"/>
              <a:t>24.10.18</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2673D8-941E-4FD2-962D-D225C526892C}" type="slidenum">
              <a:rPr lang="de-DE" smtClean="0"/>
              <a:t>‹#›</a:t>
            </a:fld>
            <a:endParaRPr lang="de-DE"/>
          </a:p>
        </p:txBody>
      </p:sp>
    </p:spTree>
    <p:extLst>
      <p:ext uri="{BB962C8B-B14F-4D97-AF65-F5344CB8AC3E}">
        <p14:creationId xmlns:p14="http://schemas.microsoft.com/office/powerpoint/2010/main" val="31981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973FD-A4E0-4987-9833-B45A9EC05EFF}" type="slidenum">
              <a:rPr lang="en-GB"/>
              <a:pPr/>
              <a:t>3</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1736369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357BB4C8-86E0-4164-A327-4ACCFFAE69F2}" type="datetimeFigureOut">
              <a:rPr lang="de-DE" smtClean="0"/>
              <a:t>24.10.18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105037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357BB4C8-86E0-4164-A327-4ACCFFAE69F2}" type="datetimeFigureOut">
              <a:rPr lang="de-DE" smtClean="0"/>
              <a:t>24.10.18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165633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357BB4C8-86E0-4164-A327-4ACCFFAE69F2}" type="datetimeFigureOut">
              <a:rPr lang="de-DE" smtClean="0"/>
              <a:t>24.10.18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294824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357BB4C8-86E0-4164-A327-4ACCFFAE69F2}" type="datetimeFigureOut">
              <a:rPr lang="de-DE" smtClean="0"/>
              <a:t>24.10.18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423719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7BB4C8-86E0-4164-A327-4ACCFFAE69F2}" type="datetimeFigureOut">
              <a:rPr lang="de-DE" smtClean="0"/>
              <a:t>24.10.18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306446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357BB4C8-86E0-4164-A327-4ACCFFAE69F2}" type="datetimeFigureOut">
              <a:rPr lang="de-DE" smtClean="0"/>
              <a:t>24.10.18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32709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357BB4C8-86E0-4164-A327-4ACCFFAE69F2}" type="datetimeFigureOut">
              <a:rPr lang="de-DE" smtClean="0"/>
              <a:t>24.10.18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34666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357BB4C8-86E0-4164-A327-4ACCFFAE69F2}" type="datetimeFigureOut">
              <a:rPr lang="de-DE" smtClean="0"/>
              <a:t>24.10.18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223451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BB4C8-86E0-4164-A327-4ACCFFAE69F2}" type="datetimeFigureOut">
              <a:rPr lang="de-DE" smtClean="0"/>
              <a:t>24.10.18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292795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BB4C8-86E0-4164-A327-4ACCFFAE69F2}" type="datetimeFigureOut">
              <a:rPr lang="de-DE" smtClean="0"/>
              <a:t>24.10.18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22610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BB4C8-86E0-4164-A327-4ACCFFAE69F2}" type="datetimeFigureOut">
              <a:rPr lang="de-DE" smtClean="0"/>
              <a:t>24.10.18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6C02B1-3EF3-4CE5-A3AF-75656F9A9706}" type="slidenum">
              <a:rPr lang="de-DE" smtClean="0"/>
              <a:t>‹#›</a:t>
            </a:fld>
            <a:endParaRPr lang="de-DE"/>
          </a:p>
        </p:txBody>
      </p:sp>
    </p:spTree>
    <p:extLst>
      <p:ext uri="{BB962C8B-B14F-4D97-AF65-F5344CB8AC3E}">
        <p14:creationId xmlns:p14="http://schemas.microsoft.com/office/powerpoint/2010/main" val="173177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BB4C8-86E0-4164-A327-4ACCFFAE69F2}" type="datetimeFigureOut">
              <a:rPr lang="de-DE" smtClean="0"/>
              <a:t>24.10.18</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C02B1-3EF3-4CE5-A3AF-75656F9A9706}" type="slidenum">
              <a:rPr lang="de-DE" smtClean="0"/>
              <a:t>‹#›</a:t>
            </a:fld>
            <a:endParaRPr lang="de-DE"/>
          </a:p>
        </p:txBody>
      </p:sp>
    </p:spTree>
    <p:extLst>
      <p:ext uri="{BB962C8B-B14F-4D97-AF65-F5344CB8AC3E}">
        <p14:creationId xmlns:p14="http://schemas.microsoft.com/office/powerpoint/2010/main" val="3657613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amsar.org/sites/default/files/documents/pdf/lib/hbk4-09.pdf" TargetMode="External"/><Relationship Id="rId2" Type="http://schemas.openxmlformats.org/officeDocument/2006/relationships/hyperlink" Target="https://www.youtube.com/watch?v=7t0FLL-b5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N95KTVeUDA"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5xs1jLlbzt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E07CBA8-818E-48D0-B266-A789EDDD37CA}"/>
              </a:ext>
            </a:extLst>
          </p:cNvPr>
          <p:cNvGraphicFramePr>
            <a:graphicFrameLocks noGrp="1"/>
          </p:cNvGraphicFramePr>
          <p:nvPr>
            <p:extLst>
              <p:ext uri="{D42A27DB-BD31-4B8C-83A1-F6EECF244321}">
                <p14:modId xmlns:p14="http://schemas.microsoft.com/office/powerpoint/2010/main" val="2597398095"/>
              </p:ext>
            </p:extLst>
          </p:nvPr>
        </p:nvGraphicFramePr>
        <p:xfrm>
          <a:off x="310243" y="172586"/>
          <a:ext cx="11462659" cy="6429377"/>
        </p:xfrm>
        <a:graphic>
          <a:graphicData uri="http://schemas.openxmlformats.org/drawingml/2006/table">
            <a:tbl>
              <a:tblPr>
                <a:tableStyleId>{616DA210-FB5B-4158-B5E0-FEB733F419BA}</a:tableStyleId>
              </a:tblPr>
              <a:tblGrid>
                <a:gridCol w="2016438">
                  <a:extLst>
                    <a:ext uri="{9D8B030D-6E8A-4147-A177-3AD203B41FA5}">
                      <a16:colId xmlns:a16="http://schemas.microsoft.com/office/drawing/2014/main" val="20000"/>
                    </a:ext>
                  </a:extLst>
                </a:gridCol>
                <a:gridCol w="4200912">
                  <a:extLst>
                    <a:ext uri="{9D8B030D-6E8A-4147-A177-3AD203B41FA5}">
                      <a16:colId xmlns:a16="http://schemas.microsoft.com/office/drawing/2014/main" val="20001"/>
                    </a:ext>
                  </a:extLst>
                </a:gridCol>
                <a:gridCol w="1470321">
                  <a:extLst>
                    <a:ext uri="{9D8B030D-6E8A-4147-A177-3AD203B41FA5}">
                      <a16:colId xmlns:a16="http://schemas.microsoft.com/office/drawing/2014/main" val="20002"/>
                    </a:ext>
                  </a:extLst>
                </a:gridCol>
                <a:gridCol w="3774988">
                  <a:extLst>
                    <a:ext uri="{9D8B030D-6E8A-4147-A177-3AD203B41FA5}">
                      <a16:colId xmlns:a16="http://schemas.microsoft.com/office/drawing/2014/main" val="20003"/>
                    </a:ext>
                  </a:extLst>
                </a:gridCol>
              </a:tblGrid>
              <a:tr h="349075">
                <a:tc gridSpan="4">
                  <a:txBody>
                    <a:bodyPr/>
                    <a:lstStyle/>
                    <a:p>
                      <a:pPr algn="ctr">
                        <a:spcAft>
                          <a:spcPts val="0"/>
                        </a:spcAft>
                      </a:pPr>
                      <a:r>
                        <a:rPr lang="en-US" sz="1800">
                          <a:effectLst/>
                          <a:latin typeface="Comic Sans MS" panose="030F0702030302020204" pitchFamily="66" charset="0"/>
                        </a:rPr>
                        <a:t>3. Management issues and strategies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5760">
                <a:tc>
                  <a:txBody>
                    <a:bodyPr/>
                    <a:lstStyle/>
                    <a:p>
                      <a:pPr algn="ctr">
                        <a:spcAft>
                          <a:spcPts val="0"/>
                        </a:spcAft>
                      </a:pPr>
                      <a:r>
                        <a:rPr lang="en-US" sz="1200" dirty="0">
                          <a:effectLst/>
                          <a:latin typeface="Comic Sans MS" panose="030F0702030302020204" pitchFamily="66" charset="0"/>
                        </a:rPr>
                        <a:t>Sub-topic</a:t>
                      </a:r>
                      <a:endParaRPr lang="en-GB" sz="1600" dirty="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Development</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Teaching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Reflection/Notes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1"/>
                  </a:ext>
                </a:extLst>
              </a:tr>
              <a:tr h="1097280">
                <a:tc>
                  <a:txBody>
                    <a:bodyPr/>
                    <a:lstStyle/>
                    <a:p>
                      <a:pPr algn="ctr">
                        <a:spcAft>
                          <a:spcPts val="0"/>
                        </a:spcAft>
                      </a:pPr>
                      <a:r>
                        <a:rPr lang="en-US" sz="1200">
                          <a:effectLst/>
                          <a:latin typeface="Comic Sans MS" panose="030F0702030302020204" pitchFamily="66" charset="0"/>
                        </a:rPr>
                        <a:t>Dams and reservoirs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spcAft>
                          <a:spcPts val="0"/>
                        </a:spcAft>
                      </a:pPr>
                      <a:r>
                        <a:rPr lang="en-US" sz="1200">
                          <a:effectLst/>
                          <a:latin typeface="Comic Sans MS" panose="030F0702030302020204" pitchFamily="66" charset="0"/>
                        </a:rPr>
                        <a:t>Examine the hydrological changes resulting from the construction of dams and reservoirs. Examine </a:t>
                      </a:r>
                      <a:endParaRPr lang="en-GB" sz="1600">
                        <a:effectLst/>
                        <a:latin typeface="Comic Sans MS" panose="030F0702030302020204" pitchFamily="66" charset="0"/>
                      </a:endParaRPr>
                    </a:p>
                    <a:p>
                      <a:pPr>
                        <a:spcAft>
                          <a:spcPts val="0"/>
                        </a:spcAft>
                      </a:pPr>
                      <a:r>
                        <a:rPr lang="en-US" sz="1200">
                          <a:effectLst/>
                          <a:latin typeface="Comic Sans MS" panose="030F0702030302020204" pitchFamily="66" charset="0"/>
                        </a:rPr>
                        <a:t>the costs and benefits of dams and reservoirs as part of multi-purpose schemes.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2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600">
                          <a:effectLst/>
                          <a:latin typeface="Comic Sans MS" panose="030F0702030302020204" pitchFamily="66" charset="0"/>
                        </a:rPr>
                        <a:t>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2"/>
                  </a:ext>
                </a:extLst>
              </a:tr>
              <a:tr h="1561001">
                <a:tc>
                  <a:txBody>
                    <a:bodyPr/>
                    <a:lstStyle/>
                    <a:p>
                      <a:pPr algn="ctr">
                        <a:spcAft>
                          <a:spcPts val="0"/>
                        </a:spcAft>
                      </a:pPr>
                      <a:r>
                        <a:rPr lang="en-US" sz="1200">
                          <a:effectLst/>
                          <a:latin typeface="Comic Sans MS" panose="030F0702030302020204" pitchFamily="66" charset="0"/>
                        </a:rPr>
                        <a:t>Floodplain management</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spcAft>
                          <a:spcPts val="0"/>
                        </a:spcAft>
                      </a:pPr>
                      <a:r>
                        <a:rPr lang="en-US" sz="1200">
                          <a:effectLst/>
                          <a:latin typeface="Comic Sans MS" panose="030F0702030302020204" pitchFamily="66" charset="0"/>
                        </a:rPr>
                        <a:t>Explain the stream channel processes (erosion, transport, deposition) and explain the resultant landforms found on floodplains.  Examine the human modifications of a floodplain and their effect on the size and probability of floods. Evaluate the costs and benefits of alternative stream management strategies.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3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600">
                          <a:effectLst/>
                          <a:latin typeface="Comic Sans MS" panose="030F0702030302020204" pitchFamily="66" charset="0"/>
                        </a:rPr>
                        <a:t>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3"/>
                  </a:ext>
                </a:extLst>
              </a:tr>
              <a:tr h="958725">
                <a:tc>
                  <a:txBody>
                    <a:bodyPr/>
                    <a:lstStyle/>
                    <a:p>
                      <a:pPr algn="ctr">
                        <a:spcAft>
                          <a:spcPts val="0"/>
                        </a:spcAft>
                      </a:pPr>
                      <a:r>
                        <a:rPr lang="en-US" sz="1200">
                          <a:effectLst/>
                          <a:latin typeface="Comic Sans MS" panose="030F0702030302020204" pitchFamily="66" charset="0"/>
                        </a:rPr>
                        <a:t>Ground water</a:t>
                      </a:r>
                      <a:endParaRPr lang="en-GB" sz="1600">
                        <a:effectLst/>
                        <a:latin typeface="Comic Sans MS" panose="030F0702030302020204" pitchFamily="66" charset="0"/>
                      </a:endParaRPr>
                    </a:p>
                    <a:p>
                      <a:pPr algn="ctr">
                        <a:spcAft>
                          <a:spcPts val="0"/>
                        </a:spcAft>
                      </a:pPr>
                      <a:r>
                        <a:rPr lang="en-US" sz="1200">
                          <a:effectLst/>
                          <a:latin typeface="Comic Sans MS" panose="030F0702030302020204" pitchFamily="66" charset="0"/>
                        </a:rPr>
                        <a:t>management</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spcAft>
                          <a:spcPts val="0"/>
                        </a:spcAft>
                      </a:pPr>
                      <a:r>
                        <a:rPr lang="en-US" sz="1200">
                          <a:effectLst/>
                          <a:latin typeface="Comic Sans MS" panose="030F0702030302020204" pitchFamily="66" charset="0"/>
                        </a:rPr>
                        <a:t>Explain the functioning and management of artesian basins and aquifers, distinguishing between natural and artificial recharge. Examine the environmental impacts of groundwater abstraction.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2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600">
                          <a:effectLst/>
                          <a:latin typeface="Comic Sans MS" panose="030F0702030302020204" pitchFamily="66" charset="0"/>
                        </a:rPr>
                        <a:t>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4"/>
                  </a:ext>
                </a:extLst>
              </a:tr>
              <a:tr h="817376">
                <a:tc>
                  <a:txBody>
                    <a:bodyPr/>
                    <a:lstStyle/>
                    <a:p>
                      <a:pPr algn="ctr">
                        <a:spcAft>
                          <a:spcPts val="0"/>
                        </a:spcAft>
                      </a:pPr>
                      <a:r>
                        <a:rPr lang="en-US" sz="1200">
                          <a:effectLst/>
                          <a:latin typeface="Comic Sans MS" panose="030F0702030302020204" pitchFamily="66" charset="0"/>
                        </a:rPr>
                        <a:t>Freshwater wetland</a:t>
                      </a:r>
                      <a:endParaRPr lang="en-GB" sz="1600">
                        <a:effectLst/>
                        <a:latin typeface="Comic Sans MS" panose="030F0702030302020204" pitchFamily="66" charset="0"/>
                      </a:endParaRPr>
                    </a:p>
                    <a:p>
                      <a:pPr algn="ctr">
                        <a:spcAft>
                          <a:spcPts val="0"/>
                        </a:spcAft>
                      </a:pPr>
                      <a:r>
                        <a:rPr lang="en-US" sz="1200">
                          <a:effectLst/>
                          <a:latin typeface="Comic Sans MS" panose="030F0702030302020204" pitchFamily="66" charset="0"/>
                        </a:rPr>
                        <a:t>management</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spcAft>
                          <a:spcPts val="0"/>
                        </a:spcAft>
                      </a:pPr>
                      <a:r>
                        <a:rPr lang="en-US" sz="1200">
                          <a:effectLst/>
                          <a:latin typeface="Comic Sans MS" panose="030F0702030302020204" pitchFamily="66" charset="0"/>
                        </a:rPr>
                        <a:t>Describe the role of wetlands as a water resource. Evaluate the effectiveness of the management strategies that have been adopted in a major wetland.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200">
                          <a:effectLst/>
                          <a:latin typeface="Comic Sans MS" panose="030F0702030302020204" pitchFamily="66" charset="0"/>
                        </a:rPr>
                        <a:t>2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600">
                          <a:effectLst/>
                          <a:latin typeface="Comic Sans MS" panose="030F0702030302020204" pitchFamily="66" charset="0"/>
                        </a:rPr>
                        <a:t> </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5"/>
                  </a:ext>
                </a:extLst>
              </a:tr>
              <a:tr h="1280160">
                <a:tc>
                  <a:txBody>
                    <a:bodyPr/>
                    <a:lstStyle/>
                    <a:p>
                      <a:pPr algn="ctr">
                        <a:spcAft>
                          <a:spcPts val="0"/>
                        </a:spcAft>
                      </a:pPr>
                      <a:r>
                        <a:rPr lang="en-US" sz="1200">
                          <a:effectLst/>
                          <a:latin typeface="Comic Sans MS" panose="030F0702030302020204" pitchFamily="66" charset="0"/>
                        </a:rPr>
                        <a:t>Irrigation and agriculture</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spcAft>
                          <a:spcPts val="0"/>
                        </a:spcAft>
                      </a:pPr>
                      <a:r>
                        <a:rPr lang="en-US" sz="1200">
                          <a:effectLst/>
                          <a:latin typeface="Comic Sans MS" panose="030F0702030302020204" pitchFamily="66" charset="0"/>
                        </a:rPr>
                        <a:t> </a:t>
                      </a:r>
                      <a:endParaRPr lang="en-GB" sz="1600">
                        <a:effectLst/>
                        <a:latin typeface="Comic Sans MS" panose="030F0702030302020204" pitchFamily="66" charset="0"/>
                      </a:endParaRPr>
                    </a:p>
                    <a:p>
                      <a:pPr>
                        <a:spcAft>
                          <a:spcPts val="0"/>
                        </a:spcAft>
                      </a:pPr>
                      <a:r>
                        <a:rPr lang="en-US" sz="1200">
                          <a:effectLst/>
                          <a:latin typeface="Comic Sans MS" panose="030F0702030302020204" pitchFamily="66" charset="0"/>
                        </a:rPr>
                        <a:t>Examine the environmental impact of agriculture and irrigation on water quality: salinization, agro-chemical runoff, the pollution of groundwater and the eutrophication of lakes, rivers and wetlands.</a:t>
                      </a:r>
                      <a:endParaRPr lang="en-GB" sz="1600">
                        <a:effectLst/>
                        <a:latin typeface="Comic Sans MS" panose="030F0702030302020204" pitchFamily="66" charset="0"/>
                      </a:endParaRPr>
                    </a:p>
                  </a:txBody>
                  <a:tcPr marL="48823" marR="48823" marT="0" marB="0" anchor="ctr"/>
                </a:tc>
                <a:tc>
                  <a:txBody>
                    <a:bodyPr/>
                    <a:lstStyle/>
                    <a:p>
                      <a:pPr algn="ctr">
                        <a:spcAft>
                          <a:spcPts val="0"/>
                        </a:spcAft>
                      </a:pPr>
                      <a:r>
                        <a:rPr lang="en-US" sz="1200">
                          <a:effectLst/>
                          <a:latin typeface="Comic Sans MS" panose="030F0702030302020204" pitchFamily="66" charset="0"/>
                        </a:rPr>
                        <a:t>3 hours</a:t>
                      </a:r>
                      <a:endParaRPr lang="en-GB" sz="1600">
                        <a:solidFill>
                          <a:srgbClr val="000000"/>
                        </a:solidFill>
                        <a:effectLst/>
                        <a:latin typeface="Comic Sans MS" panose="030F0702030302020204" pitchFamily="66" charset="0"/>
                        <a:ea typeface="Times New Roman"/>
                        <a:cs typeface="Times New Roman"/>
                      </a:endParaRPr>
                    </a:p>
                  </a:txBody>
                  <a:tcPr marL="48823" marR="48823" marT="0" marB="0" anchor="ctr"/>
                </a:tc>
                <a:tc>
                  <a:txBody>
                    <a:bodyPr/>
                    <a:lstStyle/>
                    <a:p>
                      <a:pPr algn="ctr">
                        <a:spcAft>
                          <a:spcPts val="0"/>
                        </a:spcAft>
                      </a:pPr>
                      <a:r>
                        <a:rPr lang="en-US" sz="1600" dirty="0">
                          <a:effectLst/>
                          <a:latin typeface="Comic Sans MS" panose="030F0702030302020204" pitchFamily="66" charset="0"/>
                        </a:rPr>
                        <a:t> </a:t>
                      </a:r>
                      <a:endParaRPr lang="en-GB" sz="1600" dirty="0">
                        <a:solidFill>
                          <a:srgbClr val="000000"/>
                        </a:solidFill>
                        <a:effectLst/>
                        <a:latin typeface="Comic Sans MS" panose="030F0702030302020204" pitchFamily="66" charset="0"/>
                        <a:ea typeface="Times New Roman"/>
                        <a:cs typeface="Times New Roman"/>
                      </a:endParaRPr>
                    </a:p>
                  </a:txBody>
                  <a:tcPr marL="48823" marR="48823"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0151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Movie 3">
            <a:hlinkClick r:id="rId2" highlightClick="1"/>
            <a:extLst>
              <a:ext uri="{FF2B5EF4-FFF2-40B4-BE49-F238E27FC236}">
                <a16:creationId xmlns:a16="http://schemas.microsoft.com/office/drawing/2014/main" id="{88BC4A29-485E-204A-96F8-9A852718829A}"/>
              </a:ext>
            </a:extLst>
          </p:cNvPr>
          <p:cNvSpPr/>
          <p:nvPr/>
        </p:nvSpPr>
        <p:spPr>
          <a:xfrm>
            <a:off x="10927080" y="228600"/>
            <a:ext cx="228600" cy="136525"/>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1065667-D40B-7A45-9B55-194AA5E947A5}"/>
              </a:ext>
            </a:extLst>
          </p:cNvPr>
          <p:cNvSpPr/>
          <p:nvPr/>
        </p:nvSpPr>
        <p:spPr>
          <a:xfrm>
            <a:off x="244839" y="257226"/>
            <a:ext cx="11717311" cy="400110"/>
          </a:xfrm>
          <a:prstGeom prst="rect">
            <a:avLst/>
          </a:prstGeom>
          <a:ln w="28575">
            <a:solidFill>
              <a:srgbClr val="FF0000"/>
            </a:solidFill>
          </a:ln>
        </p:spPr>
        <p:txBody>
          <a:bodyPr wrap="square">
            <a:spAutoFit/>
          </a:bodyPr>
          <a:lstStyle/>
          <a:p>
            <a:pPr algn="ctr"/>
            <a:r>
              <a:rPr lang="en-GB" sz="2000" u="sng" dirty="0">
                <a:latin typeface="Comic Sans MS" panose="030F0702030302020204" pitchFamily="66" charset="0"/>
              </a:rPr>
              <a:t>Integrated water Basin Management </a:t>
            </a:r>
          </a:p>
        </p:txBody>
      </p:sp>
      <p:sp>
        <p:nvSpPr>
          <p:cNvPr id="6" name="Rectangle 5">
            <a:extLst>
              <a:ext uri="{FF2B5EF4-FFF2-40B4-BE49-F238E27FC236}">
                <a16:creationId xmlns:a16="http://schemas.microsoft.com/office/drawing/2014/main" id="{E83E8F43-EC87-184D-8ACB-6B302AF9BEB9}"/>
              </a:ext>
            </a:extLst>
          </p:cNvPr>
          <p:cNvSpPr/>
          <p:nvPr/>
        </p:nvSpPr>
        <p:spPr>
          <a:xfrm>
            <a:off x="244839" y="874455"/>
            <a:ext cx="8796291" cy="5632311"/>
          </a:xfrm>
          <a:prstGeom prst="rect">
            <a:avLst/>
          </a:prstGeom>
          <a:ln w="28575">
            <a:solidFill>
              <a:srgbClr val="7030A0"/>
            </a:solidFill>
          </a:ln>
        </p:spPr>
        <p:txBody>
          <a:bodyPr wrap="square">
            <a:spAutoFit/>
          </a:bodyPr>
          <a:lstStyle/>
          <a:p>
            <a:pPr fontAlgn="base"/>
            <a:r>
              <a:rPr lang="de-DE" b="1" dirty="0">
                <a:latin typeface="Comic Sans MS" panose="030F0902030302020204" pitchFamily="66" charset="0"/>
              </a:rPr>
              <a:t>The </a:t>
            </a:r>
            <a:r>
              <a:rPr lang="de-DE" b="1" dirty="0" err="1">
                <a:latin typeface="Comic Sans MS" panose="030F0902030302020204" pitchFamily="66" charset="0"/>
              </a:rPr>
              <a:t>seven</a:t>
            </a:r>
            <a:r>
              <a:rPr lang="de-DE" b="1" dirty="0">
                <a:latin typeface="Comic Sans MS" panose="030F0902030302020204" pitchFamily="66" charset="0"/>
              </a:rPr>
              <a:t> </a:t>
            </a:r>
            <a:r>
              <a:rPr lang="de-DE" b="1" dirty="0" err="1">
                <a:latin typeface="Comic Sans MS" panose="030F0902030302020204" pitchFamily="66" charset="0"/>
              </a:rPr>
              <a:t>key</a:t>
            </a:r>
            <a:r>
              <a:rPr lang="de-DE" b="1" dirty="0">
                <a:latin typeface="Comic Sans MS" panose="030F0902030302020204" pitchFamily="66" charset="0"/>
              </a:rPr>
              <a:t> </a:t>
            </a:r>
            <a:r>
              <a:rPr lang="de-DE" b="1" dirty="0" err="1">
                <a:latin typeface="Comic Sans MS" panose="030F0902030302020204" pitchFamily="66" charset="0"/>
              </a:rPr>
              <a:t>elements</a:t>
            </a:r>
            <a:r>
              <a:rPr lang="de-DE" b="1" dirty="0">
                <a:latin typeface="Comic Sans MS" panose="030F0902030302020204" pitchFamily="66" charset="0"/>
              </a:rPr>
              <a:t> </a:t>
            </a:r>
            <a:r>
              <a:rPr lang="de-DE" b="1" dirty="0" err="1">
                <a:latin typeface="Comic Sans MS" panose="030F0902030302020204" pitchFamily="66" charset="0"/>
              </a:rPr>
              <a:t>to</a:t>
            </a:r>
            <a:r>
              <a:rPr lang="de-DE" b="1" dirty="0">
                <a:latin typeface="Comic Sans MS" panose="030F0902030302020204" pitchFamily="66" charset="0"/>
              </a:rPr>
              <a:t> a </a:t>
            </a:r>
            <a:r>
              <a:rPr lang="de-DE" b="1" dirty="0" err="1">
                <a:latin typeface="Comic Sans MS" panose="030F0902030302020204" pitchFamily="66" charset="0"/>
              </a:rPr>
              <a:t>successful</a:t>
            </a:r>
            <a:r>
              <a:rPr lang="de-DE" b="1" dirty="0">
                <a:latin typeface="Comic Sans MS" panose="030F0902030302020204" pitchFamily="66" charset="0"/>
              </a:rPr>
              <a:t> IRBM initiative </a:t>
            </a:r>
            <a:r>
              <a:rPr lang="de-DE" b="1" dirty="0" err="1">
                <a:latin typeface="Comic Sans MS" panose="030F0902030302020204" pitchFamily="66" charset="0"/>
              </a:rPr>
              <a:t>are</a:t>
            </a:r>
            <a:r>
              <a:rPr lang="de-DE" b="1" dirty="0">
                <a:latin typeface="Comic Sans MS" panose="030F0902030302020204" pitchFamily="66" charset="0"/>
              </a:rPr>
              <a:t>:</a:t>
            </a:r>
            <a:br>
              <a:rPr lang="de-DE" b="1" dirty="0">
                <a:latin typeface="Comic Sans MS" panose="030F0902030302020204" pitchFamily="66" charset="0"/>
              </a:rPr>
            </a:br>
            <a:r>
              <a:rPr lang="de-DE" dirty="0">
                <a:latin typeface="Comic Sans MS" panose="030F0902030302020204" pitchFamily="66" charset="0"/>
              </a:rPr>
              <a:t>A </a:t>
            </a:r>
            <a:r>
              <a:rPr lang="de-DE" dirty="0" err="1">
                <a:latin typeface="Comic Sans MS" panose="030F0902030302020204" pitchFamily="66" charset="0"/>
              </a:rPr>
              <a:t>long</a:t>
            </a:r>
            <a:r>
              <a:rPr lang="de-DE" dirty="0">
                <a:latin typeface="Comic Sans MS" panose="030F0902030302020204" pitchFamily="66" charset="0"/>
              </a:rPr>
              <a:t>-term </a:t>
            </a:r>
            <a:r>
              <a:rPr lang="de-DE" dirty="0" err="1">
                <a:latin typeface="Comic Sans MS" panose="030F0902030302020204" pitchFamily="66" charset="0"/>
              </a:rPr>
              <a:t>vision</a:t>
            </a:r>
            <a:r>
              <a:rPr lang="de-DE" dirty="0">
                <a:latin typeface="Comic Sans MS" panose="030F0902030302020204" pitchFamily="66" charset="0"/>
              </a:rPr>
              <a:t> </a:t>
            </a:r>
            <a:r>
              <a:rPr lang="de-DE" dirty="0" err="1">
                <a:latin typeface="Comic Sans MS" panose="030F0902030302020204" pitchFamily="66" charset="0"/>
              </a:rPr>
              <a:t>for</a:t>
            </a:r>
            <a:r>
              <a:rPr lang="de-DE" dirty="0">
                <a:latin typeface="Comic Sans MS" panose="030F0902030302020204" pitchFamily="66" charset="0"/>
              </a:rPr>
              <a:t> </a:t>
            </a:r>
            <a:r>
              <a:rPr lang="de-DE" dirty="0" err="1">
                <a:latin typeface="Comic Sans MS" panose="030F0902030302020204" pitchFamily="66" charset="0"/>
              </a:rPr>
              <a:t>the</a:t>
            </a:r>
            <a:r>
              <a:rPr lang="de-DE" dirty="0">
                <a:latin typeface="Comic Sans MS" panose="030F0902030302020204" pitchFamily="66" charset="0"/>
              </a:rPr>
              <a:t> </a:t>
            </a:r>
            <a:r>
              <a:rPr lang="de-DE" dirty="0" err="1">
                <a:latin typeface="Comic Sans MS" panose="030F0902030302020204" pitchFamily="66" charset="0"/>
              </a:rPr>
              <a:t>river</a:t>
            </a:r>
            <a:r>
              <a:rPr lang="de-DE" dirty="0">
                <a:latin typeface="Comic Sans MS" panose="030F0902030302020204" pitchFamily="66" charset="0"/>
              </a:rPr>
              <a:t> </a:t>
            </a:r>
            <a:r>
              <a:rPr lang="de-DE" dirty="0" err="1">
                <a:latin typeface="Comic Sans MS" panose="030F0902030302020204" pitchFamily="66" charset="0"/>
              </a:rPr>
              <a:t>basin</a:t>
            </a:r>
            <a:r>
              <a:rPr lang="de-DE" dirty="0">
                <a:latin typeface="Comic Sans MS" panose="030F0902030302020204" pitchFamily="66" charset="0"/>
              </a:rPr>
              <a:t>, </a:t>
            </a:r>
            <a:r>
              <a:rPr lang="de-DE" dirty="0" err="1">
                <a:latin typeface="Comic Sans MS" panose="030F0902030302020204" pitchFamily="66" charset="0"/>
              </a:rPr>
              <a:t>agreed</a:t>
            </a:r>
            <a:r>
              <a:rPr lang="de-DE" dirty="0">
                <a:latin typeface="Comic Sans MS" panose="030F0902030302020204" pitchFamily="66" charset="0"/>
              </a:rPr>
              <a:t> </a:t>
            </a:r>
            <a:r>
              <a:rPr lang="de-DE" dirty="0" err="1">
                <a:latin typeface="Comic Sans MS" panose="030F0902030302020204" pitchFamily="66" charset="0"/>
              </a:rPr>
              <a:t>to</a:t>
            </a:r>
            <a:r>
              <a:rPr lang="de-DE" dirty="0">
                <a:latin typeface="Comic Sans MS" panose="030F0902030302020204" pitchFamily="66" charset="0"/>
              </a:rPr>
              <a:t> </a:t>
            </a:r>
            <a:r>
              <a:rPr lang="de-DE" dirty="0" err="1">
                <a:latin typeface="Comic Sans MS" panose="030F0902030302020204" pitchFamily="66" charset="0"/>
              </a:rPr>
              <a:t>by</a:t>
            </a:r>
            <a:r>
              <a:rPr lang="de-DE" dirty="0">
                <a:latin typeface="Comic Sans MS" panose="030F0902030302020204" pitchFamily="66" charset="0"/>
              </a:rPr>
              <a:t> all </a:t>
            </a:r>
            <a:r>
              <a:rPr lang="de-DE" dirty="0" err="1">
                <a:latin typeface="Comic Sans MS" panose="030F0902030302020204" pitchFamily="66" charset="0"/>
              </a:rPr>
              <a:t>the</a:t>
            </a:r>
            <a:r>
              <a:rPr lang="de-DE" dirty="0">
                <a:latin typeface="Comic Sans MS" panose="030F0902030302020204" pitchFamily="66" charset="0"/>
              </a:rPr>
              <a:t> </a:t>
            </a:r>
            <a:r>
              <a:rPr lang="de-DE" dirty="0" err="1">
                <a:latin typeface="Comic Sans MS" panose="030F0902030302020204" pitchFamily="66" charset="0"/>
              </a:rPr>
              <a:t>major</a:t>
            </a:r>
            <a:r>
              <a:rPr lang="de-DE" dirty="0">
                <a:latin typeface="Comic Sans MS" panose="030F0902030302020204" pitchFamily="66" charset="0"/>
              </a:rPr>
              <a:t> </a:t>
            </a:r>
            <a:r>
              <a:rPr lang="de-DE" dirty="0" err="1">
                <a:latin typeface="Comic Sans MS" panose="030F0902030302020204" pitchFamily="66" charset="0"/>
              </a:rPr>
              <a:t>stakeholders</a:t>
            </a:r>
            <a:r>
              <a:rPr lang="de-DE" dirty="0">
                <a:latin typeface="Comic Sans MS" panose="030F0902030302020204" pitchFamily="66" charset="0"/>
              </a:rPr>
              <a:t>.</a:t>
            </a:r>
          </a:p>
          <a:p>
            <a:pPr fontAlgn="base"/>
            <a:r>
              <a:rPr lang="de-DE" dirty="0">
                <a:latin typeface="Comic Sans MS" panose="030F0902030302020204" pitchFamily="66" charset="0"/>
              </a:rPr>
              <a:t>Integration </a:t>
            </a:r>
            <a:r>
              <a:rPr lang="de-DE" dirty="0" err="1">
                <a:latin typeface="Comic Sans MS" panose="030F0902030302020204" pitchFamily="66" charset="0"/>
              </a:rPr>
              <a:t>of</a:t>
            </a:r>
            <a:r>
              <a:rPr lang="de-DE" dirty="0">
                <a:latin typeface="Comic Sans MS" panose="030F0902030302020204" pitchFamily="66" charset="0"/>
              </a:rPr>
              <a:t> </a:t>
            </a:r>
            <a:r>
              <a:rPr lang="de-DE" dirty="0" err="1">
                <a:latin typeface="Comic Sans MS" panose="030F0902030302020204" pitchFamily="66" charset="0"/>
              </a:rPr>
              <a:t>policies</a:t>
            </a:r>
            <a:r>
              <a:rPr lang="de-DE" dirty="0">
                <a:latin typeface="Comic Sans MS" panose="030F0902030302020204" pitchFamily="66" charset="0"/>
              </a:rPr>
              <a:t>, </a:t>
            </a:r>
            <a:r>
              <a:rPr lang="de-DE" dirty="0" err="1">
                <a:latin typeface="Comic Sans MS" panose="030F0902030302020204" pitchFamily="66" charset="0"/>
              </a:rPr>
              <a:t>decisions</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costs</a:t>
            </a:r>
            <a:r>
              <a:rPr lang="de-DE" dirty="0">
                <a:latin typeface="Comic Sans MS" panose="030F0902030302020204" pitchFamily="66" charset="0"/>
              </a:rPr>
              <a:t> </a:t>
            </a:r>
            <a:r>
              <a:rPr lang="de-DE" dirty="0" err="1">
                <a:latin typeface="Comic Sans MS" panose="030F0902030302020204" pitchFamily="66" charset="0"/>
              </a:rPr>
              <a:t>across</a:t>
            </a:r>
            <a:r>
              <a:rPr lang="de-DE" dirty="0">
                <a:latin typeface="Comic Sans MS" panose="030F0902030302020204" pitchFamily="66" charset="0"/>
              </a:rPr>
              <a:t> </a:t>
            </a:r>
            <a:r>
              <a:rPr lang="de-DE" dirty="0" err="1">
                <a:latin typeface="Comic Sans MS" panose="030F0902030302020204" pitchFamily="66" charset="0"/>
              </a:rPr>
              <a:t>sectoral</a:t>
            </a:r>
            <a:r>
              <a:rPr lang="de-DE" dirty="0">
                <a:latin typeface="Comic Sans MS" panose="030F0902030302020204" pitchFamily="66" charset="0"/>
              </a:rPr>
              <a:t> </a:t>
            </a:r>
            <a:r>
              <a:rPr lang="de-DE" dirty="0" err="1">
                <a:latin typeface="Comic Sans MS" panose="030F0902030302020204" pitchFamily="66" charset="0"/>
              </a:rPr>
              <a:t>interests</a:t>
            </a:r>
            <a:r>
              <a:rPr lang="de-DE" dirty="0">
                <a:latin typeface="Comic Sans MS" panose="030F0902030302020204" pitchFamily="66" charset="0"/>
              </a:rPr>
              <a:t> such </a:t>
            </a:r>
            <a:r>
              <a:rPr lang="de-DE" dirty="0" err="1">
                <a:latin typeface="Comic Sans MS" panose="030F0902030302020204" pitchFamily="66" charset="0"/>
              </a:rPr>
              <a:t>as</a:t>
            </a:r>
            <a:r>
              <a:rPr lang="de-DE" dirty="0">
                <a:latin typeface="Comic Sans MS" panose="030F0902030302020204" pitchFamily="66" charset="0"/>
              </a:rPr>
              <a:t> </a:t>
            </a:r>
            <a:r>
              <a:rPr lang="de-DE" dirty="0" err="1">
                <a:latin typeface="Comic Sans MS" panose="030F0902030302020204" pitchFamily="66" charset="0"/>
              </a:rPr>
              <a:t>industry</a:t>
            </a:r>
            <a:r>
              <a:rPr lang="de-DE" dirty="0">
                <a:latin typeface="Comic Sans MS" panose="030F0902030302020204" pitchFamily="66" charset="0"/>
              </a:rPr>
              <a:t>, </a:t>
            </a:r>
            <a:r>
              <a:rPr lang="de-DE" dirty="0" err="1">
                <a:latin typeface="Comic Sans MS" panose="030F0902030302020204" pitchFamily="66" charset="0"/>
              </a:rPr>
              <a:t>agriculture</a:t>
            </a:r>
            <a:r>
              <a:rPr lang="de-DE" dirty="0">
                <a:latin typeface="Comic Sans MS" panose="030F0902030302020204" pitchFamily="66" charset="0"/>
              </a:rPr>
              <a:t>, urban </a:t>
            </a:r>
            <a:r>
              <a:rPr lang="de-DE" dirty="0" err="1">
                <a:latin typeface="Comic Sans MS" panose="030F0902030302020204" pitchFamily="66" charset="0"/>
              </a:rPr>
              <a:t>development</a:t>
            </a:r>
            <a:r>
              <a:rPr lang="de-DE" dirty="0">
                <a:latin typeface="Comic Sans MS" panose="030F0902030302020204" pitchFamily="66" charset="0"/>
              </a:rPr>
              <a:t>, </a:t>
            </a:r>
            <a:r>
              <a:rPr lang="de-DE" dirty="0" err="1">
                <a:latin typeface="Comic Sans MS" panose="030F0902030302020204" pitchFamily="66" charset="0"/>
              </a:rPr>
              <a:t>navigation</a:t>
            </a:r>
            <a:r>
              <a:rPr lang="de-DE" dirty="0">
                <a:latin typeface="Comic Sans MS" panose="030F0902030302020204" pitchFamily="66" charset="0"/>
              </a:rPr>
              <a:t>, </a:t>
            </a:r>
            <a:r>
              <a:rPr lang="de-DE" dirty="0" err="1">
                <a:latin typeface="Comic Sans MS" panose="030F0902030302020204" pitchFamily="66" charset="0"/>
              </a:rPr>
              <a:t>fisheries</a:t>
            </a:r>
            <a:r>
              <a:rPr lang="de-DE" dirty="0">
                <a:latin typeface="Comic Sans MS" panose="030F0902030302020204" pitchFamily="66" charset="0"/>
              </a:rPr>
              <a:t> </a:t>
            </a:r>
            <a:r>
              <a:rPr lang="de-DE" dirty="0" err="1">
                <a:latin typeface="Comic Sans MS" panose="030F0902030302020204" pitchFamily="66" charset="0"/>
              </a:rPr>
              <a:t>management</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conservation</a:t>
            </a:r>
            <a:r>
              <a:rPr lang="de-DE" dirty="0">
                <a:latin typeface="Comic Sans MS" panose="030F0902030302020204" pitchFamily="66" charset="0"/>
              </a:rPr>
              <a:t>, </a:t>
            </a:r>
            <a:r>
              <a:rPr lang="de-DE" dirty="0" err="1">
                <a:latin typeface="Comic Sans MS" panose="030F0902030302020204" pitchFamily="66" charset="0"/>
              </a:rPr>
              <a:t>including</a:t>
            </a:r>
            <a:r>
              <a:rPr lang="de-DE" dirty="0">
                <a:latin typeface="Comic Sans MS" panose="030F0902030302020204" pitchFamily="66" charset="0"/>
              </a:rPr>
              <a:t> </a:t>
            </a:r>
            <a:r>
              <a:rPr lang="de-DE" dirty="0" err="1">
                <a:latin typeface="Comic Sans MS" panose="030F0902030302020204" pitchFamily="66" charset="0"/>
              </a:rPr>
              <a:t>through</a:t>
            </a:r>
            <a:r>
              <a:rPr lang="de-DE" dirty="0">
                <a:latin typeface="Comic Sans MS" panose="030F0902030302020204" pitchFamily="66" charset="0"/>
              </a:rPr>
              <a:t> </a:t>
            </a:r>
            <a:r>
              <a:rPr lang="de-DE" dirty="0" err="1">
                <a:latin typeface="Comic Sans MS" panose="030F0902030302020204" pitchFamily="66" charset="0"/>
              </a:rPr>
              <a:t>poverty</a:t>
            </a:r>
            <a:r>
              <a:rPr lang="de-DE" dirty="0">
                <a:latin typeface="Comic Sans MS" panose="030F0902030302020204" pitchFamily="66" charset="0"/>
              </a:rPr>
              <a:t> </a:t>
            </a:r>
            <a:r>
              <a:rPr lang="de-DE" dirty="0" err="1">
                <a:latin typeface="Comic Sans MS" panose="030F0902030302020204" pitchFamily="66" charset="0"/>
              </a:rPr>
              <a:t>reduction</a:t>
            </a:r>
            <a:r>
              <a:rPr lang="de-DE" dirty="0">
                <a:latin typeface="Comic Sans MS" panose="030F0902030302020204" pitchFamily="66" charset="0"/>
              </a:rPr>
              <a:t> </a:t>
            </a:r>
            <a:r>
              <a:rPr lang="de-DE" dirty="0" err="1">
                <a:latin typeface="Comic Sans MS" panose="030F0902030302020204" pitchFamily="66" charset="0"/>
              </a:rPr>
              <a:t>strategies</a:t>
            </a:r>
            <a:r>
              <a:rPr lang="de-DE" dirty="0">
                <a:latin typeface="Comic Sans MS" panose="030F0902030302020204" pitchFamily="66" charset="0"/>
              </a:rPr>
              <a:t>.</a:t>
            </a:r>
            <a:br>
              <a:rPr lang="de-DE" dirty="0">
                <a:latin typeface="Comic Sans MS" panose="030F0902030302020204" pitchFamily="66" charset="0"/>
              </a:rPr>
            </a:br>
            <a:endParaRPr lang="de-DE" dirty="0">
              <a:latin typeface="Comic Sans MS" panose="030F0902030302020204" pitchFamily="66" charset="0"/>
            </a:endParaRPr>
          </a:p>
          <a:p>
            <a:pPr fontAlgn="base"/>
            <a:r>
              <a:rPr lang="de-DE" dirty="0">
                <a:latin typeface="Comic Sans MS" panose="030F0902030302020204" pitchFamily="66" charset="0"/>
              </a:rPr>
              <a:t>Strategic </a:t>
            </a:r>
            <a:r>
              <a:rPr lang="de-DE" dirty="0" err="1">
                <a:latin typeface="Comic Sans MS" panose="030F0902030302020204" pitchFamily="66" charset="0"/>
              </a:rPr>
              <a:t>decision-making</a:t>
            </a:r>
            <a:r>
              <a:rPr lang="de-DE" dirty="0">
                <a:latin typeface="Comic Sans MS" panose="030F0902030302020204" pitchFamily="66" charset="0"/>
              </a:rPr>
              <a:t> at </a:t>
            </a:r>
            <a:r>
              <a:rPr lang="de-DE" dirty="0" err="1">
                <a:latin typeface="Comic Sans MS" panose="030F0902030302020204" pitchFamily="66" charset="0"/>
              </a:rPr>
              <a:t>the</a:t>
            </a:r>
            <a:r>
              <a:rPr lang="de-DE" dirty="0">
                <a:latin typeface="Comic Sans MS" panose="030F0902030302020204" pitchFamily="66" charset="0"/>
              </a:rPr>
              <a:t> </a:t>
            </a:r>
            <a:r>
              <a:rPr lang="de-DE" dirty="0" err="1">
                <a:latin typeface="Comic Sans MS" panose="030F0902030302020204" pitchFamily="66" charset="0"/>
              </a:rPr>
              <a:t>river</a:t>
            </a:r>
            <a:r>
              <a:rPr lang="de-DE" dirty="0">
                <a:latin typeface="Comic Sans MS" panose="030F0902030302020204" pitchFamily="66" charset="0"/>
              </a:rPr>
              <a:t> </a:t>
            </a:r>
            <a:r>
              <a:rPr lang="de-DE" dirty="0" err="1">
                <a:latin typeface="Comic Sans MS" panose="030F0902030302020204" pitchFamily="66" charset="0"/>
              </a:rPr>
              <a:t>basin</a:t>
            </a:r>
            <a:r>
              <a:rPr lang="de-DE" dirty="0">
                <a:latin typeface="Comic Sans MS" panose="030F0902030302020204" pitchFamily="66" charset="0"/>
              </a:rPr>
              <a:t> </a:t>
            </a:r>
            <a:r>
              <a:rPr lang="de-DE" dirty="0" err="1">
                <a:latin typeface="Comic Sans MS" panose="030F0902030302020204" pitchFamily="66" charset="0"/>
              </a:rPr>
              <a:t>scale</a:t>
            </a:r>
            <a:r>
              <a:rPr lang="de-DE" dirty="0">
                <a:latin typeface="Comic Sans MS" panose="030F0902030302020204" pitchFamily="66" charset="0"/>
              </a:rPr>
              <a:t>, </a:t>
            </a:r>
            <a:r>
              <a:rPr lang="de-DE" dirty="0" err="1">
                <a:latin typeface="Comic Sans MS" panose="030F0902030302020204" pitchFamily="66" charset="0"/>
              </a:rPr>
              <a:t>which</a:t>
            </a:r>
            <a:r>
              <a:rPr lang="de-DE" dirty="0">
                <a:latin typeface="Comic Sans MS" panose="030F0902030302020204" pitchFamily="66" charset="0"/>
              </a:rPr>
              <a:t> </a:t>
            </a:r>
            <a:r>
              <a:rPr lang="de-DE" dirty="0" err="1">
                <a:latin typeface="Comic Sans MS" panose="030F0902030302020204" pitchFamily="66" charset="0"/>
              </a:rPr>
              <a:t>guides</a:t>
            </a:r>
            <a:r>
              <a:rPr lang="de-DE" dirty="0">
                <a:latin typeface="Comic Sans MS" panose="030F0902030302020204" pitchFamily="66" charset="0"/>
              </a:rPr>
              <a:t> </a:t>
            </a:r>
            <a:r>
              <a:rPr lang="de-DE" dirty="0" err="1">
                <a:latin typeface="Comic Sans MS" panose="030F0902030302020204" pitchFamily="66" charset="0"/>
              </a:rPr>
              <a:t>actions</a:t>
            </a:r>
            <a:r>
              <a:rPr lang="de-DE" dirty="0">
                <a:latin typeface="Comic Sans MS" panose="030F0902030302020204" pitchFamily="66" charset="0"/>
              </a:rPr>
              <a:t> at sub-</a:t>
            </a:r>
            <a:r>
              <a:rPr lang="de-DE" dirty="0" err="1">
                <a:latin typeface="Comic Sans MS" panose="030F0902030302020204" pitchFamily="66" charset="0"/>
              </a:rPr>
              <a:t>basin</a:t>
            </a:r>
            <a:r>
              <a:rPr lang="de-DE" dirty="0">
                <a:latin typeface="Comic Sans MS" panose="030F0902030302020204" pitchFamily="66" charset="0"/>
              </a:rPr>
              <a:t> </a:t>
            </a:r>
            <a:r>
              <a:rPr lang="de-DE" dirty="0" err="1">
                <a:latin typeface="Comic Sans MS" panose="030F0902030302020204" pitchFamily="66" charset="0"/>
              </a:rPr>
              <a:t>or</a:t>
            </a:r>
            <a:r>
              <a:rPr lang="de-DE" dirty="0">
                <a:latin typeface="Comic Sans MS" panose="030F0902030302020204" pitchFamily="66" charset="0"/>
              </a:rPr>
              <a:t> </a:t>
            </a:r>
            <a:r>
              <a:rPr lang="de-DE" dirty="0" err="1">
                <a:latin typeface="Comic Sans MS" panose="030F0902030302020204" pitchFamily="66" charset="0"/>
              </a:rPr>
              <a:t>local</a:t>
            </a:r>
            <a:r>
              <a:rPr lang="de-DE" dirty="0">
                <a:latin typeface="Comic Sans MS" panose="030F0902030302020204" pitchFamily="66" charset="0"/>
              </a:rPr>
              <a:t> </a:t>
            </a:r>
            <a:r>
              <a:rPr lang="de-DE" dirty="0" err="1">
                <a:latin typeface="Comic Sans MS" panose="030F0902030302020204" pitchFamily="66" charset="0"/>
              </a:rPr>
              <a:t>levels</a:t>
            </a:r>
            <a:r>
              <a:rPr lang="de-DE" dirty="0">
                <a:latin typeface="Comic Sans MS" panose="030F0902030302020204" pitchFamily="66" charset="0"/>
              </a:rPr>
              <a:t>.</a:t>
            </a:r>
            <a:br>
              <a:rPr lang="de-DE" dirty="0">
                <a:latin typeface="Comic Sans MS" panose="030F0902030302020204" pitchFamily="66" charset="0"/>
              </a:rPr>
            </a:br>
            <a:endParaRPr lang="de-DE" dirty="0">
              <a:latin typeface="Comic Sans MS" panose="030F0902030302020204" pitchFamily="66" charset="0"/>
            </a:endParaRPr>
          </a:p>
          <a:p>
            <a:pPr fontAlgn="base"/>
            <a:r>
              <a:rPr lang="de-DE" dirty="0" err="1">
                <a:latin typeface="Comic Sans MS" panose="030F0902030302020204" pitchFamily="66" charset="0"/>
              </a:rPr>
              <a:t>Effective</a:t>
            </a:r>
            <a:r>
              <a:rPr lang="de-DE" dirty="0">
                <a:latin typeface="Comic Sans MS" panose="030F0902030302020204" pitchFamily="66" charset="0"/>
              </a:rPr>
              <a:t> </a:t>
            </a:r>
            <a:r>
              <a:rPr lang="de-DE" dirty="0" err="1">
                <a:latin typeface="Comic Sans MS" panose="030F0902030302020204" pitchFamily="66" charset="0"/>
              </a:rPr>
              <a:t>timing</a:t>
            </a:r>
            <a:r>
              <a:rPr lang="de-DE" dirty="0">
                <a:latin typeface="Comic Sans MS" panose="030F0902030302020204" pitchFamily="66" charset="0"/>
              </a:rPr>
              <a:t>, </a:t>
            </a:r>
            <a:r>
              <a:rPr lang="de-DE" dirty="0" err="1">
                <a:latin typeface="Comic Sans MS" panose="030F0902030302020204" pitchFamily="66" charset="0"/>
              </a:rPr>
              <a:t>taking</a:t>
            </a:r>
            <a:r>
              <a:rPr lang="de-DE" dirty="0">
                <a:latin typeface="Comic Sans MS" panose="030F0902030302020204" pitchFamily="66" charset="0"/>
              </a:rPr>
              <a:t> </a:t>
            </a:r>
            <a:r>
              <a:rPr lang="de-DE" dirty="0" err="1">
                <a:latin typeface="Comic Sans MS" panose="030F0902030302020204" pitchFamily="66" charset="0"/>
              </a:rPr>
              <a:t>advantage</a:t>
            </a:r>
            <a:r>
              <a:rPr lang="de-DE" dirty="0">
                <a:latin typeface="Comic Sans MS" panose="030F0902030302020204" pitchFamily="66" charset="0"/>
              </a:rPr>
              <a:t> </a:t>
            </a:r>
            <a:r>
              <a:rPr lang="de-DE" dirty="0" err="1">
                <a:latin typeface="Comic Sans MS" panose="030F0902030302020204" pitchFamily="66" charset="0"/>
              </a:rPr>
              <a:t>of</a:t>
            </a:r>
            <a:r>
              <a:rPr lang="de-DE" dirty="0">
                <a:latin typeface="Comic Sans MS" panose="030F0902030302020204" pitchFamily="66" charset="0"/>
              </a:rPr>
              <a:t> </a:t>
            </a:r>
            <a:r>
              <a:rPr lang="de-DE" dirty="0" err="1">
                <a:latin typeface="Comic Sans MS" panose="030F0902030302020204" pitchFamily="66" charset="0"/>
              </a:rPr>
              <a:t>opportunities</a:t>
            </a:r>
            <a:r>
              <a:rPr lang="de-DE" dirty="0">
                <a:latin typeface="Comic Sans MS" panose="030F0902030302020204" pitchFamily="66" charset="0"/>
              </a:rPr>
              <a:t> </a:t>
            </a:r>
            <a:r>
              <a:rPr lang="de-DE" dirty="0" err="1">
                <a:latin typeface="Comic Sans MS" panose="030F0902030302020204" pitchFamily="66" charset="0"/>
              </a:rPr>
              <a:t>as</a:t>
            </a:r>
            <a:r>
              <a:rPr lang="de-DE" dirty="0">
                <a:latin typeface="Comic Sans MS" panose="030F0902030302020204" pitchFamily="66" charset="0"/>
              </a:rPr>
              <a:t> </a:t>
            </a:r>
            <a:r>
              <a:rPr lang="de-DE" dirty="0" err="1">
                <a:latin typeface="Comic Sans MS" panose="030F0902030302020204" pitchFamily="66" charset="0"/>
              </a:rPr>
              <a:t>they</a:t>
            </a:r>
            <a:r>
              <a:rPr lang="de-DE" dirty="0">
                <a:latin typeface="Comic Sans MS" panose="030F0902030302020204" pitchFamily="66" charset="0"/>
              </a:rPr>
              <a:t> </a:t>
            </a:r>
            <a:r>
              <a:rPr lang="de-DE" dirty="0" err="1">
                <a:latin typeface="Comic Sans MS" panose="030F0902030302020204" pitchFamily="66" charset="0"/>
              </a:rPr>
              <a:t>arise</a:t>
            </a:r>
            <a:r>
              <a:rPr lang="de-DE" dirty="0">
                <a:latin typeface="Comic Sans MS" panose="030F0902030302020204" pitchFamily="66" charset="0"/>
              </a:rPr>
              <a:t> </a:t>
            </a:r>
            <a:r>
              <a:rPr lang="de-DE" dirty="0" err="1">
                <a:latin typeface="Comic Sans MS" panose="030F0902030302020204" pitchFamily="66" charset="0"/>
              </a:rPr>
              <a:t>while</a:t>
            </a:r>
            <a:r>
              <a:rPr lang="de-DE" dirty="0">
                <a:latin typeface="Comic Sans MS" panose="030F0902030302020204" pitchFamily="66" charset="0"/>
              </a:rPr>
              <a:t> </a:t>
            </a:r>
            <a:r>
              <a:rPr lang="de-DE" dirty="0" err="1">
                <a:latin typeface="Comic Sans MS" panose="030F0902030302020204" pitchFamily="66" charset="0"/>
              </a:rPr>
              <a:t>working</a:t>
            </a:r>
            <a:r>
              <a:rPr lang="de-DE" dirty="0">
                <a:latin typeface="Comic Sans MS" panose="030F0902030302020204" pitchFamily="66" charset="0"/>
              </a:rPr>
              <a:t> </a:t>
            </a:r>
            <a:r>
              <a:rPr lang="de-DE" dirty="0" err="1">
                <a:latin typeface="Comic Sans MS" panose="030F0902030302020204" pitchFamily="66" charset="0"/>
              </a:rPr>
              <a:t>within</a:t>
            </a:r>
            <a:r>
              <a:rPr lang="de-DE" dirty="0">
                <a:latin typeface="Comic Sans MS" panose="030F0902030302020204" pitchFamily="66" charset="0"/>
              </a:rPr>
              <a:t> a </a:t>
            </a:r>
            <a:r>
              <a:rPr lang="de-DE" dirty="0" err="1">
                <a:latin typeface="Comic Sans MS" panose="030F0902030302020204" pitchFamily="66" charset="0"/>
              </a:rPr>
              <a:t>strategic</a:t>
            </a:r>
            <a:r>
              <a:rPr lang="de-DE" dirty="0">
                <a:latin typeface="Comic Sans MS" panose="030F0902030302020204" pitchFamily="66" charset="0"/>
              </a:rPr>
              <a:t> </a:t>
            </a:r>
            <a:r>
              <a:rPr lang="de-DE" dirty="0" err="1">
                <a:latin typeface="Comic Sans MS" panose="030F0902030302020204" pitchFamily="66" charset="0"/>
              </a:rPr>
              <a:t>framework</a:t>
            </a:r>
            <a:r>
              <a:rPr lang="de-DE" dirty="0">
                <a:latin typeface="Comic Sans MS" panose="030F0902030302020204" pitchFamily="66" charset="0"/>
              </a:rPr>
              <a:t>.</a:t>
            </a:r>
            <a:br>
              <a:rPr lang="de-DE" dirty="0">
                <a:latin typeface="Comic Sans MS" panose="030F0902030302020204" pitchFamily="66" charset="0"/>
              </a:rPr>
            </a:br>
            <a:endParaRPr lang="de-DE" dirty="0">
              <a:latin typeface="Comic Sans MS" panose="030F0902030302020204" pitchFamily="66" charset="0"/>
            </a:endParaRPr>
          </a:p>
          <a:p>
            <a:pPr fontAlgn="base"/>
            <a:r>
              <a:rPr lang="de-DE" dirty="0" err="1">
                <a:latin typeface="Comic Sans MS" panose="030F0902030302020204" pitchFamily="66" charset="0"/>
              </a:rPr>
              <a:t>Active</a:t>
            </a:r>
            <a:r>
              <a:rPr lang="de-DE" dirty="0">
                <a:latin typeface="Comic Sans MS" panose="030F0902030302020204" pitchFamily="66" charset="0"/>
              </a:rPr>
              <a:t> </a:t>
            </a:r>
            <a:r>
              <a:rPr lang="de-DE" dirty="0" err="1">
                <a:latin typeface="Comic Sans MS" panose="030F0902030302020204" pitchFamily="66" charset="0"/>
              </a:rPr>
              <a:t>participation</a:t>
            </a:r>
            <a:r>
              <a:rPr lang="de-DE" dirty="0">
                <a:latin typeface="Comic Sans MS" panose="030F0902030302020204" pitchFamily="66" charset="0"/>
              </a:rPr>
              <a:t> </a:t>
            </a:r>
            <a:r>
              <a:rPr lang="de-DE" dirty="0" err="1">
                <a:latin typeface="Comic Sans MS" panose="030F0902030302020204" pitchFamily="66" charset="0"/>
              </a:rPr>
              <a:t>by</a:t>
            </a:r>
            <a:r>
              <a:rPr lang="de-DE" dirty="0">
                <a:latin typeface="Comic Sans MS" panose="030F0902030302020204" pitchFamily="66" charset="0"/>
              </a:rPr>
              <a:t> all relevant </a:t>
            </a:r>
            <a:r>
              <a:rPr lang="de-DE" dirty="0" err="1">
                <a:latin typeface="Comic Sans MS" panose="030F0902030302020204" pitchFamily="66" charset="0"/>
              </a:rPr>
              <a:t>stakeholders</a:t>
            </a:r>
            <a:r>
              <a:rPr lang="de-DE" dirty="0">
                <a:latin typeface="Comic Sans MS" panose="030F0902030302020204" pitchFamily="66" charset="0"/>
              </a:rPr>
              <a:t> in well-</a:t>
            </a:r>
            <a:r>
              <a:rPr lang="de-DE" dirty="0" err="1">
                <a:latin typeface="Comic Sans MS" panose="030F0902030302020204" pitchFamily="66" charset="0"/>
              </a:rPr>
              <a:t>informed</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transparent </a:t>
            </a:r>
            <a:r>
              <a:rPr lang="de-DE" dirty="0" err="1">
                <a:latin typeface="Comic Sans MS" panose="030F0902030302020204" pitchFamily="66" charset="0"/>
              </a:rPr>
              <a:t>planning</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decision-making</a:t>
            </a:r>
            <a:r>
              <a:rPr lang="de-DE" dirty="0">
                <a:latin typeface="Comic Sans MS" panose="030F0902030302020204" pitchFamily="66" charset="0"/>
              </a:rPr>
              <a:t>.</a:t>
            </a:r>
            <a:br>
              <a:rPr lang="de-DE" dirty="0">
                <a:latin typeface="Comic Sans MS" panose="030F0902030302020204" pitchFamily="66" charset="0"/>
              </a:rPr>
            </a:br>
            <a:endParaRPr lang="de-DE" dirty="0">
              <a:latin typeface="Comic Sans MS" panose="030F0902030302020204" pitchFamily="66" charset="0"/>
            </a:endParaRPr>
          </a:p>
          <a:p>
            <a:pPr fontAlgn="base"/>
            <a:r>
              <a:rPr lang="de-DE" dirty="0" err="1">
                <a:latin typeface="Comic Sans MS" panose="030F0902030302020204" pitchFamily="66" charset="0"/>
              </a:rPr>
              <a:t>Adequate</a:t>
            </a:r>
            <a:r>
              <a:rPr lang="de-DE" dirty="0">
                <a:latin typeface="Comic Sans MS" panose="030F0902030302020204" pitchFamily="66" charset="0"/>
              </a:rPr>
              <a:t> </a:t>
            </a:r>
            <a:r>
              <a:rPr lang="de-DE" dirty="0" err="1">
                <a:latin typeface="Comic Sans MS" panose="030F0902030302020204" pitchFamily="66" charset="0"/>
              </a:rPr>
              <a:t>investment</a:t>
            </a:r>
            <a:r>
              <a:rPr lang="de-DE" dirty="0">
                <a:latin typeface="Comic Sans MS" panose="030F0902030302020204" pitchFamily="66" charset="0"/>
              </a:rPr>
              <a:t> </a:t>
            </a:r>
            <a:r>
              <a:rPr lang="de-DE" dirty="0" err="1">
                <a:latin typeface="Comic Sans MS" panose="030F0902030302020204" pitchFamily="66" charset="0"/>
              </a:rPr>
              <a:t>by</a:t>
            </a:r>
            <a:r>
              <a:rPr lang="de-DE" dirty="0">
                <a:latin typeface="Comic Sans MS" panose="030F0902030302020204" pitchFamily="66" charset="0"/>
              </a:rPr>
              <a:t> </a:t>
            </a:r>
            <a:r>
              <a:rPr lang="de-DE" dirty="0" err="1">
                <a:latin typeface="Comic Sans MS" panose="030F0902030302020204" pitchFamily="66" charset="0"/>
              </a:rPr>
              <a:t>governments</a:t>
            </a:r>
            <a:r>
              <a:rPr lang="de-DE" dirty="0">
                <a:latin typeface="Comic Sans MS" panose="030F0902030302020204" pitchFamily="66" charset="0"/>
              </a:rPr>
              <a:t>, </a:t>
            </a:r>
            <a:r>
              <a:rPr lang="de-DE" dirty="0" err="1">
                <a:latin typeface="Comic Sans MS" panose="030F0902030302020204" pitchFamily="66" charset="0"/>
              </a:rPr>
              <a:t>the</a:t>
            </a:r>
            <a:r>
              <a:rPr lang="de-DE" dirty="0">
                <a:latin typeface="Comic Sans MS" panose="030F0902030302020204" pitchFamily="66" charset="0"/>
              </a:rPr>
              <a:t> private </a:t>
            </a:r>
            <a:r>
              <a:rPr lang="de-DE" dirty="0" err="1">
                <a:latin typeface="Comic Sans MS" panose="030F0902030302020204" pitchFamily="66" charset="0"/>
              </a:rPr>
              <a:t>sector</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civil</a:t>
            </a:r>
            <a:r>
              <a:rPr lang="de-DE" dirty="0">
                <a:latin typeface="Comic Sans MS" panose="030F0902030302020204" pitchFamily="66" charset="0"/>
              </a:rPr>
              <a:t> </a:t>
            </a:r>
            <a:r>
              <a:rPr lang="de-DE" dirty="0" err="1">
                <a:latin typeface="Comic Sans MS" panose="030F0902030302020204" pitchFamily="66" charset="0"/>
              </a:rPr>
              <a:t>society</a:t>
            </a:r>
            <a:r>
              <a:rPr lang="de-DE" dirty="0">
                <a:latin typeface="Comic Sans MS" panose="030F0902030302020204" pitchFamily="66" charset="0"/>
              </a:rPr>
              <a:t> </a:t>
            </a:r>
            <a:r>
              <a:rPr lang="de-DE" dirty="0" err="1">
                <a:latin typeface="Comic Sans MS" panose="030F0902030302020204" pitchFamily="66" charset="0"/>
              </a:rPr>
              <a:t>organisations</a:t>
            </a:r>
            <a:r>
              <a:rPr lang="de-DE" dirty="0">
                <a:latin typeface="Comic Sans MS" panose="030F0902030302020204" pitchFamily="66" charset="0"/>
              </a:rPr>
              <a:t> in </a:t>
            </a:r>
            <a:r>
              <a:rPr lang="de-DE" dirty="0" err="1">
                <a:latin typeface="Comic Sans MS" panose="030F0902030302020204" pitchFamily="66" charset="0"/>
              </a:rPr>
              <a:t>capacity</a:t>
            </a:r>
            <a:r>
              <a:rPr lang="de-DE" dirty="0">
                <a:latin typeface="Comic Sans MS" panose="030F0902030302020204" pitchFamily="66" charset="0"/>
              </a:rPr>
              <a:t> </a:t>
            </a:r>
            <a:r>
              <a:rPr lang="de-DE" dirty="0" err="1">
                <a:latin typeface="Comic Sans MS" panose="030F0902030302020204" pitchFamily="66" charset="0"/>
              </a:rPr>
              <a:t>for</a:t>
            </a:r>
            <a:r>
              <a:rPr lang="de-DE" dirty="0">
                <a:latin typeface="Comic Sans MS" panose="030F0902030302020204" pitchFamily="66" charset="0"/>
              </a:rPr>
              <a:t> </a:t>
            </a:r>
            <a:r>
              <a:rPr lang="de-DE" dirty="0" err="1">
                <a:latin typeface="Comic Sans MS" panose="030F0902030302020204" pitchFamily="66" charset="0"/>
              </a:rPr>
              <a:t>river</a:t>
            </a:r>
            <a:r>
              <a:rPr lang="de-DE" dirty="0">
                <a:latin typeface="Comic Sans MS" panose="030F0902030302020204" pitchFamily="66" charset="0"/>
              </a:rPr>
              <a:t> </a:t>
            </a:r>
            <a:r>
              <a:rPr lang="de-DE" dirty="0" err="1">
                <a:latin typeface="Comic Sans MS" panose="030F0902030302020204" pitchFamily="66" charset="0"/>
              </a:rPr>
              <a:t>basin</a:t>
            </a:r>
            <a:r>
              <a:rPr lang="de-DE" dirty="0">
                <a:latin typeface="Comic Sans MS" panose="030F0902030302020204" pitchFamily="66" charset="0"/>
              </a:rPr>
              <a:t> </a:t>
            </a:r>
            <a:r>
              <a:rPr lang="de-DE" dirty="0" err="1">
                <a:latin typeface="Comic Sans MS" panose="030F0902030302020204" pitchFamily="66" charset="0"/>
              </a:rPr>
              <a:t>planning</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participation</a:t>
            </a:r>
            <a:r>
              <a:rPr lang="de-DE" dirty="0">
                <a:latin typeface="Comic Sans MS" panose="030F0902030302020204" pitchFamily="66" charset="0"/>
              </a:rPr>
              <a:t> </a:t>
            </a:r>
            <a:r>
              <a:rPr lang="de-DE" dirty="0" err="1">
                <a:latin typeface="Comic Sans MS" panose="030F0902030302020204" pitchFamily="66" charset="0"/>
              </a:rPr>
              <a:t>processes</a:t>
            </a:r>
            <a:r>
              <a:rPr lang="de-DE" dirty="0">
                <a:latin typeface="Comic Sans MS" panose="030F0902030302020204" pitchFamily="66" charset="0"/>
              </a:rPr>
              <a:t>.</a:t>
            </a:r>
            <a:br>
              <a:rPr lang="de-DE" dirty="0">
                <a:latin typeface="Comic Sans MS" panose="030F0902030302020204" pitchFamily="66" charset="0"/>
              </a:rPr>
            </a:br>
            <a:endParaRPr lang="de-DE" dirty="0">
              <a:latin typeface="Comic Sans MS" panose="030F0902030302020204" pitchFamily="66" charset="0"/>
            </a:endParaRPr>
          </a:p>
          <a:p>
            <a:pPr fontAlgn="base"/>
            <a:r>
              <a:rPr lang="de-DE" dirty="0">
                <a:latin typeface="Comic Sans MS" panose="030F0902030302020204" pitchFamily="66" charset="0"/>
              </a:rPr>
              <a:t>A solid </a:t>
            </a:r>
            <a:r>
              <a:rPr lang="de-DE" dirty="0" err="1">
                <a:latin typeface="Comic Sans MS" panose="030F0902030302020204" pitchFamily="66" charset="0"/>
              </a:rPr>
              <a:t>foundation</a:t>
            </a:r>
            <a:r>
              <a:rPr lang="de-DE" dirty="0">
                <a:latin typeface="Comic Sans MS" panose="030F0902030302020204" pitchFamily="66" charset="0"/>
              </a:rPr>
              <a:t> </a:t>
            </a:r>
            <a:r>
              <a:rPr lang="de-DE" dirty="0" err="1">
                <a:latin typeface="Comic Sans MS" panose="030F0902030302020204" pitchFamily="66" charset="0"/>
              </a:rPr>
              <a:t>of</a:t>
            </a:r>
            <a:r>
              <a:rPr lang="de-DE" dirty="0">
                <a:latin typeface="Comic Sans MS" panose="030F0902030302020204" pitchFamily="66" charset="0"/>
              </a:rPr>
              <a:t> </a:t>
            </a:r>
            <a:r>
              <a:rPr lang="de-DE" dirty="0" err="1">
                <a:latin typeface="Comic Sans MS" panose="030F0902030302020204" pitchFamily="66" charset="0"/>
              </a:rPr>
              <a:t>knowledge</a:t>
            </a:r>
            <a:r>
              <a:rPr lang="de-DE" dirty="0">
                <a:latin typeface="Comic Sans MS" panose="030F0902030302020204" pitchFamily="66" charset="0"/>
              </a:rPr>
              <a:t> </a:t>
            </a:r>
            <a:r>
              <a:rPr lang="de-DE" dirty="0" err="1">
                <a:latin typeface="Comic Sans MS" panose="030F0902030302020204" pitchFamily="66" charset="0"/>
              </a:rPr>
              <a:t>of</a:t>
            </a:r>
            <a:r>
              <a:rPr lang="de-DE" dirty="0">
                <a:latin typeface="Comic Sans MS" panose="030F0902030302020204" pitchFamily="66" charset="0"/>
              </a:rPr>
              <a:t> </a:t>
            </a:r>
            <a:r>
              <a:rPr lang="de-DE" dirty="0" err="1">
                <a:latin typeface="Comic Sans MS" panose="030F0902030302020204" pitchFamily="66" charset="0"/>
              </a:rPr>
              <a:t>the</a:t>
            </a:r>
            <a:r>
              <a:rPr lang="de-DE" dirty="0">
                <a:latin typeface="Comic Sans MS" panose="030F0902030302020204" pitchFamily="66" charset="0"/>
              </a:rPr>
              <a:t> </a:t>
            </a:r>
            <a:r>
              <a:rPr lang="de-DE" dirty="0" err="1">
                <a:latin typeface="Comic Sans MS" panose="030F0902030302020204" pitchFamily="66" charset="0"/>
              </a:rPr>
              <a:t>river</a:t>
            </a:r>
            <a:r>
              <a:rPr lang="de-DE" dirty="0">
                <a:latin typeface="Comic Sans MS" panose="030F0902030302020204" pitchFamily="66" charset="0"/>
              </a:rPr>
              <a:t> </a:t>
            </a:r>
            <a:r>
              <a:rPr lang="de-DE" dirty="0" err="1">
                <a:latin typeface="Comic Sans MS" panose="030F0902030302020204" pitchFamily="66" charset="0"/>
              </a:rPr>
              <a:t>basin</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the</a:t>
            </a:r>
            <a:r>
              <a:rPr lang="de-DE" dirty="0">
                <a:latin typeface="Comic Sans MS" panose="030F0902030302020204" pitchFamily="66" charset="0"/>
              </a:rPr>
              <a:t> </a:t>
            </a:r>
            <a:r>
              <a:rPr lang="de-DE" dirty="0" err="1">
                <a:latin typeface="Comic Sans MS" panose="030F0902030302020204" pitchFamily="66" charset="0"/>
              </a:rPr>
              <a:t>natural</a:t>
            </a:r>
            <a:r>
              <a:rPr lang="de-DE" dirty="0">
                <a:latin typeface="Comic Sans MS" panose="030F0902030302020204" pitchFamily="66" charset="0"/>
              </a:rPr>
              <a:t> </a:t>
            </a:r>
            <a:r>
              <a:rPr lang="de-DE" dirty="0" err="1">
                <a:latin typeface="Comic Sans MS" panose="030F0902030302020204" pitchFamily="66" charset="0"/>
              </a:rPr>
              <a:t>and</a:t>
            </a:r>
            <a:r>
              <a:rPr lang="de-DE" dirty="0">
                <a:latin typeface="Comic Sans MS" panose="030F0902030302020204" pitchFamily="66" charset="0"/>
              </a:rPr>
              <a:t> </a:t>
            </a:r>
            <a:r>
              <a:rPr lang="de-DE" dirty="0" err="1">
                <a:latin typeface="Comic Sans MS" panose="030F0902030302020204" pitchFamily="66" charset="0"/>
              </a:rPr>
              <a:t>socio-economic</a:t>
            </a:r>
            <a:r>
              <a:rPr lang="de-DE" dirty="0">
                <a:latin typeface="Comic Sans MS" panose="030F0902030302020204" pitchFamily="66" charset="0"/>
              </a:rPr>
              <a:t> </a:t>
            </a:r>
            <a:r>
              <a:rPr lang="de-DE" dirty="0" err="1">
                <a:latin typeface="Comic Sans MS" panose="030F0902030302020204" pitchFamily="66" charset="0"/>
              </a:rPr>
              <a:t>forces</a:t>
            </a:r>
            <a:r>
              <a:rPr lang="de-DE" dirty="0">
                <a:latin typeface="Comic Sans MS" panose="030F0902030302020204" pitchFamily="66" charset="0"/>
              </a:rPr>
              <a:t> </a:t>
            </a:r>
            <a:r>
              <a:rPr lang="de-DE" dirty="0" err="1">
                <a:latin typeface="Comic Sans MS" panose="030F0902030302020204" pitchFamily="66" charset="0"/>
              </a:rPr>
              <a:t>that</a:t>
            </a:r>
            <a:r>
              <a:rPr lang="de-DE" dirty="0">
                <a:latin typeface="Comic Sans MS" panose="030F0902030302020204" pitchFamily="66" charset="0"/>
              </a:rPr>
              <a:t> </a:t>
            </a:r>
            <a:r>
              <a:rPr lang="de-DE" dirty="0" err="1">
                <a:latin typeface="Comic Sans MS" panose="030F0902030302020204" pitchFamily="66" charset="0"/>
              </a:rPr>
              <a:t>influence</a:t>
            </a:r>
            <a:r>
              <a:rPr lang="de-DE" dirty="0">
                <a:latin typeface="Comic Sans MS" panose="030F0902030302020204" pitchFamily="66" charset="0"/>
              </a:rPr>
              <a:t> it.</a:t>
            </a:r>
          </a:p>
        </p:txBody>
      </p:sp>
      <p:sp>
        <p:nvSpPr>
          <p:cNvPr id="7" name="Action Button: Information 6">
            <a:hlinkClick r:id="rId3" highlightClick="1"/>
            <a:extLst>
              <a:ext uri="{FF2B5EF4-FFF2-40B4-BE49-F238E27FC236}">
                <a16:creationId xmlns:a16="http://schemas.microsoft.com/office/drawing/2014/main" id="{7711906D-C3DB-C843-99E4-8D3A28D9B252}"/>
              </a:ext>
            </a:extLst>
          </p:cNvPr>
          <p:cNvSpPr/>
          <p:nvPr/>
        </p:nvSpPr>
        <p:spPr>
          <a:xfrm>
            <a:off x="377190" y="365125"/>
            <a:ext cx="502920" cy="206375"/>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134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4839" y="257226"/>
            <a:ext cx="11717311" cy="400110"/>
          </a:xfrm>
          <a:prstGeom prst="rect">
            <a:avLst/>
          </a:prstGeom>
          <a:ln w="28575">
            <a:solidFill>
              <a:srgbClr val="FF0000"/>
            </a:solidFill>
          </a:ln>
        </p:spPr>
        <p:txBody>
          <a:bodyPr wrap="square">
            <a:spAutoFit/>
          </a:bodyPr>
          <a:lstStyle/>
          <a:p>
            <a:pPr algn="ctr"/>
            <a:r>
              <a:rPr lang="en-GB" sz="2000" u="sng" dirty="0">
                <a:latin typeface="Comic Sans MS" panose="030F0702030302020204" pitchFamily="66" charset="0"/>
              </a:rPr>
              <a:t>Wetlands </a:t>
            </a:r>
          </a:p>
        </p:txBody>
      </p:sp>
      <p:sp>
        <p:nvSpPr>
          <p:cNvPr id="6" name="Rectangle 5"/>
          <p:cNvSpPr/>
          <p:nvPr/>
        </p:nvSpPr>
        <p:spPr>
          <a:xfrm>
            <a:off x="4648200" y="1240318"/>
            <a:ext cx="7338933" cy="400110"/>
          </a:xfrm>
          <a:prstGeom prst="rect">
            <a:avLst/>
          </a:prstGeom>
          <a:ln w="28575">
            <a:solidFill>
              <a:srgbClr val="00FF00"/>
            </a:solidFill>
          </a:ln>
        </p:spPr>
        <p:txBody>
          <a:bodyPr wrap="square">
            <a:spAutoFit/>
          </a:bodyPr>
          <a:lstStyle/>
          <a:p>
            <a:r>
              <a:rPr lang="en-GB" sz="2000" u="sng" dirty="0">
                <a:latin typeface="Comic Sans MS" panose="030F0702030302020204" pitchFamily="66" charset="0"/>
              </a:rPr>
              <a:t>(AO1)Demo</a:t>
            </a:r>
            <a:r>
              <a:rPr lang="en-GB" sz="2000" dirty="0">
                <a:latin typeface="Comic Sans MS" panose="030F0702030302020204" pitchFamily="66" charset="0"/>
              </a:rPr>
              <a:t>: Define the term wetland.</a:t>
            </a:r>
          </a:p>
        </p:txBody>
      </p:sp>
      <p:sp>
        <p:nvSpPr>
          <p:cNvPr id="2" name="Rectangle 1"/>
          <p:cNvSpPr/>
          <p:nvPr/>
        </p:nvSpPr>
        <p:spPr>
          <a:xfrm>
            <a:off x="4648199" y="1696721"/>
            <a:ext cx="7338933" cy="2554545"/>
          </a:xfrm>
          <a:prstGeom prst="rect">
            <a:avLst/>
          </a:prstGeom>
          <a:ln w="28575">
            <a:solidFill>
              <a:srgbClr val="7030A0"/>
            </a:solidFill>
          </a:ln>
        </p:spPr>
        <p:txBody>
          <a:bodyPr wrap="square">
            <a:spAutoFit/>
          </a:bodyPr>
          <a:lstStyle/>
          <a:p>
            <a:pPr algn="just"/>
            <a:r>
              <a:rPr lang="en-US" sz="2000" b="0" i="0" dirty="0">
                <a:solidFill>
                  <a:srgbClr val="000000"/>
                </a:solidFill>
                <a:effectLst/>
                <a:latin typeface="Comic Sans MS" panose="030F0702030302020204" pitchFamily="66" charset="0"/>
              </a:rPr>
              <a:t>A wetland is an area of land whose soil is saturated with moisture either permanently or seasonally. Such areas may also be covered partially or completely by shallow pools of water. Wetlands include swamps, marshes and bogs. The water found in wetlands can be saltwater, freshwater, or brackish (a mixture of fresh and salt water). The world's largest wetland is the Pantanal which straddles Brazil, Bolivia and Paraguay in South America.</a:t>
            </a:r>
            <a:endParaRPr lang="de-DE" sz="2000" dirty="0">
              <a:latin typeface="Comic Sans MS" panose="030F0702030302020204" pitchFamily="66" charset="0"/>
            </a:endParaRPr>
          </a:p>
        </p:txBody>
      </p:sp>
      <p:sp>
        <p:nvSpPr>
          <p:cNvPr id="3" name="Rectangle 2"/>
          <p:cNvSpPr/>
          <p:nvPr/>
        </p:nvSpPr>
        <p:spPr>
          <a:xfrm>
            <a:off x="237344" y="713629"/>
            <a:ext cx="11724806" cy="400110"/>
          </a:xfrm>
          <a:prstGeom prst="rect">
            <a:avLst/>
          </a:prstGeom>
          <a:ln w="19050">
            <a:solidFill>
              <a:srgbClr val="FFC000"/>
            </a:solidFill>
          </a:ln>
        </p:spPr>
        <p:txBody>
          <a:bodyPr wrap="square">
            <a:spAutoFit/>
          </a:bodyPr>
          <a:lstStyle/>
          <a:p>
            <a:r>
              <a:rPr lang="en-US" sz="2000" u="sng" dirty="0">
                <a:latin typeface="Comic Sans MS" panose="030F0702030302020204" pitchFamily="66" charset="0"/>
              </a:rPr>
              <a:t>Learning objective</a:t>
            </a:r>
            <a:r>
              <a:rPr lang="en-US" sz="2000" b="1" dirty="0">
                <a:latin typeface="Comic Sans MS" panose="030F0702030302020204" pitchFamily="66" charset="0"/>
              </a:rPr>
              <a:t>: </a:t>
            </a:r>
            <a:r>
              <a:rPr lang="en-US" sz="2000" dirty="0">
                <a:latin typeface="Comic Sans MS" panose="030F0702030302020204" pitchFamily="66" charset="0"/>
              </a:rPr>
              <a:t>Describe the role of wetlands as a water resource. </a:t>
            </a:r>
          </a:p>
        </p:txBody>
      </p:sp>
      <p:pic>
        <p:nvPicPr>
          <p:cNvPr id="1026" name="Picture 2" descr="Bildergebnis für kissimmee ri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39" y="1240318"/>
            <a:ext cx="4248150" cy="543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09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778" t="7054" r="1708" b="2529"/>
          <a:stretch/>
        </p:blipFill>
        <p:spPr>
          <a:xfrm>
            <a:off x="604157" y="313134"/>
            <a:ext cx="10646230" cy="6378690"/>
          </a:xfrm>
          <a:prstGeom prst="rect">
            <a:avLst/>
          </a:prstGeom>
        </p:spPr>
      </p:pic>
      <p:sp>
        <p:nvSpPr>
          <p:cNvPr id="3" name="Rectangle 2"/>
          <p:cNvSpPr/>
          <p:nvPr/>
        </p:nvSpPr>
        <p:spPr>
          <a:xfrm>
            <a:off x="244839" y="113079"/>
            <a:ext cx="11717311" cy="400110"/>
          </a:xfrm>
          <a:prstGeom prst="rect">
            <a:avLst/>
          </a:prstGeom>
          <a:solidFill>
            <a:schemeClr val="bg1"/>
          </a:solidFill>
          <a:ln w="28575">
            <a:solidFill>
              <a:srgbClr val="FF0000"/>
            </a:solidFill>
          </a:ln>
        </p:spPr>
        <p:txBody>
          <a:bodyPr wrap="square">
            <a:spAutoFit/>
          </a:bodyPr>
          <a:lstStyle/>
          <a:p>
            <a:pPr algn="ctr"/>
            <a:r>
              <a:rPr lang="en-GB" sz="2000" u="sng" dirty="0">
                <a:latin typeface="Comic Sans MS" panose="030F0702030302020204" pitchFamily="66" charset="0"/>
              </a:rPr>
              <a:t>Global distribution of Wetlands </a:t>
            </a:r>
          </a:p>
        </p:txBody>
      </p:sp>
    </p:spTree>
    <p:extLst>
      <p:ext uri="{BB962C8B-B14F-4D97-AF65-F5344CB8AC3E}">
        <p14:creationId xmlns:p14="http://schemas.microsoft.com/office/powerpoint/2010/main" val="379707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95650" y="1752144"/>
            <a:ext cx="5353050" cy="3423562"/>
          </a:xfrm>
          <a:prstGeom prst="rect">
            <a:avLst/>
          </a:prstGeom>
          <a:ln w="28575">
            <a:solidFill>
              <a:srgbClr val="7030A0"/>
            </a:solidFill>
          </a:ln>
        </p:spPr>
      </p:pic>
      <p:sp>
        <p:nvSpPr>
          <p:cNvPr id="2" name="Rectangle 1"/>
          <p:cNvSpPr/>
          <p:nvPr/>
        </p:nvSpPr>
        <p:spPr>
          <a:xfrm>
            <a:off x="46038" y="1828234"/>
            <a:ext cx="3116262" cy="3416320"/>
          </a:xfrm>
          <a:prstGeom prst="rect">
            <a:avLst/>
          </a:prstGeom>
          <a:ln w="28575">
            <a:solidFill>
              <a:srgbClr val="7030A0"/>
            </a:solidFill>
          </a:ln>
        </p:spPr>
        <p:txBody>
          <a:bodyPr wrap="square">
            <a:spAutoFit/>
          </a:bodyPr>
          <a:lstStyle/>
          <a:p>
            <a:r>
              <a:rPr lang="en-US" b="1" dirty="0">
                <a:latin typeface="Comic Sans MS" panose="030F0702030302020204" pitchFamily="66" charset="0"/>
              </a:rPr>
              <a:t>Bogs (30%):</a:t>
            </a:r>
            <a:r>
              <a:rPr lang="en-US" dirty="0">
                <a:latin typeface="Comic Sans MS" panose="030F0702030302020204" pitchFamily="66" charset="0"/>
              </a:rPr>
              <a:t> A wetland area that accumulates acidic peat, a deposit of dead plant material. Bogs occur where the water at the ground surface is acidic, either from acidic groundwater, or where water is derived entirely from precipitation Water flowing out of bogs has a characteristic brown color.</a:t>
            </a:r>
            <a:endParaRPr lang="de-DE" dirty="0">
              <a:latin typeface="Comic Sans MS" panose="030F0702030302020204" pitchFamily="66" charset="0"/>
            </a:endParaRPr>
          </a:p>
        </p:txBody>
      </p:sp>
      <p:sp>
        <p:nvSpPr>
          <p:cNvPr id="5" name="Rectangle 4"/>
          <p:cNvSpPr/>
          <p:nvPr/>
        </p:nvSpPr>
        <p:spPr>
          <a:xfrm>
            <a:off x="46038" y="895666"/>
            <a:ext cx="12018962" cy="646331"/>
          </a:xfrm>
          <a:prstGeom prst="rect">
            <a:avLst/>
          </a:prstGeom>
          <a:ln w="28575">
            <a:solidFill>
              <a:srgbClr val="7030A0"/>
            </a:solidFill>
          </a:ln>
        </p:spPr>
        <p:txBody>
          <a:bodyPr wrap="square">
            <a:spAutoFit/>
          </a:bodyPr>
          <a:lstStyle/>
          <a:p>
            <a:r>
              <a:rPr lang="en-US" b="1" dirty="0">
                <a:latin typeface="Comic Sans MS" panose="030F0702030302020204" pitchFamily="66" charset="0"/>
              </a:rPr>
              <a:t>Fens (26%):</a:t>
            </a:r>
            <a:r>
              <a:rPr lang="en-US" dirty="0">
                <a:latin typeface="Comic Sans MS" panose="030F0702030302020204" pitchFamily="66" charset="0"/>
              </a:rPr>
              <a:t> Low land that is covered wholly or partly with water unless artificially drained and that usually has peaty alkaline soil.</a:t>
            </a:r>
            <a:endParaRPr lang="de-DE" dirty="0">
              <a:latin typeface="Comic Sans MS" panose="030F0702030302020204" pitchFamily="66" charset="0"/>
            </a:endParaRPr>
          </a:p>
        </p:txBody>
      </p:sp>
      <p:sp>
        <p:nvSpPr>
          <p:cNvPr id="6" name="Rectangle 5"/>
          <p:cNvSpPr/>
          <p:nvPr/>
        </p:nvSpPr>
        <p:spPr>
          <a:xfrm>
            <a:off x="8870950" y="1867289"/>
            <a:ext cx="3194050" cy="3139321"/>
          </a:xfrm>
          <a:prstGeom prst="rect">
            <a:avLst/>
          </a:prstGeom>
          <a:ln w="28575">
            <a:solidFill>
              <a:srgbClr val="7030A0"/>
            </a:solidFill>
          </a:ln>
        </p:spPr>
        <p:txBody>
          <a:bodyPr wrap="square">
            <a:spAutoFit/>
          </a:bodyPr>
          <a:lstStyle/>
          <a:p>
            <a:r>
              <a:rPr lang="en-US" b="1" dirty="0">
                <a:latin typeface="Comic Sans MS" panose="030F0702030302020204" pitchFamily="66" charset="0"/>
              </a:rPr>
              <a:t>Swamps (20%):</a:t>
            </a:r>
            <a:r>
              <a:rPr lang="en-US" dirty="0">
                <a:latin typeface="Comic Sans MS" panose="030F0702030302020204" pitchFamily="66" charset="0"/>
              </a:rPr>
              <a:t> A swamp is a wetland with some flooding of large areas of land by shallow bodies of water. A swamp generally has a large number of dry-land areas, covered by aquatic vegetation or vegetation that tolerates periodical inundation (being covered by water).</a:t>
            </a:r>
            <a:endParaRPr lang="de-DE" dirty="0">
              <a:latin typeface="Comic Sans MS" panose="030F0702030302020204" pitchFamily="66" charset="0"/>
            </a:endParaRPr>
          </a:p>
        </p:txBody>
      </p:sp>
      <p:sp>
        <p:nvSpPr>
          <p:cNvPr id="7" name="Rectangle 6"/>
          <p:cNvSpPr/>
          <p:nvPr/>
        </p:nvSpPr>
        <p:spPr>
          <a:xfrm>
            <a:off x="5702301" y="5325744"/>
            <a:ext cx="6362700" cy="1477328"/>
          </a:xfrm>
          <a:prstGeom prst="rect">
            <a:avLst/>
          </a:prstGeom>
          <a:ln w="28575">
            <a:solidFill>
              <a:srgbClr val="7030A0"/>
            </a:solidFill>
          </a:ln>
        </p:spPr>
        <p:txBody>
          <a:bodyPr wrap="square">
            <a:spAutoFit/>
          </a:bodyPr>
          <a:lstStyle/>
          <a:p>
            <a:r>
              <a:rPr lang="en-US" b="1" dirty="0">
                <a:latin typeface="Comic Sans MS" panose="030F0702030302020204" pitchFamily="66" charset="0"/>
              </a:rPr>
              <a:t>Floodplains (15%):</a:t>
            </a:r>
            <a:r>
              <a:rPr lang="en-US" dirty="0">
                <a:latin typeface="Comic Sans MS" panose="030F0702030302020204" pitchFamily="66" charset="0"/>
              </a:rPr>
              <a:t> All rivers have floodplains. They are the valley floors that get covered in water when a river exceeds </a:t>
            </a:r>
            <a:r>
              <a:rPr lang="en-US" dirty="0" err="1">
                <a:latin typeface="Comic Sans MS" panose="030F0702030302020204" pitchFamily="66" charset="0"/>
              </a:rPr>
              <a:t>bankfull</a:t>
            </a:r>
            <a:r>
              <a:rPr lang="en-US" dirty="0">
                <a:latin typeface="Comic Sans MS" panose="030F0702030302020204" pitchFamily="66" charset="0"/>
              </a:rPr>
              <a:t> discharge. However, with an increasing amount of rivers being managed e.g. levees and dams, floodplains are spending less time underwater.</a:t>
            </a:r>
            <a:endParaRPr lang="de-DE" dirty="0">
              <a:latin typeface="Comic Sans MS" panose="030F0702030302020204" pitchFamily="66" charset="0"/>
            </a:endParaRPr>
          </a:p>
        </p:txBody>
      </p:sp>
      <p:sp>
        <p:nvSpPr>
          <p:cNvPr id="8" name="Rectangle 7"/>
          <p:cNvSpPr/>
          <p:nvPr/>
        </p:nvSpPr>
        <p:spPr>
          <a:xfrm>
            <a:off x="1182687" y="5325744"/>
            <a:ext cx="3959225" cy="1477328"/>
          </a:xfrm>
          <a:prstGeom prst="rect">
            <a:avLst/>
          </a:prstGeom>
          <a:ln w="28575">
            <a:solidFill>
              <a:srgbClr val="7030A0"/>
            </a:solidFill>
          </a:ln>
        </p:spPr>
        <p:txBody>
          <a:bodyPr wrap="square">
            <a:spAutoFit/>
          </a:bodyPr>
          <a:lstStyle/>
          <a:p>
            <a:r>
              <a:rPr lang="en-US" b="1" dirty="0">
                <a:latin typeface="Comic Sans MS" panose="030F0702030302020204" pitchFamily="66" charset="0"/>
              </a:rPr>
              <a:t>Lakes (2%):</a:t>
            </a:r>
            <a:r>
              <a:rPr lang="en-US" dirty="0">
                <a:latin typeface="Comic Sans MS" panose="030F0702030302020204" pitchFamily="66" charset="0"/>
              </a:rPr>
              <a:t> Lakes are surface stores that are fed by rivers. Some lakes e.g. Caspian Sea are being drained because of unsustainable use.</a:t>
            </a:r>
          </a:p>
        </p:txBody>
      </p:sp>
      <p:sp>
        <p:nvSpPr>
          <p:cNvPr id="9" name="Rectangle 8"/>
          <p:cNvSpPr/>
          <p:nvPr/>
        </p:nvSpPr>
        <p:spPr>
          <a:xfrm>
            <a:off x="46038" y="168145"/>
            <a:ext cx="12018962" cy="646331"/>
          </a:xfrm>
          <a:prstGeom prst="rect">
            <a:avLst/>
          </a:prstGeom>
          <a:ln w="28575">
            <a:solidFill>
              <a:srgbClr val="7030A0"/>
            </a:solidFill>
          </a:ln>
        </p:spPr>
        <p:txBody>
          <a:bodyPr wrap="square">
            <a:spAutoFit/>
          </a:bodyPr>
          <a:lstStyle/>
          <a:p>
            <a:r>
              <a:rPr lang="en-US" dirty="0">
                <a:latin typeface="Comic Sans MS" panose="030F0702030302020204" pitchFamily="66" charset="0"/>
              </a:rPr>
              <a:t>Wetlands now only </a:t>
            </a:r>
            <a:r>
              <a:rPr lang="en-US" b="1" u="sng" dirty="0">
                <a:latin typeface="Comic Sans MS" panose="030F0702030302020204" pitchFamily="66" charset="0"/>
              </a:rPr>
              <a:t>cover 6% of the earth's surface</a:t>
            </a:r>
            <a:r>
              <a:rPr lang="en-US" dirty="0">
                <a:latin typeface="Comic Sans MS" panose="030F0702030302020204" pitchFamily="66" charset="0"/>
              </a:rPr>
              <a:t>. This is roughly half the amount of the planet that was covered in wetlands 100 years ago. The most important are:</a:t>
            </a:r>
          </a:p>
        </p:txBody>
      </p:sp>
      <p:cxnSp>
        <p:nvCxnSpPr>
          <p:cNvPr id="11" name="Straight Arrow Connector 10"/>
          <p:cNvCxnSpPr/>
          <p:nvPr/>
        </p:nvCxnSpPr>
        <p:spPr>
          <a:xfrm>
            <a:off x="3162300" y="1828234"/>
            <a:ext cx="2862943" cy="1110909"/>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141912" y="3984171"/>
            <a:ext cx="0" cy="1341576"/>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702301" y="3984171"/>
            <a:ext cx="492124" cy="1267626"/>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7011080" y="1861131"/>
            <a:ext cx="1859870" cy="1056423"/>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24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838" y="1137560"/>
            <a:ext cx="11717311" cy="5693866"/>
          </a:xfrm>
          <a:prstGeom prst="rect">
            <a:avLst/>
          </a:prstGeom>
          <a:ln w="28575">
            <a:solidFill>
              <a:srgbClr val="7030A0"/>
            </a:solidFill>
          </a:ln>
        </p:spPr>
        <p:txBody>
          <a:bodyPr wrap="square">
            <a:spAutoFit/>
          </a:bodyPr>
          <a:lstStyle/>
          <a:p>
            <a:pPr>
              <a:buFont typeface="Arial" panose="020B0604020202020204" pitchFamily="34" charset="0"/>
              <a:buChar char="•"/>
            </a:pPr>
            <a:r>
              <a:rPr lang="en-US" sz="1400" b="1" i="0" dirty="0">
                <a:solidFill>
                  <a:srgbClr val="000000"/>
                </a:solidFill>
                <a:effectLst/>
                <a:latin typeface="Comic Sans MS" panose="030F0702030302020204" pitchFamily="66" charset="0"/>
              </a:rPr>
              <a:t>Increased demand for agricultural land:</a:t>
            </a:r>
            <a:r>
              <a:rPr lang="en-US" sz="1400" b="0" i="0" dirty="0">
                <a:solidFill>
                  <a:srgbClr val="000000"/>
                </a:solidFill>
                <a:effectLst/>
                <a:latin typeface="Comic Sans MS" panose="030F0702030302020204" pitchFamily="66" charset="0"/>
              </a:rPr>
              <a:t> As the world population grows there is an increasing demand for food. With the amount of viable agricultural land decreasing, increasingly areas of wetland are being artificially drained to make ways for agricultural land e.g. the draining of the fens in East England.</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Population growth:</a:t>
            </a:r>
            <a:r>
              <a:rPr lang="en-US" sz="1400" b="0" i="0" dirty="0">
                <a:solidFill>
                  <a:srgbClr val="000000"/>
                </a:solidFill>
                <a:effectLst/>
                <a:latin typeface="Comic Sans MS" panose="030F0702030302020204" pitchFamily="66" charset="0"/>
              </a:rPr>
              <a:t> As the world's population grows, it demands more water, more food and more land. The increasing demand for water can mean wetlands are drained of their water or their source of water. This problems is made worse as the world's population develops and uses more water e.g. showers and toilets.</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Urbanization:</a:t>
            </a:r>
            <a:r>
              <a:rPr lang="en-US" sz="1400" b="0" i="0" dirty="0">
                <a:solidFill>
                  <a:srgbClr val="000000"/>
                </a:solidFill>
                <a:effectLst/>
                <a:latin typeface="Comic Sans MS" panose="030F0702030302020204" pitchFamily="66" charset="0"/>
              </a:rPr>
              <a:t> With the world population growing, there is a greater demand for housing. Increasingly this demand for housing is in urban areas. With urban areas growing more and more wetland areas are being drained or inhabited. Urbanization on or near wetlands can cause pollution, changes in river flow and river channels and disturbance of wildlife. </a:t>
            </a:r>
            <a:r>
              <a:rPr lang="en-US" sz="1400" b="1" i="0" dirty="0">
                <a:solidFill>
                  <a:srgbClr val="000000"/>
                </a:solidFill>
                <a:effectLst/>
                <a:latin typeface="Comic Sans MS" panose="030F0702030302020204" pitchFamily="66" charset="0"/>
              </a:rPr>
              <a:t>Land reclamation</a:t>
            </a:r>
            <a:r>
              <a:rPr lang="en-US" sz="1400" b="0" i="0" dirty="0">
                <a:solidFill>
                  <a:srgbClr val="000000"/>
                </a:solidFill>
                <a:effectLst/>
                <a:latin typeface="Comic Sans MS" panose="030F0702030302020204" pitchFamily="66" charset="0"/>
              </a:rPr>
              <a:t> is the process of reclaiming land from the water.</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Sea level rises:</a:t>
            </a:r>
            <a:r>
              <a:rPr lang="en-US" sz="1400" b="0" i="0" dirty="0">
                <a:solidFill>
                  <a:srgbClr val="000000"/>
                </a:solidFill>
                <a:effectLst/>
                <a:latin typeface="Comic Sans MS" panose="030F0702030302020204" pitchFamily="66" charset="0"/>
              </a:rPr>
              <a:t> Global warming is causing glaciers and ice sheets to melt causing sea levels to rise. These rising sea levels can flood coastal and marine wetland areas. Even if the whole wetland is not flooded, water conditions can be changed from fresh to brackish.</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River flow changes:</a:t>
            </a:r>
            <a:r>
              <a:rPr lang="en-US" sz="1400" b="0" i="0" dirty="0">
                <a:solidFill>
                  <a:srgbClr val="000000"/>
                </a:solidFill>
                <a:effectLst/>
                <a:latin typeface="Comic Sans MS" panose="030F0702030302020204" pitchFamily="66" charset="0"/>
              </a:rPr>
              <a:t> Many rivers have been channelized and straightened, reducing the amount of wetlands. Others have been drained or dams have altered flow. Some have been polluted or redirected. All these natural changes are removing or changing the ecosystems of many wetland areas.</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Pollution:</a:t>
            </a:r>
            <a:r>
              <a:rPr lang="en-US" sz="1400" b="0" i="0" dirty="0">
                <a:solidFill>
                  <a:srgbClr val="000000"/>
                </a:solidFill>
                <a:effectLst/>
                <a:latin typeface="Comic Sans MS" panose="030F0702030302020204" pitchFamily="66" charset="0"/>
              </a:rPr>
              <a:t> Any form of pollution, but particular chemicals and metals can change the delicate ecosystems of wetlands. Process like eutrophication, caused by fertilizer run-off can completely kill whole wetland areas by preventing the wetland oxygenating properly and receiving sunlight.</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Infrastructure projects:</a:t>
            </a:r>
            <a:r>
              <a:rPr lang="en-US" sz="1400" b="0" i="0" dirty="0">
                <a:solidFill>
                  <a:srgbClr val="000000"/>
                </a:solidFill>
                <a:effectLst/>
                <a:latin typeface="Comic Sans MS" panose="030F0702030302020204" pitchFamily="66" charset="0"/>
              </a:rPr>
              <a:t> As populations grow and we become more mobile, there is an increasing demand for new roads, airports, railways. etc. Unfortunately wetlands are often drained or disrupted (bridges, dykes and causeways) to make way for these projects.</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Alien species invasion:</a:t>
            </a:r>
            <a:r>
              <a:rPr lang="en-US" sz="1400" b="0" i="0" dirty="0">
                <a:solidFill>
                  <a:srgbClr val="000000"/>
                </a:solidFill>
                <a:effectLst/>
                <a:latin typeface="Comic Sans MS" panose="030F0702030302020204" pitchFamily="66" charset="0"/>
              </a:rPr>
              <a:t> Many alien species like the cane toad in Australia or the American mink in the UK have been introduced to wetlands and devastated indigenous species. The introduction of any alien, however small can disrupt food webs and ecosystems.</a:t>
            </a:r>
          </a:p>
          <a:p>
            <a:pPr>
              <a:buFont typeface="Arial" panose="020B0604020202020204" pitchFamily="34" charset="0"/>
              <a:buChar char="•"/>
            </a:pPr>
            <a:r>
              <a:rPr lang="en-US" sz="1400" b="1" i="0" dirty="0">
                <a:solidFill>
                  <a:srgbClr val="000000"/>
                </a:solidFill>
                <a:effectLst/>
                <a:latin typeface="Comic Sans MS" panose="030F0702030302020204" pitchFamily="66" charset="0"/>
              </a:rPr>
              <a:t>Tropical storms:</a:t>
            </a:r>
            <a:r>
              <a:rPr lang="en-US" sz="1400" b="0" i="0" dirty="0">
                <a:solidFill>
                  <a:srgbClr val="000000"/>
                </a:solidFill>
                <a:effectLst/>
                <a:latin typeface="Comic Sans MS" panose="030F0702030302020204" pitchFamily="66" charset="0"/>
              </a:rPr>
              <a:t> Although wetlands can be a natural </a:t>
            </a:r>
            <a:r>
              <a:rPr lang="en-US" sz="1400" b="0" i="0" dirty="0" err="1">
                <a:solidFill>
                  <a:srgbClr val="000000"/>
                </a:solidFill>
                <a:effectLst/>
                <a:latin typeface="Comic Sans MS" panose="030F0702030302020204" pitchFamily="66" charset="0"/>
              </a:rPr>
              <a:t>defence</a:t>
            </a:r>
            <a:r>
              <a:rPr lang="en-US" sz="1400" b="0" i="0" dirty="0">
                <a:solidFill>
                  <a:srgbClr val="000000"/>
                </a:solidFill>
                <a:effectLst/>
                <a:latin typeface="Comic Sans MS" panose="030F0702030302020204" pitchFamily="66" charset="0"/>
              </a:rPr>
              <a:t> against tsunamis and tropical storms, they can also been damaged by them. Freshwater wetlands in particular can be flooded by storms surges associated with tropical storms, changing the salinity of water and damaging vegetation.</a:t>
            </a:r>
          </a:p>
        </p:txBody>
      </p:sp>
      <p:sp>
        <p:nvSpPr>
          <p:cNvPr id="3" name="Rectangle 2"/>
          <p:cNvSpPr/>
          <p:nvPr/>
        </p:nvSpPr>
        <p:spPr>
          <a:xfrm>
            <a:off x="244839" y="257226"/>
            <a:ext cx="11717311" cy="369332"/>
          </a:xfrm>
          <a:prstGeom prst="rect">
            <a:avLst/>
          </a:prstGeom>
          <a:ln w="28575">
            <a:solidFill>
              <a:srgbClr val="FF0000"/>
            </a:solidFill>
          </a:ln>
        </p:spPr>
        <p:txBody>
          <a:bodyPr wrap="square">
            <a:spAutoFit/>
          </a:bodyPr>
          <a:lstStyle/>
          <a:p>
            <a:pPr algn="ctr"/>
            <a:r>
              <a:rPr lang="en-GB" b="1" u="sng" dirty="0">
                <a:latin typeface="Comic Sans MS" panose="030F0702030302020204" pitchFamily="66" charset="0"/>
              </a:rPr>
              <a:t>Wetlands </a:t>
            </a:r>
          </a:p>
        </p:txBody>
      </p:sp>
      <p:sp>
        <p:nvSpPr>
          <p:cNvPr id="5" name="Rectangle 4"/>
          <p:cNvSpPr/>
          <p:nvPr/>
        </p:nvSpPr>
        <p:spPr>
          <a:xfrm>
            <a:off x="244839" y="697393"/>
            <a:ext cx="11717311" cy="369332"/>
          </a:xfrm>
          <a:prstGeom prst="rect">
            <a:avLst/>
          </a:prstGeom>
          <a:ln w="28575">
            <a:solidFill>
              <a:srgbClr val="00FF00"/>
            </a:solidFill>
          </a:ln>
        </p:spPr>
        <p:txBody>
          <a:bodyPr wrap="square">
            <a:spAutoFit/>
          </a:bodyPr>
          <a:lstStyle/>
          <a:p>
            <a:r>
              <a:rPr lang="en-GB" b="1" u="sng" dirty="0">
                <a:latin typeface="Comic Sans MS" panose="030F0702030302020204" pitchFamily="66" charset="0"/>
              </a:rPr>
              <a:t>(AO2) Demo</a:t>
            </a:r>
            <a:r>
              <a:rPr lang="en-GB" dirty="0">
                <a:latin typeface="Comic Sans MS" panose="030F0702030302020204" pitchFamily="66" charset="0"/>
              </a:rPr>
              <a:t>: What factors cause a loss and degradation to Wetlands?</a:t>
            </a:r>
          </a:p>
        </p:txBody>
      </p:sp>
    </p:spTree>
    <p:extLst>
      <p:ext uri="{BB962C8B-B14F-4D97-AF65-F5344CB8AC3E}">
        <p14:creationId xmlns:p14="http://schemas.microsoft.com/office/powerpoint/2010/main" val="33102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8730184"/>
              </p:ext>
            </p:extLst>
          </p:nvPr>
        </p:nvGraphicFramePr>
        <p:xfrm>
          <a:off x="396636" y="1444624"/>
          <a:ext cx="11565514" cy="4584701"/>
        </p:xfrm>
        <a:graphic>
          <a:graphicData uri="http://schemas.openxmlformats.org/drawingml/2006/table">
            <a:tbl>
              <a:tblPr/>
              <a:tblGrid>
                <a:gridCol w="5782757">
                  <a:extLst>
                    <a:ext uri="{9D8B030D-6E8A-4147-A177-3AD203B41FA5}">
                      <a16:colId xmlns:a16="http://schemas.microsoft.com/office/drawing/2014/main" val="1466520397"/>
                    </a:ext>
                  </a:extLst>
                </a:gridCol>
                <a:gridCol w="5782757">
                  <a:extLst>
                    <a:ext uri="{9D8B030D-6E8A-4147-A177-3AD203B41FA5}">
                      <a16:colId xmlns:a16="http://schemas.microsoft.com/office/drawing/2014/main" val="3126664722"/>
                    </a:ext>
                  </a:extLst>
                </a:gridCol>
              </a:tblGrid>
              <a:tr h="366776">
                <a:tc>
                  <a:txBody>
                    <a:bodyPr/>
                    <a:lstStyle/>
                    <a:p>
                      <a:pPr algn="ctr" fontAlgn="t"/>
                      <a:r>
                        <a:rPr lang="en-US" sz="1700" b="0" u="sng" dirty="0">
                          <a:effectLst/>
                          <a:latin typeface="Comic Sans MS" panose="030F0702030302020204" pitchFamily="66" charset="0"/>
                        </a:rPr>
                        <a:t>PROBLEMS CAUSED BY RIVER MANAGEMENT</a:t>
                      </a:r>
                    </a:p>
                  </a:txBody>
                  <a:tcPr marL="87027" marR="87027" marT="43513" marB="4351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700" b="0" u="sng" dirty="0">
                          <a:effectLst/>
                          <a:latin typeface="Comic Sans MS" panose="030F0702030302020204" pitchFamily="66" charset="0"/>
                        </a:rPr>
                        <a:t>THE RESTORATION AND ITS BENEFITS</a:t>
                      </a:r>
                    </a:p>
                  </a:txBody>
                  <a:tcPr marL="87027" marR="87027" marT="43513" marB="4351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91938228"/>
                  </a:ext>
                </a:extLst>
              </a:tr>
              <a:tr h="4217925">
                <a:tc>
                  <a:txBody>
                    <a:bodyPr/>
                    <a:lstStyle/>
                    <a:p>
                      <a:pPr fontAlgn="t">
                        <a:buFont typeface="Arial" panose="020B0604020202020204" pitchFamily="34" charset="0"/>
                        <a:buChar char="•"/>
                      </a:pPr>
                      <a:r>
                        <a:rPr lang="en-US" sz="1700" dirty="0">
                          <a:effectLst/>
                          <a:latin typeface="Comic Sans MS" panose="030F0702030302020204" pitchFamily="66" charset="0"/>
                        </a:rPr>
                        <a:t>The Kissimmee River floodplain dried up after </a:t>
                      </a:r>
                      <a:r>
                        <a:rPr lang="en-US" sz="1700" dirty="0" err="1">
                          <a:effectLst/>
                          <a:latin typeface="Comic Sans MS" panose="030F0702030302020204" pitchFamily="66" charset="0"/>
                        </a:rPr>
                        <a:t>channelisation</a:t>
                      </a:r>
                      <a:r>
                        <a:rPr lang="en-US" sz="1700" dirty="0">
                          <a:effectLst/>
                          <a:latin typeface="Comic Sans MS" panose="030F0702030302020204" pitchFamily="66" charset="0"/>
                        </a:rPr>
                        <a:t>. The river no longer exceeded </a:t>
                      </a:r>
                      <a:r>
                        <a:rPr lang="en-US" sz="1700" dirty="0" err="1">
                          <a:effectLst/>
                          <a:latin typeface="Comic Sans MS" panose="030F0702030302020204" pitchFamily="66" charset="0"/>
                        </a:rPr>
                        <a:t>bankfull</a:t>
                      </a:r>
                      <a:r>
                        <a:rPr lang="en-US" sz="1700" dirty="0">
                          <a:effectLst/>
                          <a:latin typeface="Comic Sans MS" panose="030F0702030302020204" pitchFamily="66" charset="0"/>
                        </a:rPr>
                        <a:t> discharge.</a:t>
                      </a:r>
                    </a:p>
                    <a:p>
                      <a:pPr fontAlgn="t">
                        <a:buFont typeface="Arial" panose="020B0604020202020204" pitchFamily="34" charset="0"/>
                        <a:buChar char="•"/>
                      </a:pPr>
                      <a:r>
                        <a:rPr lang="en-US" sz="1700" dirty="0">
                          <a:effectLst/>
                          <a:latin typeface="Comic Sans MS" panose="030F0702030302020204" pitchFamily="66" charset="0"/>
                        </a:rPr>
                        <a:t>The reduction of the floodplain reduced waterfowl habitat by 90%</a:t>
                      </a:r>
                    </a:p>
                    <a:p>
                      <a:pPr fontAlgn="t">
                        <a:buFont typeface="Arial" panose="020B0604020202020204" pitchFamily="34" charset="0"/>
                        <a:buChar char="•"/>
                      </a:pPr>
                      <a:r>
                        <a:rPr lang="en-US" sz="1700" dirty="0">
                          <a:effectLst/>
                          <a:latin typeface="Comic Sans MS" panose="030F0702030302020204" pitchFamily="66" charset="0"/>
                        </a:rPr>
                        <a:t>Egret, heron and wood stork populations declined by two-thirds.</a:t>
                      </a:r>
                    </a:p>
                    <a:p>
                      <a:pPr fontAlgn="t">
                        <a:buFont typeface="Arial" panose="020B0604020202020204" pitchFamily="34" charset="0"/>
                        <a:buChar char="•"/>
                      </a:pPr>
                      <a:r>
                        <a:rPr lang="en-US" sz="1700" dirty="0">
                          <a:effectLst/>
                          <a:latin typeface="Comic Sans MS" panose="030F0702030302020204" pitchFamily="66" charset="0"/>
                        </a:rPr>
                        <a:t>Catches of largemouth bass (types of fish) reduced after </a:t>
                      </a:r>
                      <a:r>
                        <a:rPr lang="en-US" sz="1700" dirty="0" err="1">
                          <a:effectLst/>
                          <a:latin typeface="Comic Sans MS" panose="030F0702030302020204" pitchFamily="66" charset="0"/>
                        </a:rPr>
                        <a:t>channelisation</a:t>
                      </a:r>
                      <a:endParaRPr lang="en-US" sz="1700" dirty="0">
                        <a:effectLst/>
                        <a:latin typeface="Comic Sans MS" panose="030F0702030302020204" pitchFamily="66" charset="0"/>
                      </a:endParaRPr>
                    </a:p>
                    <a:p>
                      <a:pPr fontAlgn="t">
                        <a:buFont typeface="Arial" panose="020B0604020202020204" pitchFamily="34" charset="0"/>
                        <a:buChar char="•"/>
                      </a:pPr>
                      <a:r>
                        <a:rPr lang="en-US" sz="1700" dirty="0">
                          <a:effectLst/>
                          <a:latin typeface="Comic Sans MS" panose="030F0702030302020204" pitchFamily="66" charset="0"/>
                        </a:rPr>
                        <a:t>Pollution levels from the Kissimmee flowing into Lake Okeechobee after </a:t>
                      </a:r>
                      <a:r>
                        <a:rPr lang="en-US" sz="1700" dirty="0" err="1">
                          <a:effectLst/>
                          <a:latin typeface="Comic Sans MS" panose="030F0702030302020204" pitchFamily="66" charset="0"/>
                        </a:rPr>
                        <a:t>channelisation</a:t>
                      </a:r>
                      <a:r>
                        <a:rPr lang="en-US" sz="1700" dirty="0">
                          <a:effectLst/>
                          <a:latin typeface="Comic Sans MS" panose="030F0702030302020204" pitchFamily="66" charset="0"/>
                        </a:rPr>
                        <a:t>. The Kissimmee after </a:t>
                      </a:r>
                      <a:r>
                        <a:rPr lang="en-US" sz="1700" dirty="0" err="1">
                          <a:effectLst/>
                          <a:latin typeface="Comic Sans MS" panose="030F0702030302020204" pitchFamily="66" charset="0"/>
                        </a:rPr>
                        <a:t>channelisation</a:t>
                      </a:r>
                      <a:r>
                        <a:rPr lang="en-US" sz="1700" dirty="0">
                          <a:effectLst/>
                          <a:latin typeface="Comic Sans MS" panose="030F0702030302020204" pitchFamily="66" charset="0"/>
                        </a:rPr>
                        <a:t> accounted for 25% of nitrogen pollution and 20% of phosphorous pollution.</a:t>
                      </a:r>
                    </a:p>
                    <a:p>
                      <a:pPr fontAlgn="t">
                        <a:buFont typeface="Arial" panose="020B0604020202020204" pitchFamily="34" charset="0"/>
                        <a:buChar char="•"/>
                      </a:pPr>
                      <a:r>
                        <a:rPr lang="en-US" sz="1700" dirty="0">
                          <a:effectLst/>
                          <a:latin typeface="Comic Sans MS" panose="030F0702030302020204" pitchFamily="66" charset="0"/>
                        </a:rPr>
                        <a:t>Fishing, bird watching and hunting tourism declined after </a:t>
                      </a:r>
                      <a:r>
                        <a:rPr lang="en-US" sz="1700" dirty="0" err="1">
                          <a:effectLst/>
                          <a:latin typeface="Comic Sans MS" panose="030F0702030302020204" pitchFamily="66" charset="0"/>
                        </a:rPr>
                        <a:t>channelisation</a:t>
                      </a:r>
                      <a:endParaRPr lang="en-US" sz="1700" dirty="0">
                        <a:effectLst/>
                        <a:latin typeface="Comic Sans MS" panose="030F0702030302020204" pitchFamily="66" charset="0"/>
                      </a:endParaRPr>
                    </a:p>
                  </a:txBody>
                  <a:tcPr marL="87027" marR="87027" marT="43513" marB="4351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buFont typeface="Arial" panose="020B0604020202020204" pitchFamily="34" charset="0"/>
                        <a:buChar char="•"/>
                      </a:pPr>
                      <a:r>
                        <a:rPr lang="en-US" sz="1700" dirty="0">
                          <a:effectLst/>
                          <a:latin typeface="Comic Sans MS" panose="030F0702030302020204" pitchFamily="66" charset="0"/>
                        </a:rPr>
                        <a:t>The aim is to restore over 100km2 of river and wetland floodplain by 2015</a:t>
                      </a:r>
                    </a:p>
                    <a:p>
                      <a:pPr fontAlgn="t">
                        <a:buFont typeface="Arial" panose="020B0604020202020204" pitchFamily="34" charset="0"/>
                        <a:buChar char="•"/>
                      </a:pPr>
                      <a:r>
                        <a:rPr lang="en-US" sz="1700" dirty="0">
                          <a:effectLst/>
                          <a:latin typeface="Comic Sans MS" panose="030F0702030302020204" pitchFamily="66" charset="0"/>
                        </a:rPr>
                        <a:t>The restoration project started in 1999</a:t>
                      </a:r>
                    </a:p>
                    <a:p>
                      <a:pPr fontAlgn="t">
                        <a:buFont typeface="Arial" panose="020B0604020202020204" pitchFamily="34" charset="0"/>
                        <a:buChar char="•"/>
                      </a:pPr>
                      <a:r>
                        <a:rPr lang="en-US" sz="1700" dirty="0">
                          <a:effectLst/>
                          <a:latin typeface="Comic Sans MS" panose="030F0702030302020204" pitchFamily="66" charset="0"/>
                        </a:rPr>
                        <a:t>The river is being </a:t>
                      </a:r>
                      <a:r>
                        <a:rPr lang="en-US" sz="1700" dirty="0" err="1">
                          <a:effectLst/>
                          <a:latin typeface="Comic Sans MS" panose="030F0702030302020204" pitchFamily="66" charset="0"/>
                        </a:rPr>
                        <a:t>dechannelised</a:t>
                      </a:r>
                      <a:r>
                        <a:rPr lang="en-US" sz="1700" dirty="0">
                          <a:effectLst/>
                          <a:latin typeface="Comic Sans MS" panose="030F0702030302020204" pitchFamily="66" charset="0"/>
                        </a:rPr>
                        <a:t>, by refilling the flood canal and reestablishing the old natural course of the river.</a:t>
                      </a:r>
                    </a:p>
                    <a:p>
                      <a:pPr fontAlgn="t">
                        <a:buFont typeface="Arial" panose="020B0604020202020204" pitchFamily="34" charset="0"/>
                        <a:buChar char="•"/>
                      </a:pPr>
                      <a:r>
                        <a:rPr lang="en-US" sz="1700" dirty="0">
                          <a:effectLst/>
                          <a:latin typeface="Comic Sans MS" panose="030F0702030302020204" pitchFamily="66" charset="0"/>
                        </a:rPr>
                        <a:t>Restored sections now flood naturally</a:t>
                      </a:r>
                    </a:p>
                    <a:p>
                      <a:pPr fontAlgn="t">
                        <a:buFont typeface="Arial" panose="020B0604020202020204" pitchFamily="34" charset="0"/>
                        <a:buChar char="•"/>
                      </a:pPr>
                      <a:r>
                        <a:rPr lang="en-US" sz="1700" dirty="0">
                          <a:effectLst/>
                          <a:latin typeface="Comic Sans MS" panose="030F0702030302020204" pitchFamily="66" charset="0"/>
                        </a:rPr>
                        <a:t>The nutrient loads in Lake Okeechobee should be reduced as more is absorbed in the wetland.</a:t>
                      </a:r>
                    </a:p>
                    <a:p>
                      <a:pPr fontAlgn="t">
                        <a:buFont typeface="Arial" panose="020B0604020202020204" pitchFamily="34" charset="0"/>
                        <a:buChar char="•"/>
                      </a:pPr>
                      <a:r>
                        <a:rPr lang="en-US" sz="1700" dirty="0">
                          <a:effectLst/>
                          <a:latin typeface="Comic Sans MS" panose="030F0702030302020204" pitchFamily="66" charset="0"/>
                        </a:rPr>
                        <a:t>Wading birds have returned to the restored sections</a:t>
                      </a:r>
                    </a:p>
                    <a:p>
                      <a:pPr fontAlgn="t">
                        <a:buFont typeface="Arial" panose="020B0604020202020204" pitchFamily="34" charset="0"/>
                        <a:buChar char="•"/>
                      </a:pPr>
                      <a:r>
                        <a:rPr lang="en-US" sz="1700" dirty="0">
                          <a:effectLst/>
                          <a:latin typeface="Comic Sans MS" panose="030F0702030302020204" pitchFamily="66" charset="0"/>
                        </a:rPr>
                        <a:t>Dissolved oxygen levels have doubled in restored sections</a:t>
                      </a:r>
                    </a:p>
                    <a:p>
                      <a:pPr fontAlgn="t">
                        <a:buFont typeface="Arial" panose="020B0604020202020204" pitchFamily="34" charset="0"/>
                        <a:buChar char="•"/>
                      </a:pPr>
                      <a:r>
                        <a:rPr lang="en-US" sz="1700" dirty="0">
                          <a:effectLst/>
                          <a:latin typeface="Comic Sans MS" panose="030F0702030302020204" pitchFamily="66" charset="0"/>
                        </a:rPr>
                        <a:t>Increased revenue from tourism potential of restored river</a:t>
                      </a:r>
                    </a:p>
                    <a:p>
                      <a:pPr fontAlgn="t">
                        <a:buFont typeface="Arial" panose="020B0604020202020204" pitchFamily="34" charset="0"/>
                        <a:buChar char="•"/>
                      </a:pPr>
                      <a:r>
                        <a:rPr lang="en-US" sz="1700" dirty="0">
                          <a:effectLst/>
                          <a:latin typeface="Comic Sans MS" panose="030F0702030302020204" pitchFamily="66" charset="0"/>
                        </a:rPr>
                        <a:t>Reestablishment of natural ecosystem</a:t>
                      </a:r>
                    </a:p>
                  </a:txBody>
                  <a:tcPr marL="87027" marR="87027" marT="43513" marB="4351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32859365"/>
                  </a:ext>
                </a:extLst>
              </a:tr>
            </a:tbl>
          </a:graphicData>
        </a:graphic>
      </p:graphicFrame>
      <p:sp>
        <p:nvSpPr>
          <p:cNvPr id="5" name="Rectangle 4"/>
          <p:cNvSpPr/>
          <p:nvPr/>
        </p:nvSpPr>
        <p:spPr>
          <a:xfrm>
            <a:off x="244839" y="257226"/>
            <a:ext cx="11717311" cy="369332"/>
          </a:xfrm>
          <a:prstGeom prst="rect">
            <a:avLst/>
          </a:prstGeom>
          <a:ln w="28575">
            <a:solidFill>
              <a:srgbClr val="FF0000"/>
            </a:solidFill>
          </a:ln>
        </p:spPr>
        <p:txBody>
          <a:bodyPr wrap="square">
            <a:spAutoFit/>
          </a:bodyPr>
          <a:lstStyle/>
          <a:p>
            <a:pPr algn="ctr"/>
            <a:r>
              <a:rPr lang="en-GB" b="1" u="sng" dirty="0">
                <a:latin typeface="Comic Sans MS" panose="030F0702030302020204" pitchFamily="66" charset="0"/>
              </a:rPr>
              <a:t>Wetlands </a:t>
            </a:r>
          </a:p>
        </p:txBody>
      </p:sp>
      <p:sp>
        <p:nvSpPr>
          <p:cNvPr id="6" name="Rectangle 5"/>
          <p:cNvSpPr/>
          <p:nvPr/>
        </p:nvSpPr>
        <p:spPr>
          <a:xfrm>
            <a:off x="244839" y="697393"/>
            <a:ext cx="11717311" cy="369332"/>
          </a:xfrm>
          <a:prstGeom prst="rect">
            <a:avLst/>
          </a:prstGeom>
          <a:ln w="28575">
            <a:solidFill>
              <a:srgbClr val="00FF00"/>
            </a:solidFill>
          </a:ln>
        </p:spPr>
        <p:txBody>
          <a:bodyPr wrap="square">
            <a:spAutoFit/>
          </a:bodyPr>
          <a:lstStyle/>
          <a:p>
            <a:r>
              <a:rPr lang="en-GB" b="1" u="sng" dirty="0">
                <a:latin typeface="Comic Sans MS" panose="030F0702030302020204" pitchFamily="66" charset="0"/>
              </a:rPr>
              <a:t>(AO2) Demo</a:t>
            </a:r>
            <a:r>
              <a:rPr lang="en-GB" dirty="0">
                <a:latin typeface="Comic Sans MS" panose="030F0702030302020204" pitchFamily="66" charset="0"/>
              </a:rPr>
              <a:t>: What Problems might be caused by river management? </a:t>
            </a:r>
          </a:p>
        </p:txBody>
      </p:sp>
    </p:spTree>
    <p:extLst>
      <p:ext uri="{BB962C8B-B14F-4D97-AF65-F5344CB8AC3E}">
        <p14:creationId xmlns:p14="http://schemas.microsoft.com/office/powerpoint/2010/main" val="64941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4839" y="146957"/>
            <a:ext cx="9895205" cy="400110"/>
          </a:xfrm>
          <a:prstGeom prst="rect">
            <a:avLst/>
          </a:prstGeom>
          <a:ln w="28575">
            <a:solidFill>
              <a:srgbClr val="FF0000"/>
            </a:solidFill>
          </a:ln>
        </p:spPr>
        <p:txBody>
          <a:bodyPr wrap="square">
            <a:spAutoFit/>
          </a:bodyPr>
          <a:lstStyle/>
          <a:p>
            <a:pPr algn="ctr"/>
            <a:r>
              <a:rPr lang="en-GB" sz="2000" u="sng" dirty="0">
                <a:latin typeface="Comic Sans MS" panose="030F0702030302020204" pitchFamily="66" charset="0"/>
              </a:rPr>
              <a:t>Kissimmee River Restoration  </a:t>
            </a:r>
          </a:p>
        </p:txBody>
      </p:sp>
      <p:pic>
        <p:nvPicPr>
          <p:cNvPr id="4" name="Picture 2" descr="Bildergebnis für kissimmee ri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839" y="703540"/>
            <a:ext cx="4506928" cy="5875060"/>
          </a:xfrm>
          <a:prstGeom prst="rect">
            <a:avLst/>
          </a:prstGeom>
          <a:noFill/>
          <a:ln w="28575">
            <a:solidFill>
              <a:srgbClr val="7030A0"/>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4853067" y="608463"/>
            <a:ext cx="5286976" cy="400110"/>
          </a:xfrm>
          <a:prstGeom prst="rect">
            <a:avLst/>
          </a:prstGeom>
          <a:ln w="28575">
            <a:solidFill>
              <a:srgbClr val="00FF00"/>
            </a:solidFill>
          </a:ln>
        </p:spPr>
        <p:txBody>
          <a:bodyPr wrap="square">
            <a:spAutoFit/>
          </a:bodyPr>
          <a:lstStyle/>
          <a:p>
            <a:r>
              <a:rPr lang="en-GB" sz="2000" u="sng" dirty="0">
                <a:latin typeface="Comic Sans MS" panose="030F0702030302020204" pitchFamily="66" charset="0"/>
              </a:rPr>
              <a:t>Demo</a:t>
            </a:r>
            <a:r>
              <a:rPr lang="en-GB" sz="2000" dirty="0">
                <a:latin typeface="Comic Sans MS" panose="030F0702030302020204" pitchFamily="66" charset="0"/>
              </a:rPr>
              <a:t>: Read your Case study information. </a:t>
            </a:r>
          </a:p>
        </p:txBody>
      </p:sp>
      <p:sp>
        <p:nvSpPr>
          <p:cNvPr id="7" name="Action Button: Movie 6">
            <a:hlinkClick r:id="rId3" highlightClick="1"/>
          </p:cNvPr>
          <p:cNvSpPr/>
          <p:nvPr/>
        </p:nvSpPr>
        <p:spPr>
          <a:xfrm>
            <a:off x="319313" y="197352"/>
            <a:ext cx="393700" cy="27617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1"/>
          <p:cNvPicPr>
            <a:picLocks noChangeAspect="1"/>
          </p:cNvPicPr>
          <p:nvPr/>
        </p:nvPicPr>
        <p:blipFill>
          <a:blip r:embed="rId4"/>
          <a:stretch>
            <a:fillRect/>
          </a:stretch>
        </p:blipFill>
        <p:spPr>
          <a:xfrm>
            <a:off x="5572442" y="1224643"/>
            <a:ext cx="3848226" cy="5353957"/>
          </a:xfrm>
          <a:prstGeom prst="rect">
            <a:avLst/>
          </a:prstGeom>
          <a:ln w="28575">
            <a:solidFill>
              <a:srgbClr val="7030A0"/>
            </a:solidFill>
          </a:ln>
        </p:spPr>
      </p:pic>
      <p:pic>
        <p:nvPicPr>
          <p:cNvPr id="3" name="Picture 2" descr="Bildergebnis für case stud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825585" y="2476503"/>
            <a:ext cx="6857999"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176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838" y="727824"/>
            <a:ext cx="11717311" cy="923330"/>
          </a:xfrm>
          <a:prstGeom prst="rect">
            <a:avLst/>
          </a:prstGeom>
          <a:ln w="28575">
            <a:solidFill>
              <a:srgbClr val="FFC000"/>
            </a:solidFill>
          </a:ln>
        </p:spPr>
        <p:txBody>
          <a:bodyPr wrap="square">
            <a:spAutoFit/>
          </a:bodyPr>
          <a:lstStyle/>
          <a:p>
            <a:r>
              <a:rPr lang="en-US" b="1" u="sng" dirty="0">
                <a:latin typeface="Comic Sans MS" panose="030F0702030302020204" pitchFamily="66" charset="0"/>
              </a:rPr>
              <a:t>Learning Objective:</a:t>
            </a:r>
            <a:r>
              <a:rPr lang="en-US" dirty="0">
                <a:latin typeface="Comic Sans MS" panose="030F0702030302020204" pitchFamily="66" charset="0"/>
              </a:rPr>
              <a:t> To examine the environmental impacts of agriculture and irrigation on water quality: salinization, agro-chemical runoff, the pollution of ground water, the eutrophication of lakes, rivers and wetlands.</a:t>
            </a:r>
          </a:p>
        </p:txBody>
      </p:sp>
      <p:sp>
        <p:nvSpPr>
          <p:cNvPr id="5" name="Rectangle 4"/>
          <p:cNvSpPr/>
          <p:nvPr/>
        </p:nvSpPr>
        <p:spPr>
          <a:xfrm>
            <a:off x="2089550" y="1845524"/>
            <a:ext cx="1300760" cy="276999"/>
          </a:xfrm>
          <a:prstGeom prst="rect">
            <a:avLst/>
          </a:prstGeom>
          <a:ln w="28575">
            <a:solidFill>
              <a:srgbClr val="7030A0"/>
            </a:solidFill>
          </a:ln>
        </p:spPr>
        <p:txBody>
          <a:bodyPr wrap="square">
            <a:spAutoFit/>
          </a:bodyPr>
          <a:lstStyle/>
          <a:p>
            <a:pPr algn="ctr"/>
            <a:r>
              <a:rPr lang="en-US" sz="1200" dirty="0">
                <a:latin typeface="Comic Sans MS" panose="030F0702030302020204" pitchFamily="66" charset="0"/>
              </a:rPr>
              <a:t>Salinization </a:t>
            </a:r>
            <a:endParaRPr lang="en-US" sz="1200" dirty="0">
              <a:effectLst/>
              <a:latin typeface="Comic Sans MS" panose="030F0702030302020204" pitchFamily="66" charset="0"/>
            </a:endParaRPr>
          </a:p>
        </p:txBody>
      </p:sp>
      <p:sp>
        <p:nvSpPr>
          <p:cNvPr id="6" name="Rectangle 5"/>
          <p:cNvSpPr/>
          <p:nvPr/>
        </p:nvSpPr>
        <p:spPr>
          <a:xfrm>
            <a:off x="244839" y="257226"/>
            <a:ext cx="11717311" cy="369332"/>
          </a:xfrm>
          <a:prstGeom prst="rect">
            <a:avLst/>
          </a:prstGeom>
          <a:ln w="28575">
            <a:solidFill>
              <a:srgbClr val="FF0000"/>
            </a:solidFill>
          </a:ln>
        </p:spPr>
        <p:txBody>
          <a:bodyPr wrap="square">
            <a:spAutoFit/>
          </a:bodyPr>
          <a:lstStyle/>
          <a:p>
            <a:pPr algn="ctr"/>
            <a:r>
              <a:rPr lang="en-GB" u="sng" dirty="0">
                <a:latin typeface="Comic Sans MS" panose="030F0702030302020204" pitchFamily="66" charset="0"/>
              </a:rPr>
              <a:t>Wetlands </a:t>
            </a:r>
          </a:p>
        </p:txBody>
      </p:sp>
      <p:cxnSp>
        <p:nvCxnSpPr>
          <p:cNvPr id="8" name="Straight Connector 7"/>
          <p:cNvCxnSpPr/>
          <p:nvPr/>
        </p:nvCxnSpPr>
        <p:spPr>
          <a:xfrm>
            <a:off x="5648325" y="1933575"/>
            <a:ext cx="47625" cy="48196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928803" y="1837389"/>
            <a:ext cx="1803025" cy="276999"/>
          </a:xfrm>
          <a:prstGeom prst="rect">
            <a:avLst/>
          </a:prstGeom>
          <a:ln w="28575">
            <a:solidFill>
              <a:srgbClr val="7030A0"/>
            </a:solidFill>
          </a:ln>
        </p:spPr>
        <p:txBody>
          <a:bodyPr wrap="square">
            <a:spAutoFit/>
          </a:bodyPr>
          <a:lstStyle/>
          <a:p>
            <a:pPr algn="ctr"/>
            <a:r>
              <a:rPr lang="en-US" sz="1200" dirty="0">
                <a:latin typeface="Comic Sans MS" panose="030F0702030302020204" pitchFamily="66" charset="0"/>
              </a:rPr>
              <a:t>Agro Chemical Runoff</a:t>
            </a:r>
            <a:endParaRPr lang="en-US" sz="1200" dirty="0">
              <a:effectLst/>
              <a:latin typeface="Comic Sans MS" panose="030F0702030302020204" pitchFamily="66" charset="0"/>
            </a:endParaRPr>
          </a:p>
        </p:txBody>
      </p:sp>
      <p:sp>
        <p:nvSpPr>
          <p:cNvPr id="13" name="Rectangle 12"/>
          <p:cNvSpPr/>
          <p:nvPr/>
        </p:nvSpPr>
        <p:spPr>
          <a:xfrm>
            <a:off x="6901914" y="4245429"/>
            <a:ext cx="4036628" cy="276999"/>
          </a:xfrm>
          <a:prstGeom prst="rect">
            <a:avLst/>
          </a:prstGeom>
          <a:ln w="28575">
            <a:solidFill>
              <a:srgbClr val="7030A0"/>
            </a:solidFill>
          </a:ln>
        </p:spPr>
        <p:txBody>
          <a:bodyPr wrap="square">
            <a:spAutoFit/>
          </a:bodyPr>
          <a:lstStyle/>
          <a:p>
            <a:pPr algn="ctr"/>
            <a:r>
              <a:rPr lang="en-US" sz="1200" dirty="0">
                <a:latin typeface="Comic Sans MS" panose="030F0702030302020204" pitchFamily="66" charset="0"/>
              </a:rPr>
              <a:t>Eutrophication    of    Rivers,    Lakes   &amp;   Wetlands</a:t>
            </a:r>
            <a:endParaRPr lang="en-US" sz="1200" dirty="0">
              <a:effectLst/>
              <a:latin typeface="Comic Sans MS" panose="030F0702030302020204" pitchFamily="66" charset="0"/>
            </a:endParaRPr>
          </a:p>
        </p:txBody>
      </p:sp>
      <p:sp>
        <p:nvSpPr>
          <p:cNvPr id="14" name="Rectangle 13"/>
          <p:cNvSpPr/>
          <p:nvPr/>
        </p:nvSpPr>
        <p:spPr>
          <a:xfrm>
            <a:off x="1741075" y="4245429"/>
            <a:ext cx="2226768" cy="276999"/>
          </a:xfrm>
          <a:prstGeom prst="rect">
            <a:avLst/>
          </a:prstGeom>
          <a:ln w="28575">
            <a:solidFill>
              <a:srgbClr val="7030A0"/>
            </a:solidFill>
          </a:ln>
        </p:spPr>
        <p:txBody>
          <a:bodyPr wrap="square">
            <a:spAutoFit/>
          </a:bodyPr>
          <a:lstStyle/>
          <a:p>
            <a:pPr algn="ctr"/>
            <a:r>
              <a:rPr lang="en-US" sz="1200" dirty="0">
                <a:latin typeface="Comic Sans MS" panose="030F0702030302020204" pitchFamily="66" charset="0"/>
              </a:rPr>
              <a:t>Groundwater  Contamination</a:t>
            </a:r>
            <a:endParaRPr lang="en-US" sz="1200" dirty="0">
              <a:effectLst/>
              <a:latin typeface="Comic Sans MS" panose="030F0702030302020204" pitchFamily="66" charset="0"/>
            </a:endParaRPr>
          </a:p>
        </p:txBody>
      </p:sp>
      <p:sp>
        <p:nvSpPr>
          <p:cNvPr id="15" name="Action Button: Movie 14">
            <a:hlinkClick r:id="rId2" highlightClick="1"/>
          </p:cNvPr>
          <p:cNvSpPr/>
          <p:nvPr/>
        </p:nvSpPr>
        <p:spPr>
          <a:xfrm>
            <a:off x="405733" y="352425"/>
            <a:ext cx="384842" cy="19050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H="1">
            <a:off x="325285" y="2195537"/>
            <a:ext cx="11556416" cy="66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05733" y="4575963"/>
            <a:ext cx="11556416" cy="666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6769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8406</TotalTime>
  <Words>619</Words>
  <Application>Microsoft Macintosh PowerPoint</Application>
  <PresentationFormat>Widescreen</PresentationFormat>
  <Paragraphs>87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MNS</dc:creator>
  <cp:lastModifiedBy>Martin Roberts</cp:lastModifiedBy>
  <cp:revision>13</cp:revision>
  <dcterms:created xsi:type="dcterms:W3CDTF">2017-09-14T07:18:20Z</dcterms:created>
  <dcterms:modified xsi:type="dcterms:W3CDTF">2018-10-30T15:13:51Z</dcterms:modified>
</cp:coreProperties>
</file>