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260" r:id="rId3"/>
    <p:sldId id="275" r:id="rId4"/>
    <p:sldId id="271" r:id="rId5"/>
    <p:sldId id="282" r:id="rId6"/>
    <p:sldId id="280" r:id="rId7"/>
    <p:sldId id="283" r:id="rId8"/>
    <p:sldId id="281" r:id="rId9"/>
    <p:sldId id="290" r:id="rId10"/>
    <p:sldId id="274" r:id="rId11"/>
    <p:sldId id="277" r:id="rId12"/>
    <p:sldId id="269" r:id="rId13"/>
    <p:sldId id="292" r:id="rId14"/>
    <p:sldId id="278" r:id="rId15"/>
    <p:sldId id="287" r:id="rId16"/>
    <p:sldId id="288" r:id="rId17"/>
    <p:sldId id="289" r:id="rId18"/>
    <p:sldId id="291" r:id="rId19"/>
    <p:sldId id="279" r:id="rId20"/>
    <p:sldId id="284" r:id="rId21"/>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C73EDB-65CA-42B3-9E8D-7DE777F1F585}">
          <p14:sldIdLst>
            <p14:sldId id="272"/>
            <p14:sldId id="260"/>
            <p14:sldId id="275"/>
            <p14:sldId id="271"/>
          </p14:sldIdLst>
        </p14:section>
        <p14:section name="Test next week" id="{4D082D91-2611-42D8-A808-B40E1C584824}">
          <p14:sldIdLst>
            <p14:sldId id="282"/>
            <p14:sldId id="280"/>
            <p14:sldId id="283"/>
          </p14:sldIdLst>
        </p14:section>
        <p14:section name="Check Answers" id="{BBBA6CB1-0B08-43F2-84D5-6A29226D5B37}">
          <p14:sldIdLst>
            <p14:sldId id="281"/>
            <p14:sldId id="290"/>
            <p14:sldId id="274"/>
            <p14:sldId id="277"/>
            <p14:sldId id="269"/>
            <p14:sldId id="292"/>
            <p14:sldId id="278"/>
            <p14:sldId id="287"/>
            <p14:sldId id="288"/>
            <p14:sldId id="289"/>
          </p14:sldIdLst>
        </p14:section>
        <p14:section name="Answers" id="{BAE6E2CC-864D-4F6C-9674-81AF74A5005E}">
          <p14:sldIdLst/>
        </p14:section>
        <p14:section name="Worksheets" id="{D89F0089-B597-41AE-94AB-ADB284F9FE7F}">
          <p14:sldIdLst>
            <p14:sldId id="291"/>
            <p14:sldId id="279"/>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4" d="100"/>
          <a:sy n="84" d="100"/>
        </p:scale>
        <p:origin x="581" y="67"/>
      </p:cViewPr>
      <p:guideLst>
        <p:guide orient="horz" pos="2160"/>
        <p:guide pos="2880"/>
      </p:guideLst>
    </p:cSldViewPr>
  </p:slideViewPr>
  <p:notesTextViewPr>
    <p:cViewPr>
      <p:scale>
        <a:sx n="1" d="1"/>
        <a:sy n="1" d="1"/>
      </p:scale>
      <p:origin x="0" y="0"/>
    </p:cViewPr>
  </p:notesTextViewPr>
  <p:sorterViewPr>
    <p:cViewPr>
      <p:scale>
        <a:sx n="170" d="100"/>
        <a:sy n="170" d="100"/>
      </p:scale>
      <p:origin x="0" y="-1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44923BA9-5DF9-4745-88B5-D59EB82671D8}" type="datetimeFigureOut">
              <a:rPr lang="en-GB" smtClean="0"/>
              <a:t>25/04/2017</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GB"/>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F7102CD2-95D8-451C-90E5-E7971DF80F74}" type="slidenum">
              <a:rPr lang="en-GB" smtClean="0"/>
              <a:t>‹#›</a:t>
            </a:fld>
            <a:endParaRPr lang="en-GB"/>
          </a:p>
        </p:txBody>
      </p:sp>
    </p:spTree>
    <p:extLst>
      <p:ext uri="{BB962C8B-B14F-4D97-AF65-F5344CB8AC3E}">
        <p14:creationId xmlns:p14="http://schemas.microsoft.com/office/powerpoint/2010/main" val="390890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defRPr>
            </a:lvl1pPr>
            <a:lvl2pPr marL="784481" indent="-301723">
              <a:spcBef>
                <a:spcPct val="30000"/>
              </a:spcBef>
              <a:defRPr sz="1300">
                <a:solidFill>
                  <a:schemeClr val="tx1"/>
                </a:solidFill>
                <a:latin typeface="Arial" panose="020B0604020202020204" pitchFamily="34" charset="0"/>
              </a:defRPr>
            </a:lvl2pPr>
            <a:lvl3pPr marL="1206894" indent="-241379">
              <a:spcBef>
                <a:spcPct val="30000"/>
              </a:spcBef>
              <a:defRPr sz="1300">
                <a:solidFill>
                  <a:schemeClr val="tx1"/>
                </a:solidFill>
                <a:latin typeface="Arial" panose="020B0604020202020204" pitchFamily="34" charset="0"/>
              </a:defRPr>
            </a:lvl3pPr>
            <a:lvl4pPr marL="1689651" indent="-241379">
              <a:spcBef>
                <a:spcPct val="30000"/>
              </a:spcBef>
              <a:defRPr sz="1300">
                <a:solidFill>
                  <a:schemeClr val="tx1"/>
                </a:solidFill>
                <a:latin typeface="Arial" panose="020B0604020202020204" pitchFamily="34" charset="0"/>
              </a:defRPr>
            </a:lvl4pPr>
            <a:lvl5pPr marL="2172409" indent="-241379">
              <a:spcBef>
                <a:spcPct val="30000"/>
              </a:spcBef>
              <a:defRPr sz="1300">
                <a:solidFill>
                  <a:schemeClr val="tx1"/>
                </a:solidFill>
                <a:latin typeface="Arial" panose="020B0604020202020204" pitchFamily="34" charset="0"/>
              </a:defRPr>
            </a:lvl5pPr>
            <a:lvl6pPr marL="2655166" indent="-241379" eaLnBrk="0" fontAlgn="base" hangingPunct="0">
              <a:spcBef>
                <a:spcPct val="30000"/>
              </a:spcBef>
              <a:spcAft>
                <a:spcPct val="0"/>
              </a:spcAft>
              <a:defRPr sz="1300">
                <a:solidFill>
                  <a:schemeClr val="tx1"/>
                </a:solidFill>
                <a:latin typeface="Arial" panose="020B0604020202020204" pitchFamily="34" charset="0"/>
              </a:defRPr>
            </a:lvl6pPr>
            <a:lvl7pPr marL="3137924" indent="-241379" eaLnBrk="0" fontAlgn="base" hangingPunct="0">
              <a:spcBef>
                <a:spcPct val="30000"/>
              </a:spcBef>
              <a:spcAft>
                <a:spcPct val="0"/>
              </a:spcAft>
              <a:defRPr sz="1300">
                <a:solidFill>
                  <a:schemeClr val="tx1"/>
                </a:solidFill>
                <a:latin typeface="Arial" panose="020B0604020202020204" pitchFamily="34" charset="0"/>
              </a:defRPr>
            </a:lvl7pPr>
            <a:lvl8pPr marL="3620681" indent="-241379" eaLnBrk="0" fontAlgn="base" hangingPunct="0">
              <a:spcBef>
                <a:spcPct val="30000"/>
              </a:spcBef>
              <a:spcAft>
                <a:spcPct val="0"/>
              </a:spcAft>
              <a:defRPr sz="1300">
                <a:solidFill>
                  <a:schemeClr val="tx1"/>
                </a:solidFill>
                <a:latin typeface="Arial" panose="020B0604020202020204" pitchFamily="34" charset="0"/>
              </a:defRPr>
            </a:lvl8pPr>
            <a:lvl9pPr marL="4103439" indent="-24137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9978F59F-3958-4802-B6D9-081BB99B395D}" type="slidenum">
              <a:rPr lang="en-US" altLang="en-US"/>
              <a:pPr>
                <a:spcBef>
                  <a:spcPct val="0"/>
                </a:spcBef>
              </a:pPr>
              <a:t>7</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3725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defRPr>
            </a:lvl1pPr>
            <a:lvl2pPr marL="784481" indent="-301723">
              <a:spcBef>
                <a:spcPct val="30000"/>
              </a:spcBef>
              <a:defRPr sz="1300">
                <a:solidFill>
                  <a:schemeClr val="tx1"/>
                </a:solidFill>
                <a:latin typeface="Arial" panose="020B0604020202020204" pitchFamily="34" charset="0"/>
              </a:defRPr>
            </a:lvl2pPr>
            <a:lvl3pPr marL="1206894" indent="-241379">
              <a:spcBef>
                <a:spcPct val="30000"/>
              </a:spcBef>
              <a:defRPr sz="1300">
                <a:solidFill>
                  <a:schemeClr val="tx1"/>
                </a:solidFill>
                <a:latin typeface="Arial" panose="020B0604020202020204" pitchFamily="34" charset="0"/>
              </a:defRPr>
            </a:lvl3pPr>
            <a:lvl4pPr marL="1689651" indent="-241379">
              <a:spcBef>
                <a:spcPct val="30000"/>
              </a:spcBef>
              <a:defRPr sz="1300">
                <a:solidFill>
                  <a:schemeClr val="tx1"/>
                </a:solidFill>
                <a:latin typeface="Arial" panose="020B0604020202020204" pitchFamily="34" charset="0"/>
              </a:defRPr>
            </a:lvl4pPr>
            <a:lvl5pPr marL="2172409" indent="-241379">
              <a:spcBef>
                <a:spcPct val="30000"/>
              </a:spcBef>
              <a:defRPr sz="1300">
                <a:solidFill>
                  <a:schemeClr val="tx1"/>
                </a:solidFill>
                <a:latin typeface="Arial" panose="020B0604020202020204" pitchFamily="34" charset="0"/>
              </a:defRPr>
            </a:lvl5pPr>
            <a:lvl6pPr marL="2655166" indent="-241379" eaLnBrk="0" fontAlgn="base" hangingPunct="0">
              <a:spcBef>
                <a:spcPct val="30000"/>
              </a:spcBef>
              <a:spcAft>
                <a:spcPct val="0"/>
              </a:spcAft>
              <a:defRPr sz="1300">
                <a:solidFill>
                  <a:schemeClr val="tx1"/>
                </a:solidFill>
                <a:latin typeface="Arial" panose="020B0604020202020204" pitchFamily="34" charset="0"/>
              </a:defRPr>
            </a:lvl6pPr>
            <a:lvl7pPr marL="3137924" indent="-241379" eaLnBrk="0" fontAlgn="base" hangingPunct="0">
              <a:spcBef>
                <a:spcPct val="30000"/>
              </a:spcBef>
              <a:spcAft>
                <a:spcPct val="0"/>
              </a:spcAft>
              <a:defRPr sz="1300">
                <a:solidFill>
                  <a:schemeClr val="tx1"/>
                </a:solidFill>
                <a:latin typeface="Arial" panose="020B0604020202020204" pitchFamily="34" charset="0"/>
              </a:defRPr>
            </a:lvl7pPr>
            <a:lvl8pPr marL="3620681" indent="-241379" eaLnBrk="0" fontAlgn="base" hangingPunct="0">
              <a:spcBef>
                <a:spcPct val="30000"/>
              </a:spcBef>
              <a:spcAft>
                <a:spcPct val="0"/>
              </a:spcAft>
              <a:defRPr sz="1300">
                <a:solidFill>
                  <a:schemeClr val="tx1"/>
                </a:solidFill>
                <a:latin typeface="Arial" panose="020B0604020202020204" pitchFamily="34" charset="0"/>
              </a:defRPr>
            </a:lvl8pPr>
            <a:lvl9pPr marL="4103439" indent="-24137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9978F59F-3958-4802-B6D9-081BB99B395D}" type="slidenum">
              <a:rPr lang="en-US" altLang="en-US"/>
              <a:pPr>
                <a:spcBef>
                  <a:spcPct val="0"/>
                </a:spcBef>
              </a:pPr>
              <a:t>8</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8218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defRPr>
            </a:lvl1pPr>
            <a:lvl2pPr marL="784481" indent="-301723">
              <a:spcBef>
                <a:spcPct val="30000"/>
              </a:spcBef>
              <a:defRPr sz="1300">
                <a:solidFill>
                  <a:schemeClr val="tx1"/>
                </a:solidFill>
                <a:latin typeface="Arial" panose="020B0604020202020204" pitchFamily="34" charset="0"/>
              </a:defRPr>
            </a:lvl2pPr>
            <a:lvl3pPr marL="1206894" indent="-241379">
              <a:spcBef>
                <a:spcPct val="30000"/>
              </a:spcBef>
              <a:defRPr sz="1300">
                <a:solidFill>
                  <a:schemeClr val="tx1"/>
                </a:solidFill>
                <a:latin typeface="Arial" panose="020B0604020202020204" pitchFamily="34" charset="0"/>
              </a:defRPr>
            </a:lvl3pPr>
            <a:lvl4pPr marL="1689651" indent="-241379">
              <a:spcBef>
                <a:spcPct val="30000"/>
              </a:spcBef>
              <a:defRPr sz="1300">
                <a:solidFill>
                  <a:schemeClr val="tx1"/>
                </a:solidFill>
                <a:latin typeface="Arial" panose="020B0604020202020204" pitchFamily="34" charset="0"/>
              </a:defRPr>
            </a:lvl4pPr>
            <a:lvl5pPr marL="2172409" indent="-241379">
              <a:spcBef>
                <a:spcPct val="30000"/>
              </a:spcBef>
              <a:defRPr sz="1300">
                <a:solidFill>
                  <a:schemeClr val="tx1"/>
                </a:solidFill>
                <a:latin typeface="Arial" panose="020B0604020202020204" pitchFamily="34" charset="0"/>
              </a:defRPr>
            </a:lvl5pPr>
            <a:lvl6pPr marL="2655166" indent="-241379" eaLnBrk="0" fontAlgn="base" hangingPunct="0">
              <a:spcBef>
                <a:spcPct val="30000"/>
              </a:spcBef>
              <a:spcAft>
                <a:spcPct val="0"/>
              </a:spcAft>
              <a:defRPr sz="1300">
                <a:solidFill>
                  <a:schemeClr val="tx1"/>
                </a:solidFill>
                <a:latin typeface="Arial" panose="020B0604020202020204" pitchFamily="34" charset="0"/>
              </a:defRPr>
            </a:lvl6pPr>
            <a:lvl7pPr marL="3137924" indent="-241379" eaLnBrk="0" fontAlgn="base" hangingPunct="0">
              <a:spcBef>
                <a:spcPct val="30000"/>
              </a:spcBef>
              <a:spcAft>
                <a:spcPct val="0"/>
              </a:spcAft>
              <a:defRPr sz="1300">
                <a:solidFill>
                  <a:schemeClr val="tx1"/>
                </a:solidFill>
                <a:latin typeface="Arial" panose="020B0604020202020204" pitchFamily="34" charset="0"/>
              </a:defRPr>
            </a:lvl7pPr>
            <a:lvl8pPr marL="3620681" indent="-241379" eaLnBrk="0" fontAlgn="base" hangingPunct="0">
              <a:spcBef>
                <a:spcPct val="30000"/>
              </a:spcBef>
              <a:spcAft>
                <a:spcPct val="0"/>
              </a:spcAft>
              <a:defRPr sz="1300">
                <a:solidFill>
                  <a:schemeClr val="tx1"/>
                </a:solidFill>
                <a:latin typeface="Arial" panose="020B0604020202020204" pitchFamily="34" charset="0"/>
              </a:defRPr>
            </a:lvl8pPr>
            <a:lvl9pPr marL="4103439" indent="-24137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9978F59F-3958-4802-B6D9-081BB99B395D}" type="slidenum">
              <a:rPr lang="en-US" altLang="en-US"/>
              <a:pPr>
                <a:spcBef>
                  <a:spcPct val="0"/>
                </a:spcBef>
              </a:pPr>
              <a:t>9</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5465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2FED29-72E2-4F7B-A572-EBF62EAA888A}" type="slidenum">
              <a:rPr lang="en-GB">
                <a:cs typeface="Arial" charset="0"/>
              </a:rPr>
              <a:pPr fontAlgn="base">
                <a:spcBef>
                  <a:spcPct val="0"/>
                </a:spcBef>
                <a:spcAft>
                  <a:spcPct val="0"/>
                </a:spcAft>
                <a:defRPr/>
              </a:pPr>
              <a:t>14</a:t>
            </a:fld>
            <a:endParaRPr lang="en-GB">
              <a:cs typeface="Arial" charset="0"/>
            </a:endParaRPr>
          </a:p>
        </p:txBody>
      </p:sp>
    </p:spTree>
    <p:extLst>
      <p:ext uri="{BB962C8B-B14F-4D97-AF65-F5344CB8AC3E}">
        <p14:creationId xmlns:p14="http://schemas.microsoft.com/office/powerpoint/2010/main" val="163851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defRPr>
            </a:lvl1pPr>
            <a:lvl2pPr marL="784481" indent="-301723">
              <a:spcBef>
                <a:spcPct val="30000"/>
              </a:spcBef>
              <a:defRPr sz="1300">
                <a:solidFill>
                  <a:schemeClr val="tx1"/>
                </a:solidFill>
                <a:latin typeface="Arial" panose="020B0604020202020204" pitchFamily="34" charset="0"/>
              </a:defRPr>
            </a:lvl2pPr>
            <a:lvl3pPr marL="1206894" indent="-241379">
              <a:spcBef>
                <a:spcPct val="30000"/>
              </a:spcBef>
              <a:defRPr sz="1300">
                <a:solidFill>
                  <a:schemeClr val="tx1"/>
                </a:solidFill>
                <a:latin typeface="Arial" panose="020B0604020202020204" pitchFamily="34" charset="0"/>
              </a:defRPr>
            </a:lvl3pPr>
            <a:lvl4pPr marL="1689651" indent="-241379">
              <a:spcBef>
                <a:spcPct val="30000"/>
              </a:spcBef>
              <a:defRPr sz="1300">
                <a:solidFill>
                  <a:schemeClr val="tx1"/>
                </a:solidFill>
                <a:latin typeface="Arial" panose="020B0604020202020204" pitchFamily="34" charset="0"/>
              </a:defRPr>
            </a:lvl4pPr>
            <a:lvl5pPr marL="2172409" indent="-241379">
              <a:spcBef>
                <a:spcPct val="30000"/>
              </a:spcBef>
              <a:defRPr sz="1300">
                <a:solidFill>
                  <a:schemeClr val="tx1"/>
                </a:solidFill>
                <a:latin typeface="Arial" panose="020B0604020202020204" pitchFamily="34" charset="0"/>
              </a:defRPr>
            </a:lvl5pPr>
            <a:lvl6pPr marL="2655166" indent="-241379" eaLnBrk="0" fontAlgn="base" hangingPunct="0">
              <a:spcBef>
                <a:spcPct val="30000"/>
              </a:spcBef>
              <a:spcAft>
                <a:spcPct val="0"/>
              </a:spcAft>
              <a:defRPr sz="1300">
                <a:solidFill>
                  <a:schemeClr val="tx1"/>
                </a:solidFill>
                <a:latin typeface="Arial" panose="020B0604020202020204" pitchFamily="34" charset="0"/>
              </a:defRPr>
            </a:lvl6pPr>
            <a:lvl7pPr marL="3137924" indent="-241379" eaLnBrk="0" fontAlgn="base" hangingPunct="0">
              <a:spcBef>
                <a:spcPct val="30000"/>
              </a:spcBef>
              <a:spcAft>
                <a:spcPct val="0"/>
              </a:spcAft>
              <a:defRPr sz="1300">
                <a:solidFill>
                  <a:schemeClr val="tx1"/>
                </a:solidFill>
                <a:latin typeface="Arial" panose="020B0604020202020204" pitchFamily="34" charset="0"/>
              </a:defRPr>
            </a:lvl7pPr>
            <a:lvl8pPr marL="3620681" indent="-241379" eaLnBrk="0" fontAlgn="base" hangingPunct="0">
              <a:spcBef>
                <a:spcPct val="30000"/>
              </a:spcBef>
              <a:spcAft>
                <a:spcPct val="0"/>
              </a:spcAft>
              <a:defRPr sz="1300">
                <a:solidFill>
                  <a:schemeClr val="tx1"/>
                </a:solidFill>
                <a:latin typeface="Arial" panose="020B0604020202020204" pitchFamily="34" charset="0"/>
              </a:defRPr>
            </a:lvl8pPr>
            <a:lvl9pPr marL="4103439" indent="-24137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B75608E-C9D7-42CE-A86B-465DFF00B87A}" type="slidenum">
              <a:rPr lang="en-US" altLang="en-US"/>
              <a:pPr>
                <a:spcBef>
                  <a:spcPct val="0"/>
                </a:spcBef>
              </a:pPr>
              <a:t>16</a:t>
            </a:fld>
            <a:endParaRPr lang="en-US" altLang="en-US"/>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p:spPr>
        <p:txBody>
          <a:bodyPr/>
          <a:lstStyle/>
          <a:p>
            <a:pPr eaLnBrk="1" hangingPunct="1">
              <a:spcBef>
                <a:spcPct val="0"/>
              </a:spcBef>
            </a:pPr>
            <a:r>
              <a:rPr lang="en-GB" altLang="en-US">
                <a:latin typeface="Arial" panose="020B0604020202020204" pitchFamily="34" charset="0"/>
              </a:rPr>
              <a:t>1, 4, 5, 6, 7, 9 are the Amazon. Pupils cut out the statements and stick on to the corresponding map</a:t>
            </a:r>
          </a:p>
        </p:txBody>
      </p:sp>
      <p:sp>
        <p:nvSpPr>
          <p:cNvPr id="22533" name="Slide Number Placeholder 3"/>
          <p:cNvSpPr txBox="1">
            <a:spLocks noGrp="1"/>
          </p:cNvSpPr>
          <p:nvPr/>
        </p:nvSpPr>
        <p:spPr bwMode="auto">
          <a:xfrm>
            <a:off x="3898102" y="9513023"/>
            <a:ext cx="2982119" cy="5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51" tIns="48276" rIns="96551" bIns="4827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64B368D-F963-481D-B4C5-A422382A4322}" type="slidenum">
              <a:rPr lang="en-GB" altLang="en-US"/>
              <a:pPr algn="r" eaLnBrk="1" hangingPunct="1">
                <a:spcBef>
                  <a:spcPct val="0"/>
                </a:spcBef>
              </a:pPr>
              <a:t>16</a:t>
            </a:fld>
            <a:endParaRPr lang="en-GB" altLang="en-US"/>
          </a:p>
        </p:txBody>
      </p:sp>
    </p:spTree>
    <p:extLst>
      <p:ext uri="{BB962C8B-B14F-4D97-AF65-F5344CB8AC3E}">
        <p14:creationId xmlns:p14="http://schemas.microsoft.com/office/powerpoint/2010/main" val="428308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defRPr>
            </a:lvl1pPr>
            <a:lvl2pPr marL="784481" indent="-301723">
              <a:spcBef>
                <a:spcPct val="30000"/>
              </a:spcBef>
              <a:defRPr sz="1300">
                <a:solidFill>
                  <a:schemeClr val="tx1"/>
                </a:solidFill>
                <a:latin typeface="Arial" panose="020B0604020202020204" pitchFamily="34" charset="0"/>
              </a:defRPr>
            </a:lvl2pPr>
            <a:lvl3pPr marL="1206894" indent="-241379">
              <a:spcBef>
                <a:spcPct val="30000"/>
              </a:spcBef>
              <a:defRPr sz="1300">
                <a:solidFill>
                  <a:schemeClr val="tx1"/>
                </a:solidFill>
                <a:latin typeface="Arial" panose="020B0604020202020204" pitchFamily="34" charset="0"/>
              </a:defRPr>
            </a:lvl3pPr>
            <a:lvl4pPr marL="1689651" indent="-241379">
              <a:spcBef>
                <a:spcPct val="30000"/>
              </a:spcBef>
              <a:defRPr sz="1300">
                <a:solidFill>
                  <a:schemeClr val="tx1"/>
                </a:solidFill>
                <a:latin typeface="Arial" panose="020B0604020202020204" pitchFamily="34" charset="0"/>
              </a:defRPr>
            </a:lvl4pPr>
            <a:lvl5pPr marL="2172409" indent="-241379">
              <a:spcBef>
                <a:spcPct val="30000"/>
              </a:spcBef>
              <a:defRPr sz="1300">
                <a:solidFill>
                  <a:schemeClr val="tx1"/>
                </a:solidFill>
                <a:latin typeface="Arial" panose="020B0604020202020204" pitchFamily="34" charset="0"/>
              </a:defRPr>
            </a:lvl5pPr>
            <a:lvl6pPr marL="2655166" indent="-241379" eaLnBrk="0" fontAlgn="base" hangingPunct="0">
              <a:spcBef>
                <a:spcPct val="30000"/>
              </a:spcBef>
              <a:spcAft>
                <a:spcPct val="0"/>
              </a:spcAft>
              <a:defRPr sz="1300">
                <a:solidFill>
                  <a:schemeClr val="tx1"/>
                </a:solidFill>
                <a:latin typeface="Arial" panose="020B0604020202020204" pitchFamily="34" charset="0"/>
              </a:defRPr>
            </a:lvl6pPr>
            <a:lvl7pPr marL="3137924" indent="-241379" eaLnBrk="0" fontAlgn="base" hangingPunct="0">
              <a:spcBef>
                <a:spcPct val="30000"/>
              </a:spcBef>
              <a:spcAft>
                <a:spcPct val="0"/>
              </a:spcAft>
              <a:defRPr sz="1300">
                <a:solidFill>
                  <a:schemeClr val="tx1"/>
                </a:solidFill>
                <a:latin typeface="Arial" panose="020B0604020202020204" pitchFamily="34" charset="0"/>
              </a:defRPr>
            </a:lvl7pPr>
            <a:lvl8pPr marL="3620681" indent="-241379" eaLnBrk="0" fontAlgn="base" hangingPunct="0">
              <a:spcBef>
                <a:spcPct val="30000"/>
              </a:spcBef>
              <a:spcAft>
                <a:spcPct val="0"/>
              </a:spcAft>
              <a:defRPr sz="1300">
                <a:solidFill>
                  <a:schemeClr val="tx1"/>
                </a:solidFill>
                <a:latin typeface="Arial" panose="020B0604020202020204" pitchFamily="34" charset="0"/>
              </a:defRPr>
            </a:lvl8pPr>
            <a:lvl9pPr marL="4103439" indent="-24137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207DE9CF-00A9-4306-960C-E411727DB9C7}" type="slidenum">
              <a:rPr lang="en-US" altLang="en-US"/>
              <a:pPr>
                <a:spcBef>
                  <a:spcPct val="0"/>
                </a:spcBef>
              </a:pPr>
              <a:t>17</a:t>
            </a:fld>
            <a:endParaRPr lang="en-US" altLang="en-US"/>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p:spPr>
        <p:txBody>
          <a:bodyPr/>
          <a:lstStyle/>
          <a:p>
            <a:pPr eaLnBrk="1" hangingPunct="1">
              <a:spcBef>
                <a:spcPct val="0"/>
              </a:spcBef>
            </a:pPr>
            <a:r>
              <a:rPr lang="en-GB" altLang="en-US">
                <a:latin typeface="Arial" panose="020B0604020202020204" pitchFamily="34" charset="0"/>
              </a:rPr>
              <a:t>1, 4, 5, 6, 7, 9 are the Amazon. Pupils cut out the statements and stick on to the corresponding map</a:t>
            </a:r>
          </a:p>
        </p:txBody>
      </p:sp>
      <p:sp>
        <p:nvSpPr>
          <p:cNvPr id="24581" name="Slide Number Placeholder 3"/>
          <p:cNvSpPr txBox="1">
            <a:spLocks noGrp="1"/>
          </p:cNvSpPr>
          <p:nvPr/>
        </p:nvSpPr>
        <p:spPr bwMode="auto">
          <a:xfrm>
            <a:off x="3898102" y="9513023"/>
            <a:ext cx="2982119" cy="5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51" tIns="48276" rIns="96551" bIns="4827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B53F37-AEFD-40D3-B574-5B8A2D0A47B4}" type="slidenum">
              <a:rPr lang="en-GB" altLang="en-US"/>
              <a:pPr algn="r" eaLnBrk="1" hangingPunct="1">
                <a:spcBef>
                  <a:spcPct val="0"/>
                </a:spcBef>
              </a:pPr>
              <a:t>17</a:t>
            </a:fld>
            <a:endParaRPr lang="en-GB" altLang="en-US"/>
          </a:p>
        </p:txBody>
      </p:sp>
    </p:spTree>
    <p:extLst>
      <p:ext uri="{BB962C8B-B14F-4D97-AF65-F5344CB8AC3E}">
        <p14:creationId xmlns:p14="http://schemas.microsoft.com/office/powerpoint/2010/main" val="48234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defRPr>
            </a:lvl1pPr>
            <a:lvl2pPr marL="784481" indent="-301723">
              <a:spcBef>
                <a:spcPct val="30000"/>
              </a:spcBef>
              <a:defRPr sz="1300">
                <a:solidFill>
                  <a:schemeClr val="tx1"/>
                </a:solidFill>
                <a:latin typeface="Arial" panose="020B0604020202020204" pitchFamily="34" charset="0"/>
              </a:defRPr>
            </a:lvl2pPr>
            <a:lvl3pPr marL="1206894" indent="-241379">
              <a:spcBef>
                <a:spcPct val="30000"/>
              </a:spcBef>
              <a:defRPr sz="1300">
                <a:solidFill>
                  <a:schemeClr val="tx1"/>
                </a:solidFill>
                <a:latin typeface="Arial" panose="020B0604020202020204" pitchFamily="34" charset="0"/>
              </a:defRPr>
            </a:lvl3pPr>
            <a:lvl4pPr marL="1689651" indent="-241379">
              <a:spcBef>
                <a:spcPct val="30000"/>
              </a:spcBef>
              <a:defRPr sz="1300">
                <a:solidFill>
                  <a:schemeClr val="tx1"/>
                </a:solidFill>
                <a:latin typeface="Arial" panose="020B0604020202020204" pitchFamily="34" charset="0"/>
              </a:defRPr>
            </a:lvl4pPr>
            <a:lvl5pPr marL="2172409" indent="-241379">
              <a:spcBef>
                <a:spcPct val="30000"/>
              </a:spcBef>
              <a:defRPr sz="1300">
                <a:solidFill>
                  <a:schemeClr val="tx1"/>
                </a:solidFill>
                <a:latin typeface="Arial" panose="020B0604020202020204" pitchFamily="34" charset="0"/>
              </a:defRPr>
            </a:lvl5pPr>
            <a:lvl6pPr marL="2655166" indent="-241379" eaLnBrk="0" fontAlgn="base" hangingPunct="0">
              <a:spcBef>
                <a:spcPct val="30000"/>
              </a:spcBef>
              <a:spcAft>
                <a:spcPct val="0"/>
              </a:spcAft>
              <a:defRPr sz="1300">
                <a:solidFill>
                  <a:schemeClr val="tx1"/>
                </a:solidFill>
                <a:latin typeface="Arial" panose="020B0604020202020204" pitchFamily="34" charset="0"/>
              </a:defRPr>
            </a:lvl6pPr>
            <a:lvl7pPr marL="3137924" indent="-241379" eaLnBrk="0" fontAlgn="base" hangingPunct="0">
              <a:spcBef>
                <a:spcPct val="30000"/>
              </a:spcBef>
              <a:spcAft>
                <a:spcPct val="0"/>
              </a:spcAft>
              <a:defRPr sz="1300">
                <a:solidFill>
                  <a:schemeClr val="tx1"/>
                </a:solidFill>
                <a:latin typeface="Arial" panose="020B0604020202020204" pitchFamily="34" charset="0"/>
              </a:defRPr>
            </a:lvl7pPr>
            <a:lvl8pPr marL="3620681" indent="-241379" eaLnBrk="0" fontAlgn="base" hangingPunct="0">
              <a:spcBef>
                <a:spcPct val="30000"/>
              </a:spcBef>
              <a:spcAft>
                <a:spcPct val="0"/>
              </a:spcAft>
              <a:defRPr sz="1300">
                <a:solidFill>
                  <a:schemeClr val="tx1"/>
                </a:solidFill>
                <a:latin typeface="Arial" panose="020B0604020202020204" pitchFamily="34" charset="0"/>
              </a:defRPr>
            </a:lvl8pPr>
            <a:lvl9pPr marL="4103439" indent="-24137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B75608E-C9D7-42CE-A86B-465DFF00B87A}" type="slidenum">
              <a:rPr lang="en-US" altLang="en-US"/>
              <a:pPr>
                <a:spcBef>
                  <a:spcPct val="0"/>
                </a:spcBef>
              </a:pPr>
              <a:t>18</a:t>
            </a:fld>
            <a:endParaRPr lang="en-US" altLang="en-US"/>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p:spPr>
        <p:txBody>
          <a:bodyPr/>
          <a:lstStyle/>
          <a:p>
            <a:pPr eaLnBrk="1" hangingPunct="1">
              <a:spcBef>
                <a:spcPct val="0"/>
              </a:spcBef>
            </a:pPr>
            <a:r>
              <a:rPr lang="en-GB" altLang="en-US">
                <a:latin typeface="Arial" panose="020B0604020202020204" pitchFamily="34" charset="0"/>
              </a:rPr>
              <a:t>1, 4, 5, 6, 7, 9 are the Amazon. Pupils cut out the statements and stick on to the corresponding map</a:t>
            </a:r>
          </a:p>
        </p:txBody>
      </p:sp>
      <p:sp>
        <p:nvSpPr>
          <p:cNvPr id="22533" name="Slide Number Placeholder 3"/>
          <p:cNvSpPr txBox="1">
            <a:spLocks noGrp="1"/>
          </p:cNvSpPr>
          <p:nvPr/>
        </p:nvSpPr>
        <p:spPr bwMode="auto">
          <a:xfrm>
            <a:off x="3898102" y="9513023"/>
            <a:ext cx="2982119" cy="5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51" tIns="48276" rIns="96551" bIns="4827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64B368D-F963-481D-B4C5-A422382A4322}" type="slidenum">
              <a:rPr lang="en-GB" altLang="en-US"/>
              <a:pPr algn="r" eaLnBrk="1" hangingPunct="1">
                <a:spcBef>
                  <a:spcPct val="0"/>
                </a:spcBef>
              </a:pPr>
              <a:t>18</a:t>
            </a:fld>
            <a:endParaRPr lang="en-GB" altLang="en-US"/>
          </a:p>
        </p:txBody>
      </p:sp>
    </p:spTree>
    <p:extLst>
      <p:ext uri="{BB962C8B-B14F-4D97-AF65-F5344CB8AC3E}">
        <p14:creationId xmlns:p14="http://schemas.microsoft.com/office/powerpoint/2010/main" val="261241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261B1B-F48F-4D70-BDFD-B49A66916B9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425184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261B1B-F48F-4D70-BDFD-B49A66916B9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73059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261B1B-F48F-4D70-BDFD-B49A66916B9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84222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261B1B-F48F-4D70-BDFD-B49A66916B9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169546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61B1B-F48F-4D70-BDFD-B49A66916B9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92848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261B1B-F48F-4D70-BDFD-B49A66916B9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392214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261B1B-F48F-4D70-BDFD-B49A66916B97}"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20644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261B1B-F48F-4D70-BDFD-B49A66916B97}"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295680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61B1B-F48F-4D70-BDFD-B49A66916B97}"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357839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261B1B-F48F-4D70-BDFD-B49A66916B9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123559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261B1B-F48F-4D70-BDFD-B49A66916B9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5A934-B9E4-40F9-86B8-FDAB66D88FE4}" type="slidenum">
              <a:rPr lang="en-GB" smtClean="0"/>
              <a:t>‹#›</a:t>
            </a:fld>
            <a:endParaRPr lang="en-GB"/>
          </a:p>
        </p:txBody>
      </p:sp>
    </p:spTree>
    <p:extLst>
      <p:ext uri="{BB962C8B-B14F-4D97-AF65-F5344CB8AC3E}">
        <p14:creationId xmlns:p14="http://schemas.microsoft.com/office/powerpoint/2010/main" val="23923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61B1B-F48F-4D70-BDFD-B49A66916B97}" type="datetimeFigureOut">
              <a:rPr lang="en-GB" smtClean="0"/>
              <a:t>25/04/2017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5A934-B9E4-40F9-86B8-FDAB66D88FE4}" type="slidenum">
              <a:rPr lang="en-GB" smtClean="0"/>
              <a:t>‹#›</a:t>
            </a:fld>
            <a:endParaRPr lang="en-GB"/>
          </a:p>
        </p:txBody>
      </p:sp>
    </p:spTree>
    <p:extLst>
      <p:ext uri="{BB962C8B-B14F-4D97-AF65-F5344CB8AC3E}">
        <p14:creationId xmlns:p14="http://schemas.microsoft.com/office/powerpoint/2010/main" val="120916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155575" y="593392"/>
            <a:ext cx="8809038" cy="432048"/>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Starter:</a:t>
            </a:r>
            <a:r>
              <a:rPr lang="en-US" altLang="en-US" sz="2400" dirty="0">
                <a:solidFill>
                  <a:schemeClr val="tx1"/>
                </a:solidFill>
                <a:latin typeface="Comic Sans MS" panose="030F0702030302020204" pitchFamily="66" charset="0"/>
                <a:ea typeface="Lucida Grande" charset="0"/>
                <a:cs typeface="Lucida Grande" charset="0"/>
                <a:sym typeface="Lucida Grande" charset="0"/>
              </a:rPr>
              <a:t> Why do we study freshwater?</a:t>
            </a:r>
          </a:p>
        </p:txBody>
      </p:sp>
      <p:sp>
        <p:nvSpPr>
          <p:cNvPr id="5" name="AutoShape 2" descr="Jerology animated GIF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4"/>
          <p:cNvSpPr>
            <a:spLocks noChangeArrowheads="1"/>
          </p:cNvSpPr>
          <p:nvPr/>
        </p:nvSpPr>
        <p:spPr bwMode="auto">
          <a:xfrm>
            <a:off x="155575" y="92075"/>
            <a:ext cx="8809038" cy="4001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u="sng" dirty="0">
                <a:latin typeface="Comic Sans MS" pitchFamily="66" charset="0"/>
              </a:rPr>
              <a:t>Freshwater </a:t>
            </a:r>
          </a:p>
        </p:txBody>
      </p:sp>
      <p:graphicFrame>
        <p:nvGraphicFramePr>
          <p:cNvPr id="9" name="Table 8"/>
          <p:cNvGraphicFramePr>
            <a:graphicFrameLocks noGrp="1"/>
          </p:cNvGraphicFramePr>
          <p:nvPr>
            <p:extLst>
              <p:ext uri="{D42A27DB-BD31-4B8C-83A1-F6EECF244321}">
                <p14:modId xmlns:p14="http://schemas.microsoft.com/office/powerpoint/2010/main" val="3226187785"/>
              </p:ext>
            </p:extLst>
          </p:nvPr>
        </p:nvGraphicFramePr>
        <p:xfrm>
          <a:off x="107629" y="1196752"/>
          <a:ext cx="8898714" cy="5383752"/>
        </p:xfrm>
        <a:graphic>
          <a:graphicData uri="http://schemas.openxmlformats.org/drawingml/2006/table">
            <a:tbl>
              <a:tblPr>
                <a:tableStyleId>{5940675A-B579-460E-94D1-54222C63F5DA}</a:tableStyleId>
              </a:tblPr>
              <a:tblGrid>
                <a:gridCol w="1564609">
                  <a:extLst>
                    <a:ext uri="{9D8B030D-6E8A-4147-A177-3AD203B41FA5}">
                      <a16:colId xmlns:a16="http://schemas.microsoft.com/office/drawing/2014/main" val="20000"/>
                    </a:ext>
                  </a:extLst>
                </a:gridCol>
                <a:gridCol w="3422582">
                  <a:extLst>
                    <a:ext uri="{9D8B030D-6E8A-4147-A177-3AD203B41FA5}">
                      <a16:colId xmlns:a16="http://schemas.microsoft.com/office/drawing/2014/main" val="20001"/>
                    </a:ext>
                  </a:extLst>
                </a:gridCol>
                <a:gridCol w="977881">
                  <a:extLst>
                    <a:ext uri="{9D8B030D-6E8A-4147-A177-3AD203B41FA5}">
                      <a16:colId xmlns:a16="http://schemas.microsoft.com/office/drawing/2014/main" val="20002"/>
                    </a:ext>
                  </a:extLst>
                </a:gridCol>
                <a:gridCol w="2933642">
                  <a:extLst>
                    <a:ext uri="{9D8B030D-6E8A-4147-A177-3AD203B41FA5}">
                      <a16:colId xmlns:a16="http://schemas.microsoft.com/office/drawing/2014/main" val="20003"/>
                    </a:ext>
                  </a:extLst>
                </a:gridCol>
              </a:tblGrid>
              <a:tr h="0">
                <a:tc gridSpan="4">
                  <a:txBody>
                    <a:bodyPr/>
                    <a:lstStyle/>
                    <a:p>
                      <a:pPr algn="ctr">
                        <a:spcAft>
                          <a:spcPts val="0"/>
                        </a:spcAft>
                      </a:pPr>
                      <a:r>
                        <a:rPr lang="en-US" sz="2800" dirty="0">
                          <a:effectLst/>
                          <a:latin typeface="Comic Sans MS" panose="030F0702030302020204" pitchFamily="66" charset="0"/>
                        </a:rPr>
                        <a:t>1. The water system</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47625">
                <a:tc>
                  <a:txBody>
                    <a:bodyPr/>
                    <a:lstStyle/>
                    <a:p>
                      <a:pPr algn="ctr">
                        <a:spcAft>
                          <a:spcPts val="0"/>
                        </a:spcAft>
                      </a:pPr>
                      <a:r>
                        <a:rPr lang="en-US" sz="1400" dirty="0">
                          <a:effectLst/>
                          <a:latin typeface="Comic Sans MS" panose="030F0702030302020204" pitchFamily="66" charset="0"/>
                        </a:rPr>
                        <a:t>Sub-topic</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Development</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Teaching hours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Reflection/Notes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extLst>
                  <a:ext uri="{0D108BD9-81ED-4DB2-BD59-A6C34878D82A}">
                    <a16:rowId xmlns:a16="http://schemas.microsoft.com/office/drawing/2014/main" val="10001"/>
                  </a:ext>
                </a:extLst>
              </a:tr>
              <a:tr h="2344820">
                <a:tc>
                  <a:txBody>
                    <a:bodyPr/>
                    <a:lstStyle/>
                    <a:p>
                      <a:pPr algn="ctr">
                        <a:spcAft>
                          <a:spcPts val="0"/>
                        </a:spcAft>
                      </a:pPr>
                      <a:r>
                        <a:rPr lang="en-US" sz="1400" dirty="0">
                          <a:effectLst/>
                          <a:latin typeface="Comic Sans MS" panose="030F0702030302020204" pitchFamily="66" charset="0"/>
                        </a:rPr>
                        <a:t>The hydrological cycle</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1400" dirty="0">
                          <a:effectLst/>
                          <a:latin typeface="Comic Sans MS" panose="030F0702030302020204" pitchFamily="66" charset="0"/>
                        </a:rPr>
                        <a:t> </a:t>
                      </a:r>
                      <a:endParaRPr lang="en-GB" sz="2400" dirty="0">
                        <a:effectLst/>
                        <a:latin typeface="Comic Sans MS" panose="030F0702030302020204" pitchFamily="66" charset="0"/>
                      </a:endParaRPr>
                    </a:p>
                    <a:p>
                      <a:pPr>
                        <a:spcAft>
                          <a:spcPts val="0"/>
                        </a:spcAft>
                      </a:pPr>
                      <a:r>
                        <a:rPr lang="en-US" sz="1400" dirty="0">
                          <a:effectLst/>
                          <a:latin typeface="Comic Sans MS" panose="030F0702030302020204" pitchFamily="66" charset="0"/>
                        </a:rPr>
                        <a:t>Examine the inputs, outputs, stores and transfers of the hydrological cycle. Discuss the causes and consequences of the changing balance between water stored in oceans and ice. </a:t>
                      </a:r>
                      <a:endParaRPr lang="en-GB" sz="2400" dirty="0">
                        <a:effectLst/>
                        <a:latin typeface="Comic Sans MS" panose="030F0702030302020204" pitchFamily="66" charset="0"/>
                      </a:endParaRPr>
                    </a:p>
                    <a:p>
                      <a:pPr>
                        <a:spcAft>
                          <a:spcPts val="0"/>
                        </a:spcAft>
                      </a:pPr>
                      <a:r>
                        <a:rPr lang="en-US" sz="1400" dirty="0">
                          <a:effectLst/>
                          <a:latin typeface="Comic Sans MS" panose="030F0702030302020204" pitchFamily="66" charset="0"/>
                        </a:rPr>
                        <a:t> </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tc>
                <a:tc rowSpan="2">
                  <a:txBody>
                    <a:bodyPr/>
                    <a:lstStyle/>
                    <a:p>
                      <a:pPr algn="ctr">
                        <a:spcAft>
                          <a:spcPts val="0"/>
                        </a:spcAft>
                      </a:pPr>
                      <a:r>
                        <a:rPr lang="en-US" sz="1400" dirty="0">
                          <a:effectLst/>
                          <a:latin typeface="Comic Sans MS" panose="030F0702030302020204" pitchFamily="66" charset="0"/>
                        </a:rPr>
                        <a:t>3 hours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400" dirty="0">
                          <a:effectLst/>
                          <a:latin typeface="Comic Sans MS" panose="030F0702030302020204" pitchFamily="66" charset="0"/>
                        </a:rPr>
                        <a:t> </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tc>
                <a:extLst>
                  <a:ext uri="{0D108BD9-81ED-4DB2-BD59-A6C34878D82A}">
                    <a16:rowId xmlns:a16="http://schemas.microsoft.com/office/drawing/2014/main" val="10002"/>
                  </a:ext>
                </a:extLst>
              </a:tr>
              <a:tr h="1664587">
                <a:tc>
                  <a:txBody>
                    <a:bodyPr/>
                    <a:lstStyle/>
                    <a:p>
                      <a:pPr algn="ctr">
                        <a:spcAft>
                          <a:spcPts val="0"/>
                        </a:spcAft>
                      </a:pPr>
                      <a:r>
                        <a:rPr lang="en-US" sz="1400" dirty="0">
                          <a:effectLst/>
                          <a:latin typeface="Comic Sans MS" panose="030F0702030302020204" pitchFamily="66" charset="0"/>
                        </a:rPr>
                        <a:t>The water balance</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1400" dirty="0">
                          <a:effectLst/>
                          <a:latin typeface="Comic Sans MS" panose="030F0702030302020204" pitchFamily="66" charset="0"/>
                        </a:rPr>
                        <a:t> </a:t>
                      </a:r>
                      <a:endParaRPr lang="en-GB" sz="2400" dirty="0">
                        <a:effectLst/>
                        <a:latin typeface="Comic Sans MS" panose="030F0702030302020204" pitchFamily="66" charset="0"/>
                      </a:endParaRPr>
                    </a:p>
                    <a:p>
                      <a:pPr>
                        <a:spcAft>
                          <a:spcPts val="0"/>
                        </a:spcAft>
                      </a:pPr>
                      <a:r>
                        <a:rPr lang="en-US" sz="1400" dirty="0">
                          <a:effectLst/>
                          <a:latin typeface="Comic Sans MS" panose="030F0702030302020204" pitchFamily="66" charset="0"/>
                        </a:rPr>
                        <a:t>Explain the concept of maximum sustainable yield of freshwater in terms of a balance between inputs and outputs. </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tc>
                <a:tc vMerge="1">
                  <a:txBody>
                    <a:bodyPr/>
                    <a:lstStyle/>
                    <a:p>
                      <a:endParaRPr lang="en-GB"/>
                    </a:p>
                  </a:txBody>
                  <a:tcPr/>
                </a:tc>
                <a:tc>
                  <a:txBody>
                    <a:bodyPr/>
                    <a:lstStyle/>
                    <a:p>
                      <a:pPr>
                        <a:spcAft>
                          <a:spcPts val="0"/>
                        </a:spcAft>
                      </a:pPr>
                      <a:r>
                        <a:rPr lang="en-US" sz="1400" dirty="0">
                          <a:effectLst/>
                          <a:latin typeface="Comic Sans MS" panose="030F0702030302020204" pitchFamily="66" charset="0"/>
                        </a:rPr>
                        <a:t> </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06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rainage basin sys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rainage basin syste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44" y="871973"/>
            <a:ext cx="6231936" cy="591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9512" y="164087"/>
            <a:ext cx="8856984" cy="707886"/>
          </a:xfrm>
          <a:prstGeom prst="rect">
            <a:avLst/>
          </a:prstGeom>
          <a:ln w="28575">
            <a:solidFill>
              <a:srgbClr val="7030A0"/>
            </a:solidFill>
          </a:ln>
        </p:spPr>
        <p:txBody>
          <a:bodyPr wrap="square">
            <a:spAutoFit/>
          </a:bodyPr>
          <a:lstStyle/>
          <a:p>
            <a:r>
              <a:rPr lang="en-GB" sz="2000" u="sng" dirty="0">
                <a:latin typeface="Comic Sans MS" panose="030F0702030302020204" pitchFamily="66" charset="0"/>
              </a:rPr>
              <a:t>IB Style Question</a:t>
            </a:r>
            <a:r>
              <a:rPr lang="en-GB" sz="2000" dirty="0">
                <a:latin typeface="Comic Sans MS" panose="030F0702030302020204" pitchFamily="66" charset="0"/>
              </a:rPr>
              <a:t>: Draw a labelled diagram to show the inputs, stores, processes and outputs of a drainage basin system. </a:t>
            </a:r>
            <a:r>
              <a:rPr lang="en-GB" sz="2000" i="1" dirty="0">
                <a:latin typeface="Comic Sans MS" panose="030F0702030302020204" pitchFamily="66" charset="0"/>
              </a:rPr>
              <a:t>[4 marks]</a:t>
            </a:r>
            <a:endParaRPr lang="en-GB" sz="2000" dirty="0">
              <a:latin typeface="Comic Sans MS" panose="030F0702030302020204" pitchFamily="66" charset="0"/>
            </a:endParaRPr>
          </a:p>
        </p:txBody>
      </p:sp>
      <p:sp>
        <p:nvSpPr>
          <p:cNvPr id="7" name="Rectangle 6"/>
          <p:cNvSpPr>
            <a:spLocks/>
          </p:cNvSpPr>
          <p:nvPr/>
        </p:nvSpPr>
        <p:spPr bwMode="auto">
          <a:xfrm>
            <a:off x="6789695" y="1340768"/>
            <a:ext cx="2246801" cy="43204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Draw it.</a:t>
            </a:r>
          </a:p>
        </p:txBody>
      </p:sp>
      <p:sp>
        <p:nvSpPr>
          <p:cNvPr id="8" name="Rectangle 7"/>
          <p:cNvSpPr>
            <a:spLocks/>
          </p:cNvSpPr>
          <p:nvPr/>
        </p:nvSpPr>
        <p:spPr bwMode="auto">
          <a:xfrm>
            <a:off x="6789695" y="3068960"/>
            <a:ext cx="2246801" cy="43204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Learn it.</a:t>
            </a:r>
          </a:p>
        </p:txBody>
      </p:sp>
      <p:sp>
        <p:nvSpPr>
          <p:cNvPr id="9" name="Rectangle 8"/>
          <p:cNvSpPr>
            <a:spLocks/>
          </p:cNvSpPr>
          <p:nvPr/>
        </p:nvSpPr>
        <p:spPr bwMode="auto">
          <a:xfrm>
            <a:off x="6804248" y="5085184"/>
            <a:ext cx="2246801" cy="432048"/>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Know it. </a:t>
            </a:r>
          </a:p>
        </p:txBody>
      </p:sp>
      <p:sp>
        <p:nvSpPr>
          <p:cNvPr id="6" name="Down Arrow 5"/>
          <p:cNvSpPr/>
          <p:nvPr/>
        </p:nvSpPr>
        <p:spPr>
          <a:xfrm>
            <a:off x="7524328" y="1988840"/>
            <a:ext cx="72008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7524328" y="3827165"/>
            <a:ext cx="72008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501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2250" y="1469683"/>
            <a:ext cx="4151199" cy="2031325"/>
          </a:xfrm>
          <a:prstGeom prst="rect">
            <a:avLst/>
          </a:prstGeom>
          <a:ln w="28575">
            <a:solidFill>
              <a:srgbClr val="7030A0"/>
            </a:solidFill>
          </a:ln>
        </p:spPr>
        <p:txBody>
          <a:bodyPr wrap="square">
            <a:spAutoFit/>
          </a:bodyPr>
          <a:lstStyle/>
          <a:p>
            <a:r>
              <a:rPr lang="en-GB" b="1" i="1" u="sng" dirty="0">
                <a:latin typeface="Comic Sans MS" panose="030F0702030302020204" pitchFamily="66" charset="0"/>
              </a:rPr>
              <a:t>Infiltration</a:t>
            </a:r>
            <a:r>
              <a:rPr lang="en-GB" i="1" dirty="0">
                <a:latin typeface="Comic Sans MS" panose="030F0702030302020204" pitchFamily="66" charset="0"/>
              </a:rPr>
              <a:t> - </a:t>
            </a:r>
            <a:r>
              <a:rPr lang="en-GB" dirty="0">
                <a:latin typeface="Comic Sans MS" panose="030F0702030302020204" pitchFamily="66" charset="0"/>
              </a:rPr>
              <a:t>which is affected by the following: The nature of the precipitation (duration, total, area), vegetation interception, depression storage, Evapotranspiration, slope length and angle and the nature of the soil.</a:t>
            </a:r>
          </a:p>
        </p:txBody>
      </p:sp>
      <p:sp>
        <p:nvSpPr>
          <p:cNvPr id="3" name="Rectangle 2"/>
          <p:cNvSpPr>
            <a:spLocks/>
          </p:cNvSpPr>
          <p:nvPr/>
        </p:nvSpPr>
        <p:spPr bwMode="auto">
          <a:xfrm>
            <a:off x="149872" y="106753"/>
            <a:ext cx="8873577" cy="43204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Systems Drainage Basin [Open]</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12" t="15759" r="4202"/>
          <a:stretch/>
        </p:blipFill>
        <p:spPr bwMode="auto">
          <a:xfrm>
            <a:off x="107504" y="1305956"/>
            <a:ext cx="4680520" cy="233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9871" y="622429"/>
            <a:ext cx="8873577" cy="646331"/>
          </a:xfrm>
          <a:prstGeom prst="rect">
            <a:avLst/>
          </a:prstGeom>
          <a:ln w="28575">
            <a:solidFill>
              <a:srgbClr val="7030A0"/>
            </a:solidFill>
          </a:ln>
        </p:spPr>
        <p:txBody>
          <a:bodyPr wrap="square">
            <a:spAutoFit/>
          </a:bodyPr>
          <a:lstStyle/>
          <a:p>
            <a:r>
              <a:rPr lang="en-GB" dirty="0">
                <a:latin typeface="Comic Sans MS" panose="030F0702030302020204" pitchFamily="66" charset="0"/>
              </a:rPr>
              <a:t>Whilst the river shows the flow of water over land, there are two other key features of a drainage basin.</a:t>
            </a:r>
            <a:endParaRPr lang="en-GB" dirty="0"/>
          </a:p>
        </p:txBody>
      </p:sp>
      <p:sp>
        <p:nvSpPr>
          <p:cNvPr id="6" name="Rectangle 5"/>
          <p:cNvSpPr/>
          <p:nvPr/>
        </p:nvSpPr>
        <p:spPr>
          <a:xfrm>
            <a:off x="149872" y="4277995"/>
            <a:ext cx="8873576" cy="2031325"/>
          </a:xfrm>
          <a:prstGeom prst="rect">
            <a:avLst/>
          </a:prstGeom>
          <a:ln w="28575">
            <a:solidFill>
              <a:srgbClr val="7030A0"/>
            </a:solidFill>
          </a:ln>
        </p:spPr>
        <p:txBody>
          <a:bodyPr wrap="square">
            <a:spAutoFit/>
          </a:bodyPr>
          <a:lstStyle/>
          <a:p>
            <a:r>
              <a:rPr lang="en-GB" b="1" i="1" u="sng" dirty="0">
                <a:latin typeface="Comic Sans MS" panose="030F0702030302020204" pitchFamily="66" charset="0"/>
              </a:rPr>
              <a:t>Groundwater</a:t>
            </a:r>
            <a:r>
              <a:rPr lang="en-GB" dirty="0">
                <a:latin typeface="Comic Sans MS" panose="030F0702030302020204" pitchFamily="66" charset="0"/>
              </a:rPr>
              <a:t> - water collects in permeable rocks, known as aquifers. Variations in the level of the water table reflect surface topography. It is high in the valley and deep in the hills. The surface topography affects the flow of the groundwater, and this is known as the </a:t>
            </a:r>
            <a:r>
              <a:rPr lang="en-GB" i="1" dirty="0">
                <a:latin typeface="Comic Sans MS" panose="030F0702030302020204" pitchFamily="66" charset="0"/>
              </a:rPr>
              <a:t>Hydraulic Gradient</a:t>
            </a:r>
            <a:r>
              <a:rPr lang="en-GB" dirty="0">
                <a:latin typeface="Comic Sans MS" panose="030F0702030302020204" pitchFamily="66" charset="0"/>
              </a:rPr>
              <a:t>. Velocity ranges between 1mm/year and 1mm/day. Most rivers gain their water and flow from a combination of surface run-off and groundwater flow. Groundwater having a bigger influence in summer and autumn, run-off in winter and spring.</a:t>
            </a:r>
          </a:p>
        </p:txBody>
      </p:sp>
    </p:spTree>
    <p:extLst>
      <p:ext uri="{BB962C8B-B14F-4D97-AF65-F5344CB8AC3E}">
        <p14:creationId xmlns:p14="http://schemas.microsoft.com/office/powerpoint/2010/main" val="101036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l="39043" t="36253" r="20006" b="15648"/>
          <a:stretch/>
        </p:blipFill>
        <p:spPr bwMode="auto">
          <a:xfrm>
            <a:off x="179512" y="1484784"/>
            <a:ext cx="7329267" cy="4628271"/>
          </a:xfrm>
          <a:prstGeom prst="rect">
            <a:avLst/>
          </a:prstGeom>
          <a:noFill/>
          <a:ln w="28575">
            <a:solidFill>
              <a:srgbClr val="7030A0"/>
            </a:solidFill>
            <a:miter lim="800000"/>
            <a:headEnd/>
            <a:tailEnd/>
          </a:ln>
        </p:spPr>
      </p:pic>
      <p:sp>
        <p:nvSpPr>
          <p:cNvPr id="3" name="Rectangle 4"/>
          <p:cNvSpPr>
            <a:spLocks noChangeArrowheads="1"/>
          </p:cNvSpPr>
          <p:nvPr/>
        </p:nvSpPr>
        <p:spPr bwMode="auto">
          <a:xfrm>
            <a:off x="179512" y="92075"/>
            <a:ext cx="8923545" cy="4001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u="sng" dirty="0">
                <a:latin typeface="Comic Sans MS" pitchFamily="66" charset="0"/>
              </a:rPr>
              <a:t>Soil moisture budget</a:t>
            </a:r>
          </a:p>
        </p:txBody>
      </p:sp>
      <p:sp>
        <p:nvSpPr>
          <p:cNvPr id="4" name="Rectangle 4"/>
          <p:cNvSpPr>
            <a:spLocks noChangeArrowheads="1"/>
          </p:cNvSpPr>
          <p:nvPr/>
        </p:nvSpPr>
        <p:spPr bwMode="auto">
          <a:xfrm>
            <a:off x="179512" y="539674"/>
            <a:ext cx="8925695" cy="707886"/>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u="sng" dirty="0">
                <a:latin typeface="Comic Sans MS" pitchFamily="66" charset="0"/>
              </a:rPr>
              <a:t>Demo</a:t>
            </a:r>
            <a:r>
              <a:rPr lang="en-GB" altLang="en-US" sz="2000" dirty="0">
                <a:latin typeface="Comic Sans MS" pitchFamily="66" charset="0"/>
              </a:rPr>
              <a:t>: With reference to the diagram, describe the graph ensuring to use some of the language below.   </a:t>
            </a:r>
          </a:p>
        </p:txBody>
      </p:sp>
      <p:sp>
        <p:nvSpPr>
          <p:cNvPr id="5" name="Rectangle 4"/>
          <p:cNvSpPr/>
          <p:nvPr/>
        </p:nvSpPr>
        <p:spPr>
          <a:xfrm>
            <a:off x="7668343" y="2204864"/>
            <a:ext cx="1436865" cy="2893100"/>
          </a:xfrm>
          <a:prstGeom prst="rect">
            <a:avLst/>
          </a:prstGeom>
          <a:ln w="28575">
            <a:solidFill>
              <a:schemeClr val="accent6">
                <a:lumMod val="75000"/>
              </a:schemeClr>
            </a:solidFill>
          </a:ln>
        </p:spPr>
        <p:txBody>
          <a:bodyPr wrap="square">
            <a:spAutoFit/>
          </a:bodyPr>
          <a:lstStyle/>
          <a:p>
            <a:r>
              <a:rPr lang="en-GB" sz="1400" dirty="0">
                <a:latin typeface="Comic Sans MS" panose="030F0702030302020204" pitchFamily="66" charset="0"/>
              </a:rPr>
              <a:t>Substantial significantly </a:t>
            </a:r>
            <a:br>
              <a:rPr lang="en-GB" sz="1400" dirty="0">
                <a:latin typeface="Comic Sans MS" panose="030F0702030302020204" pitchFamily="66" charset="0"/>
              </a:rPr>
            </a:br>
            <a:r>
              <a:rPr lang="en-GB" sz="1400" dirty="0">
                <a:latin typeface="Comic Sans MS" panose="030F0702030302020204" pitchFamily="66" charset="0"/>
              </a:rPr>
              <a:t>fluctuations</a:t>
            </a:r>
            <a:br>
              <a:rPr lang="en-GB" sz="1400" dirty="0">
                <a:latin typeface="Comic Sans MS" panose="030F0702030302020204" pitchFamily="66" charset="0"/>
              </a:rPr>
            </a:br>
            <a:r>
              <a:rPr lang="en-GB" sz="1400" dirty="0">
                <a:latin typeface="Comic Sans MS" panose="030F0702030302020204" pitchFamily="66" charset="0"/>
              </a:rPr>
              <a:t>exception</a:t>
            </a:r>
            <a:br>
              <a:rPr lang="en-GB" sz="1400" dirty="0">
                <a:latin typeface="Comic Sans MS" panose="030F0702030302020204" pitchFamily="66" charset="0"/>
              </a:rPr>
            </a:br>
            <a:r>
              <a:rPr lang="en-GB" sz="1400" dirty="0">
                <a:latin typeface="Comic Sans MS" panose="030F0702030302020204" pitchFamily="66" charset="0"/>
              </a:rPr>
              <a:t>slight (e.g. slight increase, slight decrease or decline)</a:t>
            </a:r>
            <a:br>
              <a:rPr lang="en-GB" sz="1400" dirty="0">
                <a:latin typeface="Comic Sans MS" panose="030F0702030302020204" pitchFamily="66" charset="0"/>
              </a:rPr>
            </a:br>
            <a:r>
              <a:rPr lang="en-GB" sz="1400" dirty="0">
                <a:latin typeface="Comic Sans MS" panose="030F0702030302020204" pitchFamily="66" charset="0"/>
              </a:rPr>
              <a:t>rapid (e.g. rapid increase)</a:t>
            </a:r>
            <a:br>
              <a:rPr lang="en-GB" sz="1400" dirty="0">
                <a:latin typeface="Comic Sans MS" panose="030F0702030302020204" pitchFamily="66" charset="0"/>
              </a:rPr>
            </a:br>
            <a:r>
              <a:rPr lang="en-GB" sz="1400" dirty="0">
                <a:latin typeface="Comic Sans MS" panose="030F0702030302020204" pitchFamily="66" charset="0"/>
              </a:rPr>
              <a:t>peak</a:t>
            </a:r>
          </a:p>
        </p:txBody>
      </p:sp>
      <p:sp>
        <p:nvSpPr>
          <p:cNvPr id="7" name="Rectangle 6"/>
          <p:cNvSpPr/>
          <p:nvPr/>
        </p:nvSpPr>
        <p:spPr>
          <a:xfrm>
            <a:off x="7668342" y="1394192"/>
            <a:ext cx="1436865" cy="738664"/>
          </a:xfrm>
          <a:prstGeom prst="rect">
            <a:avLst/>
          </a:prstGeom>
          <a:ln w="28575">
            <a:solidFill>
              <a:schemeClr val="accent6">
                <a:lumMod val="75000"/>
              </a:schemeClr>
            </a:solidFill>
          </a:ln>
        </p:spPr>
        <p:txBody>
          <a:bodyPr wrap="square">
            <a:spAutoFit/>
          </a:bodyPr>
          <a:lstStyle/>
          <a:p>
            <a:r>
              <a:rPr lang="en-GB" sz="1400" dirty="0">
                <a:latin typeface="Comic Sans MS" panose="030F0702030302020204" pitchFamily="66" charset="0"/>
              </a:rPr>
              <a:t>Language to incorporate into your work </a:t>
            </a:r>
          </a:p>
        </p:txBody>
      </p:sp>
      <p:sp>
        <p:nvSpPr>
          <p:cNvPr id="8" name="Rectangle 7"/>
          <p:cNvSpPr/>
          <p:nvPr/>
        </p:nvSpPr>
        <p:spPr>
          <a:xfrm>
            <a:off x="3041751" y="5993488"/>
            <a:ext cx="1436865" cy="307777"/>
          </a:xfrm>
          <a:prstGeom prst="rect">
            <a:avLst/>
          </a:prstGeom>
          <a:solidFill>
            <a:schemeClr val="bg1"/>
          </a:solidFill>
          <a:ln w="28575">
            <a:solidFill>
              <a:srgbClr val="7030A0"/>
            </a:solidFill>
          </a:ln>
        </p:spPr>
        <p:txBody>
          <a:bodyPr wrap="square">
            <a:spAutoFit/>
          </a:bodyPr>
          <a:lstStyle/>
          <a:p>
            <a:pPr algn="ctr"/>
            <a:r>
              <a:rPr lang="en-GB" sz="1400" dirty="0">
                <a:latin typeface="Comic Sans MS" panose="030F0702030302020204" pitchFamily="66" charset="0"/>
              </a:rPr>
              <a:t>Year</a:t>
            </a:r>
          </a:p>
        </p:txBody>
      </p:sp>
      <p:sp>
        <p:nvSpPr>
          <p:cNvPr id="9" name="Rectangle 4"/>
          <p:cNvSpPr>
            <a:spLocks noChangeArrowheads="1"/>
          </p:cNvSpPr>
          <p:nvPr/>
        </p:nvSpPr>
        <p:spPr bwMode="auto">
          <a:xfrm>
            <a:off x="179512" y="6354673"/>
            <a:ext cx="8915732" cy="40011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u="sng" dirty="0">
                <a:latin typeface="Comic Sans MS" pitchFamily="66" charset="0"/>
              </a:rPr>
              <a:t>Challenge</a:t>
            </a:r>
            <a:r>
              <a:rPr lang="en-GB" altLang="en-US" sz="2000" dirty="0">
                <a:latin typeface="Comic Sans MS" pitchFamily="66" charset="0"/>
              </a:rPr>
              <a:t>: What might the numbers 1-5 represent? </a:t>
            </a:r>
          </a:p>
        </p:txBody>
      </p:sp>
      <p:sp>
        <p:nvSpPr>
          <p:cNvPr id="10" name="Rectangle 9"/>
          <p:cNvSpPr/>
          <p:nvPr/>
        </p:nvSpPr>
        <p:spPr>
          <a:xfrm>
            <a:off x="3037227" y="1300118"/>
            <a:ext cx="2425664" cy="369332"/>
          </a:xfrm>
          <a:prstGeom prst="rect">
            <a:avLst/>
          </a:prstGeom>
          <a:solidFill>
            <a:schemeClr val="bg1"/>
          </a:solidFill>
          <a:ln w="28575">
            <a:solidFill>
              <a:srgbClr val="7030A0"/>
            </a:solidFill>
          </a:ln>
        </p:spPr>
        <p:txBody>
          <a:bodyPr wrap="none">
            <a:spAutoFit/>
          </a:bodyPr>
          <a:lstStyle/>
          <a:p>
            <a:pPr algn="ctr">
              <a:spcBef>
                <a:spcPct val="0"/>
              </a:spcBef>
            </a:pPr>
            <a:r>
              <a:rPr lang="en-GB" altLang="en-US" u="sng" dirty="0">
                <a:latin typeface="Comic Sans MS" pitchFamily="66" charset="0"/>
              </a:rPr>
              <a:t>Soil moisture budget</a:t>
            </a:r>
          </a:p>
        </p:txBody>
      </p:sp>
    </p:spTree>
    <p:extLst>
      <p:ext uri="{BB962C8B-B14F-4D97-AF65-F5344CB8AC3E}">
        <p14:creationId xmlns:p14="http://schemas.microsoft.com/office/powerpoint/2010/main" val="201267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461962"/>
            <a:ext cx="5133975" cy="5934075"/>
          </a:xfrm>
          <a:prstGeom prst="rect">
            <a:avLst/>
          </a:prstGeom>
          <a:ln w="28575">
            <a:solidFill>
              <a:srgbClr val="7030A0"/>
            </a:solidFill>
          </a:ln>
        </p:spPr>
      </p:pic>
    </p:spTree>
    <p:extLst>
      <p:ext uri="{BB962C8B-B14F-4D97-AF65-F5344CB8AC3E}">
        <p14:creationId xmlns:p14="http://schemas.microsoft.com/office/powerpoint/2010/main" val="213698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107504" y="5157192"/>
            <a:ext cx="8928992" cy="1631216"/>
          </a:xfrm>
          <a:prstGeom prst="rect">
            <a:avLst/>
          </a:prstGeom>
          <a:noFill/>
          <a:ln w="28575">
            <a:solidFill>
              <a:srgbClr val="7030A0"/>
            </a:solidFill>
            <a:miter lim="800000"/>
            <a:headEnd/>
            <a:tailEnd/>
          </a:ln>
        </p:spPr>
        <p:txBody>
          <a:bodyPr wrap="square">
            <a:spAutoFit/>
          </a:bodyPr>
          <a:lstStyle/>
          <a:p>
            <a:r>
              <a:rPr lang="en-GB" sz="2000" b="1" u="sng" dirty="0">
                <a:latin typeface="Comic Sans MS" panose="030F0702030302020204" pitchFamily="66" charset="0"/>
              </a:rPr>
              <a:t>WATER BALANCE </a:t>
            </a:r>
            <a:r>
              <a:rPr lang="en-GB" sz="2000" b="1" dirty="0">
                <a:latin typeface="Comic Sans MS" panose="030F0702030302020204" pitchFamily="66" charset="0"/>
              </a:rPr>
              <a:t>=  shows the equilibrium between inputs and outputs to the drainage basin system where:</a:t>
            </a:r>
          </a:p>
          <a:p>
            <a:endParaRPr lang="en-GB" sz="2000" b="1" dirty="0">
              <a:latin typeface="Comic Sans MS" panose="030F0702030302020204" pitchFamily="66" charset="0"/>
            </a:endParaRPr>
          </a:p>
          <a:p>
            <a:r>
              <a:rPr lang="en-GB" sz="2000" b="1" dirty="0">
                <a:latin typeface="Comic Sans MS" panose="030F0702030302020204" pitchFamily="66" charset="0"/>
              </a:rPr>
              <a:t>P= Q + E ± change in storage (P=Precipitation, Q= Runoff and E= Evapotranspiration</a:t>
            </a:r>
            <a:r>
              <a:rPr lang="en-GB" sz="2000" dirty="0">
                <a:latin typeface="Comic Sans MS" panose="030F0702030302020204" pitchFamily="66"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208299256"/>
              </p:ext>
            </p:extLst>
          </p:nvPr>
        </p:nvGraphicFramePr>
        <p:xfrm>
          <a:off x="90032" y="4070648"/>
          <a:ext cx="4446095" cy="960521"/>
        </p:xfrm>
        <a:graphic>
          <a:graphicData uri="http://schemas.openxmlformats.org/drawingml/2006/table">
            <a:tbl>
              <a:tblPr>
                <a:tableStyleId>{5940675A-B579-460E-94D1-54222C63F5DA}</a:tableStyleId>
              </a:tblPr>
              <a:tblGrid>
                <a:gridCol w="1482623">
                  <a:extLst>
                    <a:ext uri="{9D8B030D-6E8A-4147-A177-3AD203B41FA5}">
                      <a16:colId xmlns:a16="http://schemas.microsoft.com/office/drawing/2014/main" val="20000"/>
                    </a:ext>
                  </a:extLst>
                </a:gridCol>
                <a:gridCol w="1482624">
                  <a:extLst>
                    <a:ext uri="{9D8B030D-6E8A-4147-A177-3AD203B41FA5}">
                      <a16:colId xmlns:a16="http://schemas.microsoft.com/office/drawing/2014/main" val="20001"/>
                    </a:ext>
                  </a:extLst>
                </a:gridCol>
                <a:gridCol w="1480848">
                  <a:extLst>
                    <a:ext uri="{9D8B030D-6E8A-4147-A177-3AD203B41FA5}">
                      <a16:colId xmlns:a16="http://schemas.microsoft.com/office/drawing/2014/main" val="20002"/>
                    </a:ext>
                  </a:extLst>
                </a:gridCol>
              </a:tblGrid>
              <a:tr h="510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u="none" strike="noStrike" cap="none" normalizeH="0" baseline="0" dirty="0">
                          <a:ln>
                            <a:noFill/>
                          </a:ln>
                          <a:effectLst/>
                          <a:latin typeface="Comic Sans MS" panose="030F0702030302020204" pitchFamily="66" charset="0"/>
                        </a:rPr>
                        <a:t>Texture Class</a:t>
                      </a:r>
                      <a:endParaRPr kumimoji="0" lang="en-GB" sz="1700" b="1" i="0" u="none" strike="noStrike" cap="none" normalizeH="0" baseline="0" dirty="0">
                        <a:ln>
                          <a:noFill/>
                        </a:ln>
                        <a:solidFill>
                          <a:schemeClr val="tx1"/>
                        </a:solidFill>
                        <a:effectLst/>
                        <a:latin typeface="Comic Sans MS" panose="030F0702030302020204" pitchFamily="66" charset="0"/>
                        <a:cs typeface="Arial" charset="0"/>
                      </a:endParaRPr>
                    </a:p>
                  </a:txBody>
                  <a:tcPr marL="88348" marR="88348" marT="44174" marB="4417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u="none" strike="noStrike" cap="none" normalizeH="0" baseline="0" dirty="0">
                          <a:ln>
                            <a:noFill/>
                          </a:ln>
                          <a:effectLst/>
                          <a:latin typeface="Comic Sans MS" panose="030F0702030302020204" pitchFamily="66" charset="0"/>
                        </a:rPr>
                        <a:t>Field Capacity</a:t>
                      </a:r>
                      <a:endParaRPr kumimoji="0" lang="en-GB" sz="1700" b="1" i="0" u="none" strike="noStrike" cap="none" normalizeH="0" baseline="0" dirty="0">
                        <a:ln>
                          <a:noFill/>
                        </a:ln>
                        <a:solidFill>
                          <a:schemeClr val="tx1"/>
                        </a:solidFill>
                        <a:effectLst/>
                        <a:latin typeface="Comic Sans MS" panose="030F0702030302020204" pitchFamily="66" charset="0"/>
                        <a:cs typeface="Arial" charset="0"/>
                      </a:endParaRPr>
                    </a:p>
                  </a:txBody>
                  <a:tcPr marL="88348" marR="88348" marT="44174" marB="4417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u="none" strike="noStrike" cap="none" normalizeH="0" baseline="0" dirty="0">
                          <a:ln>
                            <a:noFill/>
                          </a:ln>
                          <a:effectLst/>
                          <a:latin typeface="Comic Sans MS" panose="030F0702030302020204" pitchFamily="66" charset="0"/>
                        </a:rPr>
                        <a:t>Wilting Point</a:t>
                      </a:r>
                      <a:endParaRPr kumimoji="0" lang="en-GB" sz="1700" b="1" i="0" u="none" strike="noStrike" cap="none" normalizeH="0" baseline="0" dirty="0">
                        <a:ln>
                          <a:noFill/>
                        </a:ln>
                        <a:solidFill>
                          <a:schemeClr val="tx1"/>
                        </a:solidFill>
                        <a:effectLst/>
                        <a:latin typeface="Comic Sans MS" panose="030F0702030302020204" pitchFamily="66" charset="0"/>
                        <a:cs typeface="Arial" charset="0"/>
                      </a:endParaRPr>
                    </a:p>
                  </a:txBody>
                  <a:tcPr marL="88348" marR="88348" marT="44174" marB="44174" anchor="ctr" horzOverflow="overflow"/>
                </a:tc>
                <a:extLst>
                  <a:ext uri="{0D108BD9-81ED-4DB2-BD59-A6C34878D82A}">
                    <a16:rowId xmlns:a16="http://schemas.microsoft.com/office/drawing/2014/main" val="10000"/>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u="none" strike="noStrike" cap="none" normalizeH="0" baseline="0" dirty="0">
                          <a:ln>
                            <a:noFill/>
                          </a:ln>
                          <a:effectLst/>
                          <a:latin typeface="Comic Sans MS" panose="030F0702030302020204" pitchFamily="66" charset="0"/>
                        </a:rPr>
                        <a:t>Sand</a:t>
                      </a:r>
                      <a:endParaRPr kumimoji="0" lang="en-GB" sz="1700" b="1" i="0" u="none" strike="noStrike" cap="none" normalizeH="0" baseline="0" dirty="0">
                        <a:ln>
                          <a:noFill/>
                        </a:ln>
                        <a:solidFill>
                          <a:schemeClr val="tx1"/>
                        </a:solidFill>
                        <a:effectLst/>
                        <a:latin typeface="Comic Sans MS" panose="030F0702030302020204" pitchFamily="66" charset="0"/>
                        <a:cs typeface="Arial" charset="0"/>
                      </a:endParaRPr>
                    </a:p>
                  </a:txBody>
                  <a:tcPr marL="88348" marR="88348" marT="44174" marB="4417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u="none" strike="noStrike" cap="none" normalizeH="0" baseline="0" dirty="0">
                          <a:ln>
                            <a:noFill/>
                          </a:ln>
                          <a:effectLst/>
                          <a:latin typeface="Comic Sans MS" panose="030F0702030302020204" pitchFamily="66" charset="0"/>
                        </a:rPr>
                        <a:t>0.12</a:t>
                      </a:r>
                      <a:endParaRPr kumimoji="0" lang="en-GB" sz="1700" b="1" i="0" u="none" strike="noStrike" cap="none" normalizeH="0" baseline="0" dirty="0">
                        <a:ln>
                          <a:noFill/>
                        </a:ln>
                        <a:solidFill>
                          <a:schemeClr val="tx1"/>
                        </a:solidFill>
                        <a:effectLst/>
                        <a:latin typeface="Comic Sans MS" panose="030F0702030302020204" pitchFamily="66" charset="0"/>
                        <a:cs typeface="Arial" charset="0"/>
                      </a:endParaRPr>
                    </a:p>
                  </a:txBody>
                  <a:tcPr marL="88348" marR="88348" marT="44174" marB="4417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u="none" strike="noStrike" cap="none" normalizeH="0" baseline="0" dirty="0">
                          <a:ln>
                            <a:noFill/>
                          </a:ln>
                          <a:effectLst/>
                          <a:latin typeface="Comic Sans MS" panose="030F0702030302020204" pitchFamily="66" charset="0"/>
                        </a:rPr>
                        <a:t>0.04</a:t>
                      </a:r>
                      <a:endParaRPr kumimoji="0" lang="en-GB" sz="1700" b="1" i="0" u="none" strike="noStrike" cap="none" normalizeH="0" baseline="0" dirty="0">
                        <a:ln>
                          <a:noFill/>
                        </a:ln>
                        <a:solidFill>
                          <a:schemeClr val="tx1"/>
                        </a:solidFill>
                        <a:effectLst/>
                        <a:latin typeface="Comic Sans MS" panose="030F0702030302020204" pitchFamily="66" charset="0"/>
                        <a:cs typeface="Arial" charset="0"/>
                      </a:endParaRPr>
                    </a:p>
                  </a:txBody>
                  <a:tcPr marL="88348" marR="88348" marT="44174" marB="44174" anchor="ctr" horzOverflow="overflow"/>
                </a:tc>
                <a:extLst>
                  <a:ext uri="{0D108BD9-81ED-4DB2-BD59-A6C34878D82A}">
                    <a16:rowId xmlns:a16="http://schemas.microsoft.com/office/drawing/2014/main" val="10001"/>
                  </a:ext>
                </a:extLst>
              </a:tr>
            </a:tbl>
          </a:graphicData>
        </a:graphic>
      </p:graphicFrame>
      <p:pic>
        <p:nvPicPr>
          <p:cNvPr id="36876" name="Picture 2"/>
          <p:cNvPicPr>
            <a:picLocks noChangeAspect="1" noChangeArrowheads="1"/>
          </p:cNvPicPr>
          <p:nvPr/>
        </p:nvPicPr>
        <p:blipFill rotWithShape="1">
          <a:blip r:embed="rId3" cstate="print"/>
          <a:srcRect l="9956" t="31408" r="8054" b="9853"/>
          <a:stretch/>
        </p:blipFill>
        <p:spPr bwMode="auto">
          <a:xfrm>
            <a:off x="51533" y="548680"/>
            <a:ext cx="9092467" cy="3521968"/>
          </a:xfrm>
          <a:prstGeom prst="rect">
            <a:avLst/>
          </a:prstGeom>
          <a:noFill/>
          <a:ln w="9525">
            <a:noFill/>
            <a:miter lim="800000"/>
            <a:headEnd/>
            <a:tailEnd/>
          </a:ln>
        </p:spPr>
      </p:pic>
      <p:sp>
        <p:nvSpPr>
          <p:cNvPr id="36875" name="TextBox 4"/>
          <p:cNvSpPr txBox="1">
            <a:spLocks noChangeArrowheads="1"/>
          </p:cNvSpPr>
          <p:nvPr/>
        </p:nvSpPr>
        <p:spPr bwMode="auto">
          <a:xfrm>
            <a:off x="133270" y="87015"/>
            <a:ext cx="8928992"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Maximum Water Yield (Water balance)</a:t>
            </a:r>
          </a:p>
        </p:txBody>
      </p:sp>
      <p:sp>
        <p:nvSpPr>
          <p:cNvPr id="7" name="TextBox 4"/>
          <p:cNvSpPr txBox="1">
            <a:spLocks noChangeArrowheads="1"/>
          </p:cNvSpPr>
          <p:nvPr/>
        </p:nvSpPr>
        <p:spPr bwMode="auto">
          <a:xfrm>
            <a:off x="4860032" y="4354056"/>
            <a:ext cx="4176464" cy="461665"/>
          </a:xfrm>
          <a:prstGeom prst="rect">
            <a:avLst/>
          </a:prstGeom>
          <a:solidFill>
            <a:schemeClr val="bg1"/>
          </a:solidFill>
          <a:ln w="28575">
            <a:solidFill>
              <a:srgbClr val="00FF00"/>
            </a:solidFill>
            <a:miter lim="800000"/>
            <a:headEnd/>
            <a:tailEnd/>
          </a:ln>
        </p:spPr>
        <p:txBody>
          <a:bodyPr wrap="square">
            <a:spAutoFit/>
          </a:bodyPr>
          <a:lstStyle/>
          <a:p>
            <a:pPr algn="ctr"/>
            <a:r>
              <a:rPr lang="en-US" sz="2400" u="sng" dirty="0">
                <a:latin typeface="Comic Sans MS" panose="030F0702030302020204" pitchFamily="66" charset="0"/>
              </a:rPr>
              <a:t>Example </a:t>
            </a:r>
          </a:p>
        </p:txBody>
      </p:sp>
    </p:spTree>
    <p:extLst>
      <p:ext uri="{BB962C8B-B14F-4D97-AF65-F5344CB8AC3E}">
        <p14:creationId xmlns:p14="http://schemas.microsoft.com/office/powerpoint/2010/main" val="277642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idx="4294967295"/>
          </p:nvPr>
        </p:nvSpPr>
        <p:spPr>
          <a:xfrm>
            <a:off x="107504" y="692696"/>
            <a:ext cx="8928992" cy="925419"/>
          </a:xfrm>
          <a:solidFill>
            <a:schemeClr val="bg1"/>
          </a:solidFill>
          <a:ln w="38100">
            <a:solidFill>
              <a:srgbClr val="00FF00"/>
            </a:solidFill>
            <a:miter lim="800000"/>
            <a:headEnd/>
            <a:tailEnd/>
          </a:ln>
        </p:spPr>
        <p:txBody>
          <a:bodyPr>
            <a:noAutofit/>
          </a:bodyPr>
          <a:lstStyle/>
          <a:p>
            <a:pPr algn="l"/>
            <a:r>
              <a:rPr lang="en-GB" altLang="en-US" sz="2000" u="sng" dirty="0">
                <a:latin typeface="Comic Sans MS" panose="030F0702030302020204" pitchFamily="66" charset="0"/>
              </a:rPr>
              <a:t>Demo</a:t>
            </a:r>
            <a:r>
              <a:rPr lang="en-GB" altLang="en-US" sz="2000" dirty="0">
                <a:latin typeface="Comic Sans MS" panose="030F0702030302020204" pitchFamily="66" charset="0"/>
              </a:rPr>
              <a:t>: Use your understanding to compare two of the worlds Drainage Basins. Match the facts on the next slide to the appropriate drainage basin in the world  </a:t>
            </a:r>
          </a:p>
        </p:txBody>
      </p:sp>
      <p:pic>
        <p:nvPicPr>
          <p:cNvPr id="5122" name="Picture 2" descr="http://wpcontent.answers.com/wikipedia/commons/thumb/8/80/Amazonrivermap.png/256px-Amazonrivermap.png"/>
          <p:cNvPicPr>
            <a:picLocks noChangeAspect="1" noChangeArrowheads="1"/>
          </p:cNvPicPr>
          <p:nvPr/>
        </p:nvPicPr>
        <p:blipFill>
          <a:blip r:embed="rId2"/>
          <a:srcRect/>
          <a:stretch>
            <a:fillRect/>
          </a:stretch>
        </p:blipFill>
        <p:spPr bwMode="auto">
          <a:xfrm>
            <a:off x="251520" y="2420888"/>
            <a:ext cx="4214813" cy="4214812"/>
          </a:xfrm>
          <a:prstGeom prst="rect">
            <a:avLst/>
          </a:prstGeom>
          <a:noFill/>
          <a:ln w="38100">
            <a:solidFill>
              <a:schemeClr val="bg1">
                <a:lumMod val="50000"/>
              </a:schemeClr>
            </a:solidFill>
          </a:ln>
        </p:spPr>
      </p:pic>
      <p:pic>
        <p:nvPicPr>
          <p:cNvPr id="5124" name="Picture 4" descr="Nile Watershed"/>
          <p:cNvPicPr>
            <a:picLocks noChangeAspect="1" noChangeArrowheads="1"/>
          </p:cNvPicPr>
          <p:nvPr/>
        </p:nvPicPr>
        <p:blipFill>
          <a:blip r:embed="rId3"/>
          <a:srcRect/>
          <a:stretch>
            <a:fillRect/>
          </a:stretch>
        </p:blipFill>
        <p:spPr bwMode="auto">
          <a:xfrm>
            <a:off x="4786313" y="3063825"/>
            <a:ext cx="3987800" cy="2928937"/>
          </a:xfrm>
          <a:prstGeom prst="rect">
            <a:avLst/>
          </a:prstGeom>
          <a:noFill/>
          <a:ln w="38100">
            <a:solidFill>
              <a:schemeClr val="bg1">
                <a:lumMod val="50000"/>
              </a:schemeClr>
            </a:solidFill>
          </a:ln>
        </p:spPr>
      </p:pic>
      <p:sp>
        <p:nvSpPr>
          <p:cNvPr id="20485" name="TextBox 7"/>
          <p:cNvSpPr txBox="1">
            <a:spLocks noChangeArrowheads="1"/>
          </p:cNvSpPr>
          <p:nvPr/>
        </p:nvSpPr>
        <p:spPr bwMode="auto">
          <a:xfrm>
            <a:off x="1180207" y="1856239"/>
            <a:ext cx="2357437" cy="4048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latin typeface="Comic Sans MS" panose="030F0702030302020204" pitchFamily="66" charset="0"/>
              </a:rPr>
              <a:t>Amazon River Basin</a:t>
            </a:r>
          </a:p>
        </p:txBody>
      </p:sp>
      <p:sp>
        <p:nvSpPr>
          <p:cNvPr id="20486" name="TextBox 8"/>
          <p:cNvSpPr txBox="1">
            <a:spLocks noChangeArrowheads="1"/>
          </p:cNvSpPr>
          <p:nvPr/>
        </p:nvSpPr>
        <p:spPr bwMode="auto">
          <a:xfrm>
            <a:off x="5796136" y="1856239"/>
            <a:ext cx="2357437" cy="404812"/>
          </a:xfrm>
          <a:prstGeom prst="rect">
            <a:avLst/>
          </a:prstGeom>
          <a:solidFill>
            <a:schemeClr val="bg1"/>
          </a:solidFill>
          <a:ln w="381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latin typeface="Comic Sans MS" panose="030F0702030302020204" pitchFamily="66" charset="0"/>
              </a:rPr>
              <a:t>Nile River Basin</a:t>
            </a:r>
          </a:p>
        </p:txBody>
      </p:sp>
      <p:sp>
        <p:nvSpPr>
          <p:cNvPr id="8" name="TextBox 7"/>
          <p:cNvSpPr txBox="1">
            <a:spLocks noChangeArrowheads="1"/>
          </p:cNvSpPr>
          <p:nvPr/>
        </p:nvSpPr>
        <p:spPr bwMode="auto">
          <a:xfrm>
            <a:off x="112728" y="188640"/>
            <a:ext cx="8923768" cy="36933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u="sng" dirty="0">
                <a:latin typeface="Comic Sans MS" panose="030F0702030302020204" pitchFamily="66" charset="0"/>
              </a:rPr>
              <a:t>Building Geographic Knowledge</a:t>
            </a:r>
          </a:p>
        </p:txBody>
      </p:sp>
    </p:spTree>
    <p:extLst>
      <p:ext uri="{BB962C8B-B14F-4D97-AF65-F5344CB8AC3E}">
        <p14:creationId xmlns:p14="http://schemas.microsoft.com/office/powerpoint/2010/main" val="39126720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131168"/>
            <a:ext cx="8229600" cy="417512"/>
          </a:xfrm>
          <a:solidFill>
            <a:schemeClr val="bg1"/>
          </a:solidFill>
          <a:ln w="38100">
            <a:solidFill>
              <a:srgbClr val="FF0000"/>
            </a:solidFill>
            <a:miter lim="800000"/>
            <a:headEnd/>
            <a:tailEnd/>
          </a:ln>
        </p:spPr>
        <p:txBody>
          <a:bodyPr>
            <a:normAutofit fontScale="90000"/>
          </a:bodyPr>
          <a:lstStyle/>
          <a:p>
            <a:pPr eaLnBrk="1" hangingPunct="1"/>
            <a:r>
              <a:rPr lang="en-GB" altLang="en-US" sz="3200">
                <a:latin typeface="Comic Sans MS" panose="030F0702030302020204" pitchFamily="66" charset="0"/>
              </a:rPr>
              <a:t>The Facts</a:t>
            </a:r>
          </a:p>
        </p:txBody>
      </p:sp>
      <p:graphicFrame>
        <p:nvGraphicFramePr>
          <p:cNvPr id="13335" name="Group 23"/>
          <p:cNvGraphicFramePr>
            <a:graphicFrameLocks noGrp="1"/>
          </p:cNvGraphicFramePr>
          <p:nvPr>
            <p:ph idx="4294967295"/>
            <p:extLst>
              <p:ext uri="{D42A27DB-BD31-4B8C-83A1-F6EECF244321}">
                <p14:modId xmlns:p14="http://schemas.microsoft.com/office/powerpoint/2010/main" val="1136101233"/>
              </p:ext>
            </p:extLst>
          </p:nvPr>
        </p:nvGraphicFramePr>
        <p:xfrm>
          <a:off x="457200" y="692696"/>
          <a:ext cx="8229600" cy="559911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273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Comic Sans MS" pitchFamily="66" charset="0"/>
                        </a:rPr>
                        <a:t>Largest drainage basin in the world, accounts for approximately one-fifth of the world's total river flow.</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drainage area of the it is equivalent to approximately 10% of the area of Africa and ten countries share the river basin:</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Ends in a large delta that empties into the Mediterranean Sea.</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50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Covers about 40 percent of South America, an area of approximately 7,050,000 square kilometres (2,720,000 sq mi</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Flow through the countries of Peru, Bolivia, Venezuela, Colombia, Ecuador, and Brazil before emptying into the Atlantic Ocean</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bulk of the river flows through tropical rainforest, where there are few roads and even fewer cities, so there is no need for crossings.</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98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Watershed includes the largest tropical rainforest in the world as well as areas of savannah.   </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It has two major tributaries, the White ........and Blue ....... </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River has over 3,000 recognized species of fish and that number is still growing.</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87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Egyptians still live in the valley, but construction of the Aswan High Dam (completed in 1970) to provide HEP ended the summer floods and their renewal of the fertile soil.</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Sudd wetlands in Sudan also form an obstacle for navigation and flow of water, to the extent that Sudan had once attempted to dig a canal (the Jonglei Canal) to bypass the swamps.</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Comic Sans MS" pitchFamily="66" charset="0"/>
                        </a:rPr>
                        <a:t>The source of the river is sometimes considered to be Lake Victoria, but the lake itself has feeder rivers of considerable size.</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4" name="Title 1"/>
          <p:cNvSpPr txBox="1">
            <a:spLocks/>
          </p:cNvSpPr>
          <p:nvPr/>
        </p:nvSpPr>
        <p:spPr>
          <a:xfrm>
            <a:off x="8244408" y="5733256"/>
            <a:ext cx="648072" cy="368303"/>
          </a:xfrm>
          <a:prstGeom prst="rect">
            <a:avLst/>
          </a:prstGeom>
          <a:solidFill>
            <a:schemeClr val="bg1"/>
          </a:solidFill>
          <a:ln w="38100">
            <a:solidFill>
              <a:schemeClr val="tx1"/>
            </a:solidFill>
            <a:miter lim="800000"/>
            <a:headEnd/>
            <a:tailEnd/>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altLang="en-US" sz="3200" dirty="0">
              <a:latin typeface="Comic Sans MS" panose="030F0702030302020204" pitchFamily="66" charset="0"/>
            </a:endParaRPr>
          </a:p>
        </p:txBody>
      </p:sp>
      <p:sp>
        <p:nvSpPr>
          <p:cNvPr id="5" name="Title 1"/>
          <p:cNvSpPr txBox="1">
            <a:spLocks/>
          </p:cNvSpPr>
          <p:nvPr/>
        </p:nvSpPr>
        <p:spPr>
          <a:xfrm>
            <a:off x="8244408" y="6295713"/>
            <a:ext cx="648072" cy="368303"/>
          </a:xfrm>
          <a:prstGeom prst="rect">
            <a:avLst/>
          </a:prstGeom>
          <a:solidFill>
            <a:schemeClr val="bg1"/>
          </a:solidFill>
          <a:ln w="38100">
            <a:solidFill>
              <a:schemeClr val="tx1"/>
            </a:solidFill>
            <a:miter lim="800000"/>
            <a:headEnd/>
            <a:tailEnd/>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altLang="en-US" sz="3200" dirty="0">
              <a:latin typeface="Comic Sans MS" panose="030F0702030302020204" pitchFamily="66" charset="0"/>
            </a:endParaRPr>
          </a:p>
        </p:txBody>
      </p:sp>
      <p:sp>
        <p:nvSpPr>
          <p:cNvPr id="6" name="Title 1"/>
          <p:cNvSpPr txBox="1">
            <a:spLocks/>
          </p:cNvSpPr>
          <p:nvPr/>
        </p:nvSpPr>
        <p:spPr>
          <a:xfrm>
            <a:off x="7164288" y="5733257"/>
            <a:ext cx="936104" cy="376354"/>
          </a:xfrm>
          <a:prstGeom prst="rect">
            <a:avLst/>
          </a:prstGeom>
          <a:solidFill>
            <a:schemeClr val="bg1"/>
          </a:solidFill>
          <a:ln w="38100">
            <a:noFill/>
            <a:miter lim="800000"/>
            <a:headEnd/>
            <a:tailEnd/>
          </a:ln>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a:latin typeface="Comic Sans MS" panose="030F0702030302020204" pitchFamily="66" charset="0"/>
              </a:rPr>
              <a:t>Amazon River Basin</a:t>
            </a:r>
          </a:p>
        </p:txBody>
      </p:sp>
      <p:sp>
        <p:nvSpPr>
          <p:cNvPr id="2" name="Rectangle 1"/>
          <p:cNvSpPr/>
          <p:nvPr/>
        </p:nvSpPr>
        <p:spPr>
          <a:xfrm>
            <a:off x="6973195" y="6356753"/>
            <a:ext cx="1125629" cy="246221"/>
          </a:xfrm>
          <a:prstGeom prst="rect">
            <a:avLst/>
          </a:prstGeom>
        </p:spPr>
        <p:txBody>
          <a:bodyPr wrap="none">
            <a:spAutoFit/>
          </a:bodyPr>
          <a:lstStyle/>
          <a:p>
            <a:pPr>
              <a:spcBef>
                <a:spcPct val="0"/>
              </a:spcBef>
            </a:pPr>
            <a:r>
              <a:rPr lang="en-GB" altLang="en-US" sz="1000" dirty="0">
                <a:latin typeface="Comic Sans MS" panose="030F0702030302020204" pitchFamily="66" charset="0"/>
              </a:rPr>
              <a:t>Nile River Basin</a:t>
            </a:r>
          </a:p>
        </p:txBody>
      </p:sp>
    </p:spTree>
    <p:extLst>
      <p:ext uri="{BB962C8B-B14F-4D97-AF65-F5344CB8AC3E}">
        <p14:creationId xmlns:p14="http://schemas.microsoft.com/office/powerpoint/2010/main" val="165969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274638"/>
            <a:ext cx="8229600" cy="417512"/>
          </a:xfrm>
          <a:solidFill>
            <a:schemeClr val="bg1"/>
          </a:solidFill>
          <a:ln w="38100">
            <a:solidFill>
              <a:srgbClr val="FF0000"/>
            </a:solidFill>
            <a:miter lim="800000"/>
            <a:headEnd/>
            <a:tailEnd/>
          </a:ln>
        </p:spPr>
        <p:txBody>
          <a:bodyPr>
            <a:normAutofit fontScale="90000"/>
          </a:bodyPr>
          <a:lstStyle/>
          <a:p>
            <a:pPr eaLnBrk="1" hangingPunct="1"/>
            <a:r>
              <a:rPr lang="en-GB" altLang="en-US" sz="3200">
                <a:latin typeface="Comic Sans MS" panose="030F0702030302020204" pitchFamily="66" charset="0"/>
              </a:rPr>
              <a:t>The Facts: </a:t>
            </a:r>
            <a:r>
              <a:rPr lang="en-GB" altLang="en-US" sz="2800">
                <a:solidFill>
                  <a:srgbClr val="D60093"/>
                </a:solidFill>
                <a:latin typeface="Comic Sans MS" panose="030F0702030302020204" pitchFamily="66" charset="0"/>
              </a:rPr>
              <a:t>purple = The Amazon</a:t>
            </a:r>
          </a:p>
        </p:txBody>
      </p:sp>
      <p:graphicFrame>
        <p:nvGraphicFramePr>
          <p:cNvPr id="49155" name="Group 3"/>
          <p:cNvGraphicFramePr>
            <a:graphicFrameLocks noGrp="1"/>
          </p:cNvGraphicFramePr>
          <p:nvPr>
            <p:ph idx="4294967295"/>
          </p:nvPr>
        </p:nvGraphicFramePr>
        <p:xfrm>
          <a:off x="457200" y="981075"/>
          <a:ext cx="8229600" cy="559911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273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D60093"/>
                          </a:solidFill>
                          <a:effectLst/>
                          <a:latin typeface="Comic Sans MS" pitchFamily="66" charset="0"/>
                        </a:rPr>
                        <a:t>Largest drainage basin in the world, accounts for approximately one-fifth of the world's total river flow.</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drainage area of the it is equivalent to approximately 10% of the area of Africa and ten countries share the river basin:</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Ends in a large delta that empties into the Mediterranean Sea.</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50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D60093"/>
                          </a:solidFill>
                          <a:effectLst/>
                          <a:latin typeface="Comic Sans MS" pitchFamily="66" charset="0"/>
                        </a:rPr>
                        <a:t>Covers about 40 percent of South America, an area of approximately 7,050,000 square kilometres (2,720,000 sq mi</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D60093"/>
                          </a:solidFill>
                          <a:effectLst/>
                          <a:latin typeface="Comic Sans MS" pitchFamily="66" charset="0"/>
                        </a:rPr>
                        <a:t>Flow through the countries of Peru, Bolivia, Venezuela, Colombia, Ecuador, and Brazil before emptying into the Atlantic Ocean</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D60093"/>
                          </a:solidFill>
                          <a:effectLst/>
                          <a:latin typeface="Comic Sans MS" pitchFamily="66" charset="0"/>
                        </a:rPr>
                        <a:t>The bulk of the river flows through tropical rainforest, where there are few roads and even fewer cities, so there is no need for crossings.</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98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D60093"/>
                          </a:solidFill>
                          <a:effectLst/>
                          <a:latin typeface="Comic Sans MS" pitchFamily="66" charset="0"/>
                        </a:rPr>
                        <a:t>Watershed includes the largest tropical rainforest in the world as well as areas of savannah.   </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It has two major tributaries, the White ........and Blue ....... </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D60093"/>
                          </a:solidFill>
                          <a:effectLst/>
                          <a:latin typeface="Comic Sans MS" pitchFamily="66" charset="0"/>
                        </a:rPr>
                        <a:t>River has over 3,000 recognized species of fish and that number is still growing.</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87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Egyptians still live in the valley, but construction of the Aswan High Dam (completed in 1970) to provide HEP ended the summer floods and their renewal of the fertile soil.</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Sudd wetlands in Sudan also form an obstacle for navigation and flow of water, to the extent that Sudan had once attempted to dig a canal (the Jonglei Canal) to bypass the swamps.</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source of the river is sometimes considered to be Lake Victoria, but the lake itself has feeder rivers of considerable size.</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569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131168"/>
            <a:ext cx="8229600" cy="417512"/>
          </a:xfrm>
          <a:solidFill>
            <a:schemeClr val="bg1"/>
          </a:solidFill>
          <a:ln w="38100">
            <a:solidFill>
              <a:srgbClr val="FF0000"/>
            </a:solidFill>
            <a:miter lim="800000"/>
            <a:headEnd/>
            <a:tailEnd/>
          </a:ln>
        </p:spPr>
        <p:txBody>
          <a:bodyPr>
            <a:normAutofit fontScale="90000"/>
          </a:bodyPr>
          <a:lstStyle/>
          <a:p>
            <a:pPr eaLnBrk="1" hangingPunct="1"/>
            <a:r>
              <a:rPr lang="en-GB" altLang="en-US" sz="3200">
                <a:latin typeface="Comic Sans MS" panose="030F0702030302020204" pitchFamily="66" charset="0"/>
              </a:rPr>
              <a:t>The Facts</a:t>
            </a:r>
          </a:p>
        </p:txBody>
      </p:sp>
      <p:graphicFrame>
        <p:nvGraphicFramePr>
          <p:cNvPr id="13335" name="Group 23"/>
          <p:cNvGraphicFramePr>
            <a:graphicFrameLocks noGrp="1"/>
          </p:cNvGraphicFramePr>
          <p:nvPr>
            <p:ph idx="4294967295"/>
            <p:extLst>
              <p:ext uri="{D42A27DB-BD31-4B8C-83A1-F6EECF244321}">
                <p14:modId xmlns:p14="http://schemas.microsoft.com/office/powerpoint/2010/main" val="1136101233"/>
              </p:ext>
            </p:extLst>
          </p:nvPr>
        </p:nvGraphicFramePr>
        <p:xfrm>
          <a:off x="457200" y="692696"/>
          <a:ext cx="8229600" cy="559911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273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Comic Sans MS" pitchFamily="66" charset="0"/>
                        </a:rPr>
                        <a:t>Largest drainage basin in the world, accounts for approximately one-fifth of the world's total river flow.</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drainage area of the it is equivalent to approximately 10% of the area of Africa and ten countries share the river basin:</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Ends in a large delta that empties into the Mediterranean Sea.</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50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Covers about 40 percent of South America, an area of approximately 7,050,000 square kilometres (2,720,000 sq mi</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Flow through the countries of Peru, Bolivia, Venezuela, Colombia, Ecuador, and Brazil before emptying into the Atlantic Ocean</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bulk of the river flows through tropical rainforest, where there are few roads and even fewer cities, so there is no need for crossings.</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98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Watershed includes the largest tropical rainforest in the world as well as areas of savannah.   </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It has two major tributaries, the White ........and Blue ....... </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River has over 3,000 recognized species of fish and that number is still growing.</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87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Egyptians still live in the valley, but construction of the Aswan High Dam (completed in 1970) to provide HEP ended the summer floods and their renewal of the fertile soil.</a:t>
                      </a:r>
                    </a:p>
                  </a:txBody>
                  <a:tcPr horzOverflow="overflow">
                    <a:lnL w="12700" cap="flat" cmpd="sng" algn="ctr">
                      <a:solidFill>
                        <a:srgbClr val="DAEDEF"/>
                      </a:solidFill>
                      <a:prstDash val="solid"/>
                      <a:round/>
                      <a:headEnd type="none" w="med" len="med"/>
                      <a:tailEnd type="none" w="med" len="med"/>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Comic Sans MS" pitchFamily="66" charset="0"/>
                        </a:rPr>
                        <a:t>The Sudd wetlands in Sudan also form an obstacle for navigation and flow of water, to the extent that Sudan had once attempted to dig a canal (the Jonglei Canal) to bypass the swamps.</a:t>
                      </a:r>
                    </a:p>
                  </a:txBody>
                  <a:tcPr horzOverflow="overflow">
                    <a:lnL>
                      <a:noFill/>
                    </a:lnL>
                    <a:lnR>
                      <a:noFill/>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Comic Sans MS" pitchFamily="66" charset="0"/>
                        </a:rPr>
                        <a:t>The source of the river is sometimes considered to be Lake Victoria, but the lake itself has feeder rivers of considerable size.</a:t>
                      </a:r>
                    </a:p>
                  </a:txBody>
                  <a:tcPr horzOverflow="overflow">
                    <a:lnL>
                      <a:noFill/>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4" name="Title 1"/>
          <p:cNvSpPr txBox="1">
            <a:spLocks/>
          </p:cNvSpPr>
          <p:nvPr/>
        </p:nvSpPr>
        <p:spPr>
          <a:xfrm>
            <a:off x="8244408" y="5733256"/>
            <a:ext cx="648072" cy="368303"/>
          </a:xfrm>
          <a:prstGeom prst="rect">
            <a:avLst/>
          </a:prstGeom>
          <a:solidFill>
            <a:schemeClr val="bg1"/>
          </a:solidFill>
          <a:ln w="38100">
            <a:solidFill>
              <a:schemeClr val="tx1"/>
            </a:solidFill>
            <a:miter lim="800000"/>
            <a:headEnd/>
            <a:tailEnd/>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altLang="en-US" sz="3200" dirty="0">
              <a:latin typeface="Comic Sans MS" panose="030F0702030302020204" pitchFamily="66" charset="0"/>
            </a:endParaRPr>
          </a:p>
        </p:txBody>
      </p:sp>
      <p:sp>
        <p:nvSpPr>
          <p:cNvPr id="5" name="Title 1"/>
          <p:cNvSpPr txBox="1">
            <a:spLocks/>
          </p:cNvSpPr>
          <p:nvPr/>
        </p:nvSpPr>
        <p:spPr>
          <a:xfrm>
            <a:off x="8244408" y="6295713"/>
            <a:ext cx="648072" cy="368303"/>
          </a:xfrm>
          <a:prstGeom prst="rect">
            <a:avLst/>
          </a:prstGeom>
          <a:solidFill>
            <a:schemeClr val="bg1"/>
          </a:solidFill>
          <a:ln w="38100">
            <a:solidFill>
              <a:schemeClr val="tx1"/>
            </a:solidFill>
            <a:miter lim="800000"/>
            <a:headEnd/>
            <a:tailEnd/>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altLang="en-US" sz="3200" dirty="0">
              <a:latin typeface="Comic Sans MS" panose="030F0702030302020204" pitchFamily="66" charset="0"/>
            </a:endParaRPr>
          </a:p>
        </p:txBody>
      </p:sp>
      <p:sp>
        <p:nvSpPr>
          <p:cNvPr id="6" name="Title 1"/>
          <p:cNvSpPr txBox="1">
            <a:spLocks/>
          </p:cNvSpPr>
          <p:nvPr/>
        </p:nvSpPr>
        <p:spPr>
          <a:xfrm>
            <a:off x="7164288" y="5733257"/>
            <a:ext cx="936104" cy="376354"/>
          </a:xfrm>
          <a:prstGeom prst="rect">
            <a:avLst/>
          </a:prstGeom>
          <a:solidFill>
            <a:schemeClr val="bg1"/>
          </a:solidFill>
          <a:ln w="38100">
            <a:noFill/>
            <a:miter lim="800000"/>
            <a:headEnd/>
            <a:tailEnd/>
          </a:ln>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a:latin typeface="Comic Sans MS" panose="030F0702030302020204" pitchFamily="66" charset="0"/>
              </a:rPr>
              <a:t>Amazon River Basin</a:t>
            </a:r>
          </a:p>
        </p:txBody>
      </p:sp>
      <p:sp>
        <p:nvSpPr>
          <p:cNvPr id="2" name="Rectangle 1"/>
          <p:cNvSpPr/>
          <p:nvPr/>
        </p:nvSpPr>
        <p:spPr>
          <a:xfrm>
            <a:off x="6973195" y="6356753"/>
            <a:ext cx="1125629" cy="246221"/>
          </a:xfrm>
          <a:prstGeom prst="rect">
            <a:avLst/>
          </a:prstGeom>
        </p:spPr>
        <p:txBody>
          <a:bodyPr wrap="none">
            <a:spAutoFit/>
          </a:bodyPr>
          <a:lstStyle/>
          <a:p>
            <a:pPr>
              <a:spcBef>
                <a:spcPct val="0"/>
              </a:spcBef>
            </a:pPr>
            <a:r>
              <a:rPr lang="en-GB" altLang="en-US" sz="1000" dirty="0">
                <a:latin typeface="Comic Sans MS" panose="030F0702030302020204" pitchFamily="66" charset="0"/>
              </a:rPr>
              <a:t>Nile River Basin</a:t>
            </a:r>
          </a:p>
        </p:txBody>
      </p:sp>
    </p:spTree>
    <p:extLst>
      <p:ext uri="{BB962C8B-B14F-4D97-AF65-F5344CB8AC3E}">
        <p14:creationId xmlns:p14="http://schemas.microsoft.com/office/powerpoint/2010/main" val="748616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323528" y="476672"/>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Alternate Process 3"/>
          <p:cNvSpPr/>
          <p:nvPr/>
        </p:nvSpPr>
        <p:spPr>
          <a:xfrm>
            <a:off x="2457576" y="476672"/>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Alternate Process 4"/>
          <p:cNvSpPr/>
          <p:nvPr/>
        </p:nvSpPr>
        <p:spPr>
          <a:xfrm>
            <a:off x="4591624" y="480264"/>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p:cNvSpPr/>
          <p:nvPr/>
        </p:nvSpPr>
        <p:spPr>
          <a:xfrm>
            <a:off x="4572000" y="1153352"/>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Alternate Process 6"/>
          <p:cNvSpPr/>
          <p:nvPr/>
        </p:nvSpPr>
        <p:spPr>
          <a:xfrm>
            <a:off x="4572000" y="1844824"/>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Alternate Process 7"/>
          <p:cNvSpPr/>
          <p:nvPr/>
        </p:nvSpPr>
        <p:spPr>
          <a:xfrm>
            <a:off x="4571992" y="2564904"/>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Alternate Process 8"/>
          <p:cNvSpPr/>
          <p:nvPr/>
        </p:nvSpPr>
        <p:spPr>
          <a:xfrm>
            <a:off x="4591624" y="3176972"/>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Alternate Process 9"/>
          <p:cNvSpPr/>
          <p:nvPr/>
        </p:nvSpPr>
        <p:spPr>
          <a:xfrm>
            <a:off x="4591624" y="3861048"/>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Alternate Process 10"/>
          <p:cNvSpPr/>
          <p:nvPr/>
        </p:nvSpPr>
        <p:spPr>
          <a:xfrm>
            <a:off x="4571992" y="4535804"/>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Alternate Process 11"/>
          <p:cNvSpPr/>
          <p:nvPr/>
        </p:nvSpPr>
        <p:spPr>
          <a:xfrm>
            <a:off x="4591624" y="5390580"/>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Alternate Process 12"/>
          <p:cNvSpPr/>
          <p:nvPr/>
        </p:nvSpPr>
        <p:spPr>
          <a:xfrm>
            <a:off x="4571992" y="6081496"/>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Alternate Process 13"/>
          <p:cNvSpPr/>
          <p:nvPr/>
        </p:nvSpPr>
        <p:spPr>
          <a:xfrm>
            <a:off x="2195736" y="6093296"/>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Alternate Process 14"/>
          <p:cNvSpPr/>
          <p:nvPr/>
        </p:nvSpPr>
        <p:spPr>
          <a:xfrm>
            <a:off x="6843496" y="6081496"/>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p:cNvSpPr/>
          <p:nvPr/>
        </p:nvSpPr>
        <p:spPr>
          <a:xfrm>
            <a:off x="6854912" y="5390580"/>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Alternate Process 16"/>
          <p:cNvSpPr/>
          <p:nvPr/>
        </p:nvSpPr>
        <p:spPr>
          <a:xfrm>
            <a:off x="6874508" y="3882752"/>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Alternate Process 17"/>
          <p:cNvSpPr/>
          <p:nvPr/>
        </p:nvSpPr>
        <p:spPr>
          <a:xfrm>
            <a:off x="323528" y="3861048"/>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Alternate Process 18"/>
          <p:cNvSpPr/>
          <p:nvPr/>
        </p:nvSpPr>
        <p:spPr>
          <a:xfrm>
            <a:off x="8492068" y="264346"/>
            <a:ext cx="432048" cy="424652"/>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Alternate Process 19"/>
          <p:cNvSpPr/>
          <p:nvPr/>
        </p:nvSpPr>
        <p:spPr>
          <a:xfrm>
            <a:off x="8492068" y="845636"/>
            <a:ext cx="432048" cy="424652"/>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Alternate Process 20"/>
          <p:cNvSpPr/>
          <p:nvPr/>
        </p:nvSpPr>
        <p:spPr>
          <a:xfrm>
            <a:off x="8480500" y="1445082"/>
            <a:ext cx="432048" cy="424652"/>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Alternate Process 21"/>
          <p:cNvSpPr/>
          <p:nvPr/>
        </p:nvSpPr>
        <p:spPr>
          <a:xfrm>
            <a:off x="8493216" y="2026372"/>
            <a:ext cx="432048" cy="424652"/>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a:off x="179512" y="5229200"/>
            <a:ext cx="4284476" cy="0"/>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26" name="Flowchart: Alternate Process 25"/>
          <p:cNvSpPr/>
          <p:nvPr/>
        </p:nvSpPr>
        <p:spPr>
          <a:xfrm>
            <a:off x="6731476" y="224644"/>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Alternate Process 26"/>
          <p:cNvSpPr/>
          <p:nvPr/>
        </p:nvSpPr>
        <p:spPr>
          <a:xfrm>
            <a:off x="6725672" y="805934"/>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Alternate Process 27"/>
          <p:cNvSpPr/>
          <p:nvPr/>
        </p:nvSpPr>
        <p:spPr>
          <a:xfrm>
            <a:off x="6725672" y="1405380"/>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Alternate Process 28"/>
          <p:cNvSpPr/>
          <p:nvPr/>
        </p:nvSpPr>
        <p:spPr>
          <a:xfrm>
            <a:off x="6725672" y="2011826"/>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Alternate Process 29"/>
          <p:cNvSpPr/>
          <p:nvPr/>
        </p:nvSpPr>
        <p:spPr>
          <a:xfrm>
            <a:off x="6876256" y="2780928"/>
            <a:ext cx="1584176" cy="504056"/>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631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e Water Cycle"/>
          <p:cNvPicPr>
            <a:picLocks noChangeAspect="1" noChangeArrowheads="1"/>
          </p:cNvPicPr>
          <p:nvPr/>
        </p:nvPicPr>
        <p:blipFill>
          <a:blip r:embed="rId2" cstate="print"/>
          <a:srcRect/>
          <a:stretch>
            <a:fillRect/>
          </a:stretch>
        </p:blipFill>
        <p:spPr bwMode="auto">
          <a:xfrm>
            <a:off x="152400" y="228600"/>
            <a:ext cx="8763000" cy="6400800"/>
          </a:xfrm>
          <a:prstGeom prst="rect">
            <a:avLst/>
          </a:prstGeom>
          <a:noFill/>
          <a:ln w="9525">
            <a:noFill/>
            <a:miter lim="800000"/>
            <a:headEnd/>
            <a:tailEnd/>
          </a:ln>
        </p:spPr>
      </p:pic>
      <p:sp>
        <p:nvSpPr>
          <p:cNvPr id="3" name="Rectangle 2"/>
          <p:cNvSpPr/>
          <p:nvPr/>
        </p:nvSpPr>
        <p:spPr>
          <a:xfrm>
            <a:off x="179512" y="4725144"/>
            <a:ext cx="8735888" cy="2031325"/>
          </a:xfrm>
          <a:prstGeom prst="rect">
            <a:avLst/>
          </a:prstGeom>
          <a:solidFill>
            <a:schemeClr val="bg1"/>
          </a:solidFill>
          <a:ln w="28575">
            <a:solidFill>
              <a:srgbClr val="7030A0"/>
            </a:solidFill>
          </a:ln>
        </p:spPr>
        <p:txBody>
          <a:bodyPr wrap="square">
            <a:spAutoFit/>
          </a:bodyPr>
          <a:lstStyle/>
          <a:p>
            <a:r>
              <a:rPr lang="en-GB" u="sng" dirty="0">
                <a:latin typeface="Comic Sans MS" panose="030F0702030302020204" pitchFamily="66" charset="0"/>
              </a:rPr>
              <a:t>Inputs </a:t>
            </a:r>
            <a:r>
              <a:rPr lang="en-GB" dirty="0">
                <a:latin typeface="Comic Sans MS" panose="030F0702030302020204" pitchFamily="66" charset="0"/>
              </a:rPr>
              <a:t>- precipitation including rain and snow, and solar energy for evaporation.</a:t>
            </a:r>
          </a:p>
          <a:p>
            <a:r>
              <a:rPr lang="en-GB" u="sng" dirty="0">
                <a:latin typeface="Comic Sans MS" panose="030F0702030302020204" pitchFamily="66" charset="0"/>
              </a:rPr>
              <a:t>Outputs </a:t>
            </a:r>
            <a:r>
              <a:rPr lang="en-GB" dirty="0">
                <a:latin typeface="Comic Sans MS" panose="030F0702030302020204" pitchFamily="66" charset="0"/>
              </a:rPr>
              <a:t>- evaporation and transpiration from plants (evapotranspiration), runoff into the sea, percolation of water into underlying rock strata.</a:t>
            </a:r>
          </a:p>
          <a:p>
            <a:r>
              <a:rPr lang="en-GB" u="sng" dirty="0">
                <a:latin typeface="Comic Sans MS" panose="030F0702030302020204" pitchFamily="66" charset="0"/>
              </a:rPr>
              <a:t>Stores</a:t>
            </a:r>
            <a:r>
              <a:rPr lang="en-GB" dirty="0">
                <a:latin typeface="Comic Sans MS" panose="030F0702030302020204" pitchFamily="66" charset="0"/>
              </a:rPr>
              <a:t> - puddles, rivers, lakes (surface storage), soil, groundwater storage and water stored in vegetation.</a:t>
            </a:r>
          </a:p>
          <a:p>
            <a:r>
              <a:rPr lang="en-GB" u="sng" dirty="0">
                <a:latin typeface="Comic Sans MS" panose="030F0702030302020204" pitchFamily="66" charset="0"/>
              </a:rPr>
              <a:t>Transfers or Flows </a:t>
            </a:r>
            <a:r>
              <a:rPr lang="en-GB" dirty="0">
                <a:latin typeface="Comic Sans MS" panose="030F0702030302020204" pitchFamily="66" charset="0"/>
              </a:rPr>
              <a:t>- infiltration, Percolation, overland flow, through flow, groundwater flow.</a:t>
            </a:r>
          </a:p>
        </p:txBody>
      </p:sp>
      <p:sp>
        <p:nvSpPr>
          <p:cNvPr id="4" name="Rectangle 2"/>
          <p:cNvSpPr>
            <a:spLocks/>
          </p:cNvSpPr>
          <p:nvPr/>
        </p:nvSpPr>
        <p:spPr bwMode="auto">
          <a:xfrm>
            <a:off x="152216" y="89336"/>
            <a:ext cx="8763184" cy="432048"/>
          </a:xfrm>
          <a:prstGeom prst="rect">
            <a:avLst/>
          </a:prstGeom>
          <a:solidFill>
            <a:schemeClr val="bg1"/>
          </a:solidFill>
          <a:ln w="28575">
            <a:solidFill>
              <a:srgbClr val="FF00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The hydrological cycle</a:t>
            </a:r>
          </a:p>
        </p:txBody>
      </p:sp>
    </p:spTree>
    <p:extLst>
      <p:ext uri="{BB962C8B-B14F-4D97-AF65-F5344CB8AC3E}">
        <p14:creationId xmlns:p14="http://schemas.microsoft.com/office/powerpoint/2010/main" val="415984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83768" y="6021287"/>
            <a:ext cx="6552728"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latin typeface="Comic Sans MS" panose="030F0702030302020204" pitchFamily="66" charset="0"/>
              </a:rPr>
              <a:t>A river which joins a larger river.</a:t>
            </a:r>
          </a:p>
        </p:txBody>
      </p:sp>
      <p:sp>
        <p:nvSpPr>
          <p:cNvPr id="18" name="Rectangle 17"/>
          <p:cNvSpPr/>
          <p:nvPr/>
        </p:nvSpPr>
        <p:spPr>
          <a:xfrm>
            <a:off x="2466102" y="4358739"/>
            <a:ext cx="6552728"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A bend in a River. </a:t>
            </a:r>
          </a:p>
        </p:txBody>
      </p:sp>
      <p:sp>
        <p:nvSpPr>
          <p:cNvPr id="17" name="Rectangle 16"/>
          <p:cNvSpPr/>
          <p:nvPr/>
        </p:nvSpPr>
        <p:spPr>
          <a:xfrm>
            <a:off x="2462208" y="3459836"/>
            <a:ext cx="6552728"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Land that gets flooded when the river overflows.</a:t>
            </a:r>
          </a:p>
        </p:txBody>
      </p:sp>
      <p:sp>
        <p:nvSpPr>
          <p:cNvPr id="16" name="Rectangle 15"/>
          <p:cNvSpPr/>
          <p:nvPr/>
        </p:nvSpPr>
        <p:spPr>
          <a:xfrm>
            <a:off x="2462208" y="2708920"/>
            <a:ext cx="6552728"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The starting point of the river.</a:t>
            </a:r>
          </a:p>
        </p:txBody>
      </p:sp>
      <p:sp>
        <p:nvSpPr>
          <p:cNvPr id="15" name="Rectangle 14"/>
          <p:cNvSpPr/>
          <p:nvPr/>
        </p:nvSpPr>
        <p:spPr>
          <a:xfrm>
            <a:off x="2459743" y="1916832"/>
            <a:ext cx="6552728" cy="7033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Imaginary line that separates one  drainage basin from the           next.</a:t>
            </a:r>
          </a:p>
        </p:txBody>
      </p:sp>
      <p:sp>
        <p:nvSpPr>
          <p:cNvPr id="3" name="Rectangle 2"/>
          <p:cNvSpPr/>
          <p:nvPr/>
        </p:nvSpPr>
        <p:spPr>
          <a:xfrm>
            <a:off x="2462208" y="1196752"/>
            <a:ext cx="6552728"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The point where two rivers meet.</a:t>
            </a:r>
          </a:p>
        </p:txBody>
      </p:sp>
      <p:sp>
        <p:nvSpPr>
          <p:cNvPr id="2" name="Rectangle 1"/>
          <p:cNvSpPr/>
          <p:nvPr/>
        </p:nvSpPr>
        <p:spPr>
          <a:xfrm>
            <a:off x="201413" y="1196751"/>
            <a:ext cx="1490266"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Source </a:t>
            </a:r>
          </a:p>
        </p:txBody>
      </p:sp>
      <p:sp>
        <p:nvSpPr>
          <p:cNvPr id="8" name="Rectangle 7"/>
          <p:cNvSpPr/>
          <p:nvPr/>
        </p:nvSpPr>
        <p:spPr>
          <a:xfrm>
            <a:off x="201413" y="1916832"/>
            <a:ext cx="1490266"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Tributary </a:t>
            </a:r>
            <a:endParaRPr lang="en-GB" dirty="0">
              <a:solidFill>
                <a:schemeClr val="tx1"/>
              </a:solidFill>
            </a:endParaRPr>
          </a:p>
        </p:txBody>
      </p:sp>
      <p:sp>
        <p:nvSpPr>
          <p:cNvPr id="9" name="Rectangle 8"/>
          <p:cNvSpPr/>
          <p:nvPr/>
        </p:nvSpPr>
        <p:spPr>
          <a:xfrm>
            <a:off x="201413" y="2708920"/>
            <a:ext cx="1490266"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Confluence</a:t>
            </a:r>
            <a:endParaRPr lang="en-GB" dirty="0">
              <a:solidFill>
                <a:schemeClr val="tx1"/>
              </a:solidFill>
            </a:endParaRPr>
          </a:p>
        </p:txBody>
      </p:sp>
      <p:sp>
        <p:nvSpPr>
          <p:cNvPr id="10" name="Rectangle 9"/>
          <p:cNvSpPr/>
          <p:nvPr/>
        </p:nvSpPr>
        <p:spPr>
          <a:xfrm>
            <a:off x="258176" y="3504127"/>
            <a:ext cx="1433503"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Watershed</a:t>
            </a:r>
            <a:endParaRPr lang="en-GB" dirty="0">
              <a:solidFill>
                <a:schemeClr val="tx1"/>
              </a:solidFill>
            </a:endParaRPr>
          </a:p>
        </p:txBody>
      </p:sp>
      <p:sp>
        <p:nvSpPr>
          <p:cNvPr id="11" name="Rectangle 10"/>
          <p:cNvSpPr/>
          <p:nvPr/>
        </p:nvSpPr>
        <p:spPr>
          <a:xfrm>
            <a:off x="232952" y="4358738"/>
            <a:ext cx="1458727" cy="61843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Flood plain</a:t>
            </a:r>
            <a:endParaRPr lang="en-GB" dirty="0">
              <a:solidFill>
                <a:schemeClr val="tx1"/>
              </a:solidFill>
            </a:endParaRPr>
          </a:p>
        </p:txBody>
      </p:sp>
      <p:sp>
        <p:nvSpPr>
          <p:cNvPr id="12" name="Rectangle 11"/>
          <p:cNvSpPr/>
          <p:nvPr/>
        </p:nvSpPr>
        <p:spPr>
          <a:xfrm>
            <a:off x="232953" y="5229201"/>
            <a:ext cx="1458726" cy="5622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Comic Sans MS" pitchFamily="66" charset="0"/>
              </a:rPr>
              <a:t>Mouth</a:t>
            </a:r>
            <a:endParaRPr lang="en-GB" dirty="0">
              <a:solidFill>
                <a:sysClr val="windowText" lastClr="000000"/>
              </a:solidFill>
            </a:endParaRPr>
          </a:p>
        </p:txBody>
      </p:sp>
      <p:sp>
        <p:nvSpPr>
          <p:cNvPr id="13" name="Rectangle 12"/>
          <p:cNvSpPr/>
          <p:nvPr/>
        </p:nvSpPr>
        <p:spPr>
          <a:xfrm>
            <a:off x="258177" y="6021288"/>
            <a:ext cx="1433502"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Meander</a:t>
            </a:r>
            <a:endParaRPr lang="en-GB" dirty="0">
              <a:solidFill>
                <a:schemeClr val="tx1"/>
              </a:solidFill>
            </a:endParaRPr>
          </a:p>
        </p:txBody>
      </p:sp>
      <p:sp>
        <p:nvSpPr>
          <p:cNvPr id="19" name="Rectangle 18"/>
          <p:cNvSpPr/>
          <p:nvPr/>
        </p:nvSpPr>
        <p:spPr>
          <a:xfrm>
            <a:off x="2487424" y="5229201"/>
            <a:ext cx="6552728" cy="5756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latin typeface="Comic Sans MS" pitchFamily="66" charset="0"/>
              </a:rPr>
              <a:t>The river flows into a lake or the sea.</a:t>
            </a:r>
          </a:p>
        </p:txBody>
      </p:sp>
      <p:sp>
        <p:nvSpPr>
          <p:cNvPr id="21" name="Rectangle 2"/>
          <p:cNvSpPr>
            <a:spLocks/>
          </p:cNvSpPr>
          <p:nvPr/>
        </p:nvSpPr>
        <p:spPr bwMode="auto">
          <a:xfrm>
            <a:off x="152216" y="89336"/>
            <a:ext cx="8870508" cy="432048"/>
          </a:xfrm>
          <a:prstGeom prst="rect">
            <a:avLst/>
          </a:prstGeom>
          <a:solidFill>
            <a:schemeClr val="bg1"/>
          </a:solidFill>
          <a:ln w="12700">
            <a:solidFill>
              <a:schemeClr val="tx1"/>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Key Terms Quiz </a:t>
            </a:r>
          </a:p>
        </p:txBody>
      </p:sp>
      <p:sp>
        <p:nvSpPr>
          <p:cNvPr id="22" name="Rectangle 2"/>
          <p:cNvSpPr>
            <a:spLocks/>
          </p:cNvSpPr>
          <p:nvPr/>
        </p:nvSpPr>
        <p:spPr bwMode="auto">
          <a:xfrm>
            <a:off x="138568" y="635247"/>
            <a:ext cx="8884156" cy="432048"/>
          </a:xfrm>
          <a:prstGeom prst="rect">
            <a:avLst/>
          </a:prstGeom>
          <a:solidFill>
            <a:schemeClr val="bg1"/>
          </a:solidFill>
          <a:ln w="12700">
            <a:solidFill>
              <a:schemeClr val="tx1"/>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Demo</a:t>
            </a:r>
            <a:r>
              <a:rPr lang="en-US" altLang="en-US" sz="2400" dirty="0">
                <a:solidFill>
                  <a:schemeClr val="tx1"/>
                </a:solidFill>
                <a:latin typeface="Comic Sans MS" panose="030F0702030302020204" pitchFamily="66" charset="0"/>
                <a:ea typeface="Lucida Grande" charset="0"/>
                <a:cs typeface="Lucida Grande" charset="0"/>
                <a:sym typeface="Lucida Grande" charset="0"/>
              </a:rPr>
              <a:t>: Match the term with the definition. </a:t>
            </a:r>
          </a:p>
        </p:txBody>
      </p:sp>
    </p:spTree>
    <p:extLst>
      <p:ext uri="{BB962C8B-B14F-4D97-AF65-F5344CB8AC3E}">
        <p14:creationId xmlns:p14="http://schemas.microsoft.com/office/powerpoint/2010/main" val="86874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297" y="2348880"/>
            <a:ext cx="8867199" cy="3970318"/>
          </a:xfrm>
          <a:prstGeom prst="rect">
            <a:avLst/>
          </a:prstGeom>
          <a:ln w="28575">
            <a:solidFill>
              <a:srgbClr val="7030A0"/>
            </a:solidFill>
          </a:ln>
        </p:spPr>
        <p:txBody>
          <a:bodyPr wrap="square">
            <a:spAutoFit/>
          </a:bodyPr>
          <a:lstStyle/>
          <a:p>
            <a:r>
              <a:rPr lang="en-GB" dirty="0">
                <a:latin typeface="Comic Sans MS" panose="030F0702030302020204" pitchFamily="66" charset="0"/>
              </a:rPr>
              <a:t>An aspect of systems theory can be used to explain the hydrological cycle. Systems can be classified into three types:</a:t>
            </a:r>
            <a:br>
              <a:rPr lang="en-GB" dirty="0">
                <a:latin typeface="Comic Sans MS" panose="030F0702030302020204" pitchFamily="66" charset="0"/>
              </a:rPr>
            </a:br>
            <a:endParaRPr lang="en-GB" dirty="0">
              <a:latin typeface="Comic Sans MS" panose="030F0702030302020204" pitchFamily="66" charset="0"/>
            </a:endParaRPr>
          </a:p>
          <a:p>
            <a:r>
              <a:rPr lang="en-GB" u="sng" dirty="0">
                <a:latin typeface="Comic Sans MS" panose="030F0702030302020204" pitchFamily="66" charset="0"/>
              </a:rPr>
              <a:t>Isolated</a:t>
            </a:r>
            <a:r>
              <a:rPr lang="en-GB" dirty="0">
                <a:latin typeface="Comic Sans MS" panose="030F0702030302020204" pitchFamily="66" charset="0"/>
              </a:rPr>
              <a:t>: no input or output of energy, the universe is an example of this.</a:t>
            </a:r>
          </a:p>
          <a:p>
            <a:endParaRPr lang="en-GB" dirty="0">
              <a:latin typeface="Comic Sans MS" panose="030F0702030302020204" pitchFamily="66" charset="0"/>
            </a:endParaRPr>
          </a:p>
          <a:p>
            <a:r>
              <a:rPr lang="en-GB" u="sng" dirty="0">
                <a:latin typeface="Comic Sans MS" panose="030F0702030302020204" pitchFamily="66" charset="0"/>
              </a:rPr>
              <a:t>Closed</a:t>
            </a:r>
            <a:r>
              <a:rPr lang="en-GB" dirty="0">
                <a:latin typeface="Comic Sans MS" panose="030F0702030302020204" pitchFamily="66" charset="0"/>
              </a:rPr>
              <a:t>: there is input, output and transfer of energy but not of matter or mass - a planet for example.</a:t>
            </a:r>
          </a:p>
          <a:p>
            <a:endParaRPr lang="en-GB" dirty="0">
              <a:latin typeface="Comic Sans MS" panose="030F0702030302020204" pitchFamily="66" charset="0"/>
            </a:endParaRPr>
          </a:p>
          <a:p>
            <a:r>
              <a:rPr lang="en-GB" u="sng" dirty="0">
                <a:latin typeface="Comic Sans MS" panose="030F0702030302020204" pitchFamily="66" charset="0"/>
              </a:rPr>
              <a:t>Open</a:t>
            </a:r>
            <a:r>
              <a:rPr lang="en-GB" dirty="0">
                <a:latin typeface="Comic Sans MS" panose="030F0702030302020204" pitchFamily="66" charset="0"/>
              </a:rPr>
              <a:t>: inputs and outputs of both energy and matter. Most environmental systems are examples of open systems.</a:t>
            </a:r>
          </a:p>
          <a:p>
            <a:br>
              <a:rPr lang="en-GB" dirty="0">
                <a:latin typeface="Comic Sans MS" panose="030F0702030302020204" pitchFamily="66" charset="0"/>
              </a:rPr>
            </a:br>
            <a:r>
              <a:rPr lang="en-GB" dirty="0">
                <a:latin typeface="Comic Sans MS" panose="030F0702030302020204" pitchFamily="66" charset="0"/>
              </a:rPr>
              <a:t>When inputs and outputs of the system are balanced, they are said to be in dynamic equilibrium, because in reality most basins are continuously changing to reach, but rarely achieving balance.</a:t>
            </a:r>
          </a:p>
        </p:txBody>
      </p:sp>
      <p:sp>
        <p:nvSpPr>
          <p:cNvPr id="5" name="Rectangle 2"/>
          <p:cNvSpPr>
            <a:spLocks/>
          </p:cNvSpPr>
          <p:nvPr/>
        </p:nvSpPr>
        <p:spPr bwMode="auto">
          <a:xfrm>
            <a:off x="149872" y="106753"/>
            <a:ext cx="8873577" cy="43204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Systems Theory-Hydrological Cycle [closed]</a:t>
            </a:r>
          </a:p>
        </p:txBody>
      </p:sp>
      <p:sp>
        <p:nvSpPr>
          <p:cNvPr id="7" name="Text Box 6"/>
          <p:cNvSpPr txBox="1">
            <a:spLocks noChangeArrowheads="1"/>
          </p:cNvSpPr>
          <p:nvPr/>
        </p:nvSpPr>
        <p:spPr bwMode="auto">
          <a:xfrm>
            <a:off x="165864" y="1124744"/>
            <a:ext cx="8870632" cy="1093939"/>
          </a:xfrm>
          <a:prstGeom prst="rect">
            <a:avLst/>
          </a:prstGeom>
          <a:solidFill>
            <a:srgbClr val="FFFFFF"/>
          </a:solidFill>
          <a:ln w="28575">
            <a:solidFill>
              <a:srgbClr val="FFC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6131" tIns="65311" rIns="106131" bIns="65311"/>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defRPr>
            </a:lvl9pPr>
          </a:lstStyle>
          <a:p>
            <a:pPr>
              <a:spcAft>
                <a:spcPts val="0"/>
              </a:spcAft>
            </a:pPr>
            <a:r>
              <a:rPr lang="en-GB" sz="2000" u="sng" dirty="0">
                <a:latin typeface="Comic Sans MS" pitchFamily="66" charset="0"/>
              </a:rPr>
              <a:t>Learning objectives</a:t>
            </a:r>
            <a:r>
              <a:rPr lang="en-GB" sz="2000" dirty="0">
                <a:latin typeface="Comic Sans MS" pitchFamily="66" charset="0"/>
              </a:rPr>
              <a:t>:</a:t>
            </a:r>
            <a:r>
              <a:rPr lang="en-GB" dirty="0">
                <a:latin typeface="Comic Sans MS" pitchFamily="66" charset="0"/>
              </a:rPr>
              <a:t> To </a:t>
            </a:r>
            <a:r>
              <a:rPr lang="en-US" dirty="0">
                <a:latin typeface="Comic Sans MS" panose="030F0702030302020204" pitchFamily="66" charset="0"/>
              </a:rPr>
              <a:t>Examine the inputs, outputs, stores and transfers of the hydrological cycle. Discuss the causes and consequences of the changing balance between water stored in oceans and ice. </a:t>
            </a:r>
            <a:endParaRPr lang="en-GB" sz="2800" dirty="0">
              <a:latin typeface="Comic Sans MS" panose="030F0702030302020204" pitchFamily="66" charset="0"/>
            </a:endParaRPr>
          </a:p>
        </p:txBody>
      </p:sp>
      <p:sp>
        <p:nvSpPr>
          <p:cNvPr id="8" name="Rectangle 2"/>
          <p:cNvSpPr>
            <a:spLocks/>
          </p:cNvSpPr>
          <p:nvPr/>
        </p:nvSpPr>
        <p:spPr bwMode="auto">
          <a:xfrm>
            <a:off x="149872" y="620688"/>
            <a:ext cx="8873577" cy="432048"/>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Demo:</a:t>
            </a:r>
            <a:r>
              <a:rPr lang="en-US" altLang="en-US" sz="2400" dirty="0">
                <a:solidFill>
                  <a:schemeClr val="tx1"/>
                </a:solidFill>
                <a:latin typeface="Comic Sans MS" panose="030F0702030302020204" pitchFamily="66" charset="0"/>
                <a:ea typeface="Lucida Grande" charset="0"/>
                <a:cs typeface="Lucida Grande" charset="0"/>
                <a:sym typeface="Lucida Grande" charset="0"/>
              </a:rPr>
              <a:t> Make notes on system theory. </a:t>
            </a:r>
          </a:p>
        </p:txBody>
      </p:sp>
    </p:spTree>
    <p:extLst>
      <p:ext uri="{BB962C8B-B14F-4D97-AF65-F5344CB8AC3E}">
        <p14:creationId xmlns:p14="http://schemas.microsoft.com/office/powerpoint/2010/main" val="357192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89" r="8412"/>
          <a:stretch/>
        </p:blipFill>
        <p:spPr bwMode="auto">
          <a:xfrm>
            <a:off x="321340" y="617879"/>
            <a:ext cx="8424935" cy="6232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p:cNvSpPr>
          <p:nvPr/>
        </p:nvSpPr>
        <p:spPr bwMode="auto">
          <a:xfrm>
            <a:off x="152216" y="89336"/>
            <a:ext cx="8763184" cy="432048"/>
          </a:xfrm>
          <a:prstGeom prst="rect">
            <a:avLst/>
          </a:prstGeom>
          <a:solidFill>
            <a:schemeClr val="bg1"/>
          </a:solidFill>
          <a:ln w="28575">
            <a:solidFill>
              <a:srgbClr val="FF00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The Drainage Basin</a:t>
            </a:r>
          </a:p>
        </p:txBody>
      </p:sp>
    </p:spTree>
    <p:extLst>
      <p:ext uri="{BB962C8B-B14F-4D97-AF65-F5344CB8AC3E}">
        <p14:creationId xmlns:p14="http://schemas.microsoft.com/office/powerpoint/2010/main" val="321891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83768" y="6021287"/>
            <a:ext cx="6552728"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rgbClr val="000066"/>
                </a:solidFill>
                <a:latin typeface="Comic Sans MS" panose="030F0702030302020204" pitchFamily="66" charset="0"/>
              </a:rPr>
              <a:t>A river which joins a larger river.</a:t>
            </a:r>
          </a:p>
        </p:txBody>
      </p:sp>
      <p:sp>
        <p:nvSpPr>
          <p:cNvPr id="18" name="Rectangle 17"/>
          <p:cNvSpPr/>
          <p:nvPr/>
        </p:nvSpPr>
        <p:spPr>
          <a:xfrm>
            <a:off x="2466102" y="4358739"/>
            <a:ext cx="6552728"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A bend in a River. </a:t>
            </a:r>
          </a:p>
        </p:txBody>
      </p:sp>
      <p:sp>
        <p:nvSpPr>
          <p:cNvPr id="17" name="Rectangle 16"/>
          <p:cNvSpPr/>
          <p:nvPr/>
        </p:nvSpPr>
        <p:spPr>
          <a:xfrm>
            <a:off x="2462208" y="3459836"/>
            <a:ext cx="6552728"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Land that gets flooded when the river overflows.</a:t>
            </a:r>
          </a:p>
        </p:txBody>
      </p:sp>
      <p:sp>
        <p:nvSpPr>
          <p:cNvPr id="16" name="Rectangle 15"/>
          <p:cNvSpPr/>
          <p:nvPr/>
        </p:nvSpPr>
        <p:spPr>
          <a:xfrm>
            <a:off x="2462208" y="2708920"/>
            <a:ext cx="6552728"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The starting point of the river.</a:t>
            </a:r>
          </a:p>
        </p:txBody>
      </p:sp>
      <p:sp>
        <p:nvSpPr>
          <p:cNvPr id="15" name="Rectangle 14"/>
          <p:cNvSpPr/>
          <p:nvPr/>
        </p:nvSpPr>
        <p:spPr>
          <a:xfrm>
            <a:off x="2459743" y="1916832"/>
            <a:ext cx="6552728" cy="70337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Imaginary line that separates one  drainage basin from the           next.</a:t>
            </a:r>
          </a:p>
        </p:txBody>
      </p:sp>
      <p:sp>
        <p:nvSpPr>
          <p:cNvPr id="3" name="Rectangle 2"/>
          <p:cNvSpPr/>
          <p:nvPr/>
        </p:nvSpPr>
        <p:spPr>
          <a:xfrm>
            <a:off x="2462208" y="1196752"/>
            <a:ext cx="6552728"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The point where two rivers meet.</a:t>
            </a:r>
          </a:p>
        </p:txBody>
      </p:sp>
      <p:sp>
        <p:nvSpPr>
          <p:cNvPr id="2" name="Rectangle 1"/>
          <p:cNvSpPr/>
          <p:nvPr/>
        </p:nvSpPr>
        <p:spPr>
          <a:xfrm>
            <a:off x="201413" y="1196751"/>
            <a:ext cx="1490266"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Source </a:t>
            </a:r>
          </a:p>
        </p:txBody>
      </p:sp>
      <p:sp>
        <p:nvSpPr>
          <p:cNvPr id="8" name="Rectangle 7"/>
          <p:cNvSpPr/>
          <p:nvPr/>
        </p:nvSpPr>
        <p:spPr>
          <a:xfrm>
            <a:off x="201413" y="1916832"/>
            <a:ext cx="1490266"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Tributary </a:t>
            </a:r>
            <a:endParaRPr lang="en-GB" dirty="0">
              <a:solidFill>
                <a:schemeClr val="tx1"/>
              </a:solidFill>
            </a:endParaRPr>
          </a:p>
        </p:txBody>
      </p:sp>
      <p:sp>
        <p:nvSpPr>
          <p:cNvPr id="9" name="Rectangle 8"/>
          <p:cNvSpPr/>
          <p:nvPr/>
        </p:nvSpPr>
        <p:spPr>
          <a:xfrm>
            <a:off x="201413" y="2708920"/>
            <a:ext cx="1490266"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Confluence</a:t>
            </a:r>
            <a:endParaRPr lang="en-GB" dirty="0">
              <a:solidFill>
                <a:schemeClr val="tx1"/>
              </a:solidFill>
            </a:endParaRPr>
          </a:p>
        </p:txBody>
      </p:sp>
      <p:sp>
        <p:nvSpPr>
          <p:cNvPr id="10" name="Rectangle 9"/>
          <p:cNvSpPr/>
          <p:nvPr/>
        </p:nvSpPr>
        <p:spPr>
          <a:xfrm>
            <a:off x="258176" y="3504127"/>
            <a:ext cx="1433503"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Watershed</a:t>
            </a:r>
            <a:endParaRPr lang="en-GB" dirty="0">
              <a:solidFill>
                <a:schemeClr val="tx1"/>
              </a:solidFill>
            </a:endParaRPr>
          </a:p>
        </p:txBody>
      </p:sp>
      <p:sp>
        <p:nvSpPr>
          <p:cNvPr id="11" name="Rectangle 10"/>
          <p:cNvSpPr/>
          <p:nvPr/>
        </p:nvSpPr>
        <p:spPr>
          <a:xfrm>
            <a:off x="232952" y="4358738"/>
            <a:ext cx="1458727" cy="61843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Flood plain</a:t>
            </a:r>
            <a:endParaRPr lang="en-GB" dirty="0">
              <a:solidFill>
                <a:schemeClr val="tx1"/>
              </a:solidFill>
            </a:endParaRPr>
          </a:p>
        </p:txBody>
      </p:sp>
      <p:sp>
        <p:nvSpPr>
          <p:cNvPr id="12" name="Rectangle 11"/>
          <p:cNvSpPr/>
          <p:nvPr/>
        </p:nvSpPr>
        <p:spPr>
          <a:xfrm>
            <a:off x="232953" y="5229201"/>
            <a:ext cx="1458726" cy="56226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Comic Sans MS" pitchFamily="66" charset="0"/>
              </a:rPr>
              <a:t>Mouth</a:t>
            </a:r>
            <a:endParaRPr lang="en-GB" dirty="0">
              <a:solidFill>
                <a:sysClr val="windowText" lastClr="000000"/>
              </a:solidFill>
            </a:endParaRPr>
          </a:p>
        </p:txBody>
      </p:sp>
      <p:sp>
        <p:nvSpPr>
          <p:cNvPr id="13" name="Rectangle 12"/>
          <p:cNvSpPr/>
          <p:nvPr/>
        </p:nvSpPr>
        <p:spPr>
          <a:xfrm>
            <a:off x="258177" y="6021288"/>
            <a:ext cx="1433502"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Meander</a:t>
            </a:r>
            <a:endParaRPr lang="en-GB" dirty="0">
              <a:solidFill>
                <a:schemeClr val="tx1"/>
              </a:solidFill>
            </a:endParaRPr>
          </a:p>
        </p:txBody>
      </p:sp>
      <p:sp>
        <p:nvSpPr>
          <p:cNvPr id="19" name="Rectangle 18"/>
          <p:cNvSpPr/>
          <p:nvPr/>
        </p:nvSpPr>
        <p:spPr>
          <a:xfrm>
            <a:off x="2487424" y="5229201"/>
            <a:ext cx="6552728" cy="57564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latin typeface="Comic Sans MS" pitchFamily="66" charset="0"/>
              </a:rPr>
              <a:t>The river flows into a lake or the sea.</a:t>
            </a:r>
          </a:p>
        </p:txBody>
      </p:sp>
      <p:sp>
        <p:nvSpPr>
          <p:cNvPr id="21" name="Rectangle 2"/>
          <p:cNvSpPr>
            <a:spLocks/>
          </p:cNvSpPr>
          <p:nvPr/>
        </p:nvSpPr>
        <p:spPr bwMode="auto">
          <a:xfrm>
            <a:off x="152216" y="89336"/>
            <a:ext cx="8870508" cy="432048"/>
          </a:xfrm>
          <a:prstGeom prst="rect">
            <a:avLst/>
          </a:prstGeom>
          <a:solidFill>
            <a:schemeClr val="bg1"/>
          </a:solidFill>
          <a:ln w="28575">
            <a:solidFill>
              <a:srgbClr val="FF00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Key Terms Quiz </a:t>
            </a:r>
          </a:p>
        </p:txBody>
      </p:sp>
      <p:sp>
        <p:nvSpPr>
          <p:cNvPr id="22" name="Rectangle 2"/>
          <p:cNvSpPr>
            <a:spLocks/>
          </p:cNvSpPr>
          <p:nvPr/>
        </p:nvSpPr>
        <p:spPr bwMode="auto">
          <a:xfrm>
            <a:off x="138568" y="635247"/>
            <a:ext cx="8884156" cy="432048"/>
          </a:xfrm>
          <a:prstGeom prst="rect">
            <a:avLst/>
          </a:prstGeom>
          <a:solidFill>
            <a:schemeClr val="bg1"/>
          </a:solidFill>
          <a:ln w="28575">
            <a:solidFill>
              <a:srgbClr val="00FF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Demo</a:t>
            </a:r>
            <a:r>
              <a:rPr lang="en-US" altLang="en-US" sz="2400" dirty="0">
                <a:solidFill>
                  <a:schemeClr val="tx1"/>
                </a:solidFill>
                <a:latin typeface="Comic Sans MS" panose="030F0702030302020204" pitchFamily="66" charset="0"/>
                <a:ea typeface="Lucida Grande" charset="0"/>
                <a:cs typeface="Lucida Grande" charset="0"/>
                <a:sym typeface="Lucida Grande" charset="0"/>
              </a:rPr>
              <a:t>: Match the term with the definition. </a:t>
            </a:r>
          </a:p>
        </p:txBody>
      </p:sp>
    </p:spTree>
    <p:extLst>
      <p:ext uri="{BB962C8B-B14F-4D97-AF65-F5344CB8AC3E}">
        <p14:creationId xmlns:p14="http://schemas.microsoft.com/office/powerpoint/2010/main" val="274578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83768" y="6021287"/>
            <a:ext cx="6552728" cy="575649"/>
          </a:xfrm>
          <a:prstGeom prst="rect">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rgbClr val="000066"/>
                </a:solidFill>
                <a:latin typeface="Comic Sans MS" panose="030F0702030302020204" pitchFamily="66" charset="0"/>
              </a:rPr>
              <a:t>A river which joins a larger river.</a:t>
            </a:r>
          </a:p>
        </p:txBody>
      </p:sp>
      <p:sp>
        <p:nvSpPr>
          <p:cNvPr id="18" name="Rectangle 17"/>
          <p:cNvSpPr/>
          <p:nvPr/>
        </p:nvSpPr>
        <p:spPr>
          <a:xfrm>
            <a:off x="2466102" y="4358739"/>
            <a:ext cx="6552728" cy="575649"/>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A bend in a River. </a:t>
            </a:r>
          </a:p>
        </p:txBody>
      </p:sp>
      <p:sp>
        <p:nvSpPr>
          <p:cNvPr id="17" name="Rectangle 16"/>
          <p:cNvSpPr/>
          <p:nvPr/>
        </p:nvSpPr>
        <p:spPr>
          <a:xfrm>
            <a:off x="2462208" y="3459836"/>
            <a:ext cx="6552728" cy="575649"/>
          </a:xfrm>
          <a:prstGeom prst="rect">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Land that gets flooded when the river overflows.</a:t>
            </a:r>
          </a:p>
        </p:txBody>
      </p:sp>
      <p:sp>
        <p:nvSpPr>
          <p:cNvPr id="16" name="Rectangle 15"/>
          <p:cNvSpPr/>
          <p:nvPr/>
        </p:nvSpPr>
        <p:spPr>
          <a:xfrm>
            <a:off x="2462208" y="2708920"/>
            <a:ext cx="6552728" cy="575649"/>
          </a:xfrm>
          <a:prstGeom prst="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The starting point of the river.</a:t>
            </a:r>
          </a:p>
        </p:txBody>
      </p:sp>
      <p:sp>
        <p:nvSpPr>
          <p:cNvPr id="15" name="Rectangle 14"/>
          <p:cNvSpPr/>
          <p:nvPr/>
        </p:nvSpPr>
        <p:spPr>
          <a:xfrm>
            <a:off x="2459743" y="1916832"/>
            <a:ext cx="6552728" cy="703370"/>
          </a:xfrm>
          <a:prstGeom prst="rect">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Imaginary line that separates one  drainage basin from the           next.</a:t>
            </a:r>
          </a:p>
        </p:txBody>
      </p:sp>
      <p:sp>
        <p:nvSpPr>
          <p:cNvPr id="3" name="Rectangle 2"/>
          <p:cNvSpPr/>
          <p:nvPr/>
        </p:nvSpPr>
        <p:spPr>
          <a:xfrm>
            <a:off x="2462208" y="1196752"/>
            <a:ext cx="6552728" cy="575649"/>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dirty="0">
                <a:solidFill>
                  <a:schemeClr val="tx1"/>
                </a:solidFill>
                <a:latin typeface="Comic Sans MS" pitchFamily="66" charset="0"/>
              </a:rPr>
              <a:t>The point where two rivers meet.</a:t>
            </a:r>
          </a:p>
        </p:txBody>
      </p:sp>
      <p:sp>
        <p:nvSpPr>
          <p:cNvPr id="2" name="Rectangle 1"/>
          <p:cNvSpPr/>
          <p:nvPr/>
        </p:nvSpPr>
        <p:spPr>
          <a:xfrm>
            <a:off x="201413" y="1196751"/>
            <a:ext cx="1490266" cy="575649"/>
          </a:xfrm>
          <a:prstGeom prst="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Source </a:t>
            </a:r>
          </a:p>
        </p:txBody>
      </p:sp>
      <p:sp>
        <p:nvSpPr>
          <p:cNvPr id="8" name="Rectangle 7"/>
          <p:cNvSpPr/>
          <p:nvPr/>
        </p:nvSpPr>
        <p:spPr>
          <a:xfrm>
            <a:off x="201413" y="1916832"/>
            <a:ext cx="1490266" cy="575649"/>
          </a:xfrm>
          <a:prstGeom prst="rect">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Tributary </a:t>
            </a:r>
            <a:endParaRPr lang="en-GB" dirty="0">
              <a:solidFill>
                <a:schemeClr val="tx1"/>
              </a:solidFill>
            </a:endParaRPr>
          </a:p>
        </p:txBody>
      </p:sp>
      <p:sp>
        <p:nvSpPr>
          <p:cNvPr id="9" name="Rectangle 8"/>
          <p:cNvSpPr/>
          <p:nvPr/>
        </p:nvSpPr>
        <p:spPr>
          <a:xfrm>
            <a:off x="201413" y="2708920"/>
            <a:ext cx="1490266" cy="575649"/>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Confluence</a:t>
            </a:r>
            <a:endParaRPr lang="en-GB" dirty="0">
              <a:solidFill>
                <a:schemeClr val="tx1"/>
              </a:solidFill>
            </a:endParaRPr>
          </a:p>
        </p:txBody>
      </p:sp>
      <p:sp>
        <p:nvSpPr>
          <p:cNvPr id="10" name="Rectangle 9"/>
          <p:cNvSpPr/>
          <p:nvPr/>
        </p:nvSpPr>
        <p:spPr>
          <a:xfrm>
            <a:off x="258176" y="3504127"/>
            <a:ext cx="1433503" cy="575649"/>
          </a:xfrm>
          <a:prstGeom prst="rect">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Watershed</a:t>
            </a:r>
            <a:endParaRPr lang="en-GB" dirty="0">
              <a:solidFill>
                <a:schemeClr val="tx1"/>
              </a:solidFill>
            </a:endParaRPr>
          </a:p>
        </p:txBody>
      </p:sp>
      <p:sp>
        <p:nvSpPr>
          <p:cNvPr id="11" name="Rectangle 10"/>
          <p:cNvSpPr/>
          <p:nvPr/>
        </p:nvSpPr>
        <p:spPr>
          <a:xfrm>
            <a:off x="232952" y="4358738"/>
            <a:ext cx="1458727" cy="618433"/>
          </a:xfrm>
          <a:prstGeom prst="rect">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Flood plain</a:t>
            </a:r>
            <a:endParaRPr lang="en-GB" dirty="0">
              <a:solidFill>
                <a:schemeClr val="tx1"/>
              </a:solidFill>
            </a:endParaRPr>
          </a:p>
        </p:txBody>
      </p:sp>
      <p:sp>
        <p:nvSpPr>
          <p:cNvPr id="12" name="Rectangle 11"/>
          <p:cNvSpPr/>
          <p:nvPr/>
        </p:nvSpPr>
        <p:spPr>
          <a:xfrm>
            <a:off x="232953" y="5229201"/>
            <a:ext cx="1458726" cy="562262"/>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Comic Sans MS" pitchFamily="66" charset="0"/>
              </a:rPr>
              <a:t>Mouth</a:t>
            </a:r>
            <a:endParaRPr lang="en-GB" dirty="0">
              <a:solidFill>
                <a:sysClr val="windowText" lastClr="000000"/>
              </a:solidFill>
            </a:endParaRPr>
          </a:p>
        </p:txBody>
      </p:sp>
      <p:sp>
        <p:nvSpPr>
          <p:cNvPr id="13" name="Rectangle 12"/>
          <p:cNvSpPr/>
          <p:nvPr/>
        </p:nvSpPr>
        <p:spPr>
          <a:xfrm>
            <a:off x="258177" y="6021288"/>
            <a:ext cx="1433502" cy="575649"/>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Meander</a:t>
            </a:r>
            <a:endParaRPr lang="en-GB" dirty="0">
              <a:solidFill>
                <a:schemeClr val="tx1"/>
              </a:solidFill>
            </a:endParaRPr>
          </a:p>
        </p:txBody>
      </p:sp>
      <p:sp>
        <p:nvSpPr>
          <p:cNvPr id="19" name="Rectangle 18"/>
          <p:cNvSpPr/>
          <p:nvPr/>
        </p:nvSpPr>
        <p:spPr>
          <a:xfrm>
            <a:off x="2487424" y="5229201"/>
            <a:ext cx="6552728" cy="575649"/>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latin typeface="Comic Sans MS" pitchFamily="66" charset="0"/>
              </a:rPr>
              <a:t>The river flows into a lake or the sea.</a:t>
            </a:r>
          </a:p>
        </p:txBody>
      </p:sp>
      <p:sp>
        <p:nvSpPr>
          <p:cNvPr id="21" name="Rectangle 2"/>
          <p:cNvSpPr>
            <a:spLocks/>
          </p:cNvSpPr>
          <p:nvPr/>
        </p:nvSpPr>
        <p:spPr bwMode="auto">
          <a:xfrm>
            <a:off x="152216" y="89336"/>
            <a:ext cx="8870508" cy="432048"/>
          </a:xfrm>
          <a:prstGeom prst="rect">
            <a:avLst/>
          </a:prstGeom>
          <a:solidFill>
            <a:schemeClr val="bg1"/>
          </a:solidFill>
          <a:ln w="28575">
            <a:solidFill>
              <a:srgbClr val="FF00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Key Terms Quiz </a:t>
            </a:r>
          </a:p>
        </p:txBody>
      </p:sp>
      <p:sp>
        <p:nvSpPr>
          <p:cNvPr id="22" name="Rectangle 2"/>
          <p:cNvSpPr>
            <a:spLocks/>
          </p:cNvSpPr>
          <p:nvPr/>
        </p:nvSpPr>
        <p:spPr bwMode="auto">
          <a:xfrm>
            <a:off x="138568" y="635247"/>
            <a:ext cx="8884156" cy="432048"/>
          </a:xfrm>
          <a:prstGeom prst="rect">
            <a:avLst/>
          </a:prstGeom>
          <a:solidFill>
            <a:schemeClr val="bg1"/>
          </a:solidFill>
          <a:ln w="28575">
            <a:solidFill>
              <a:srgbClr val="00FF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Demo</a:t>
            </a:r>
            <a:r>
              <a:rPr lang="en-US" altLang="en-US" sz="2400" dirty="0">
                <a:solidFill>
                  <a:schemeClr val="tx1"/>
                </a:solidFill>
                <a:latin typeface="Comic Sans MS" panose="030F0702030302020204" pitchFamily="66" charset="0"/>
                <a:ea typeface="Lucida Grande" charset="0"/>
                <a:cs typeface="Lucida Grande" charset="0"/>
                <a:sym typeface="Lucida Grande" charset="0"/>
              </a:rPr>
              <a:t>: Match the term with the definition. </a:t>
            </a:r>
          </a:p>
        </p:txBody>
      </p:sp>
    </p:spTree>
    <p:extLst>
      <p:ext uri="{BB962C8B-B14F-4D97-AF65-F5344CB8AC3E}">
        <p14:creationId xmlns:p14="http://schemas.microsoft.com/office/powerpoint/2010/main" val="123280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p_drainage ba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483" y="1988840"/>
            <a:ext cx="39322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Freeform 10"/>
          <p:cNvSpPr>
            <a:spLocks/>
          </p:cNvSpPr>
          <p:nvPr/>
        </p:nvSpPr>
        <p:spPr bwMode="auto">
          <a:xfrm>
            <a:off x="3537520" y="1792560"/>
            <a:ext cx="3124200" cy="3810000"/>
          </a:xfrm>
          <a:custGeom>
            <a:avLst/>
            <a:gdLst>
              <a:gd name="T0" fmla="*/ 0 w 1968"/>
              <a:gd name="T1" fmla="*/ 0 h 2352"/>
              <a:gd name="T2" fmla="*/ 1088707500 w 1968"/>
              <a:gd name="T3" fmla="*/ 2141241059 h 2352"/>
              <a:gd name="T4" fmla="*/ 2147483646 w 1968"/>
              <a:gd name="T5" fmla="*/ 2147483646 h 2352"/>
              <a:gd name="T6" fmla="*/ 2056447500 w 1968"/>
              <a:gd name="T7" fmla="*/ 2147483646 h 2352"/>
              <a:gd name="T8" fmla="*/ 2147483646 w 1968"/>
              <a:gd name="T9" fmla="*/ 2147483646 h 2352"/>
              <a:gd name="T10" fmla="*/ 2147483646 w 1968"/>
              <a:gd name="T11" fmla="*/ 2147483646 h 2352"/>
              <a:gd name="T12" fmla="*/ 2147483646 w 1968"/>
              <a:gd name="T13" fmla="*/ 2147483646 h 23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8" h="2352">
                <a:moveTo>
                  <a:pt x="0" y="0"/>
                </a:moveTo>
                <a:cubicBezTo>
                  <a:pt x="136" y="308"/>
                  <a:pt x="272" y="616"/>
                  <a:pt x="432" y="816"/>
                </a:cubicBezTo>
                <a:cubicBezTo>
                  <a:pt x="592" y="1016"/>
                  <a:pt x="896" y="1048"/>
                  <a:pt x="960" y="1200"/>
                </a:cubicBezTo>
                <a:cubicBezTo>
                  <a:pt x="1024" y="1352"/>
                  <a:pt x="760" y="1584"/>
                  <a:pt x="816" y="1728"/>
                </a:cubicBezTo>
                <a:cubicBezTo>
                  <a:pt x="872" y="1872"/>
                  <a:pt x="1152" y="1976"/>
                  <a:pt x="1296" y="2064"/>
                </a:cubicBezTo>
                <a:cubicBezTo>
                  <a:pt x="1440" y="2152"/>
                  <a:pt x="1568" y="2208"/>
                  <a:pt x="1680" y="2256"/>
                </a:cubicBezTo>
                <a:cubicBezTo>
                  <a:pt x="1792" y="2304"/>
                  <a:pt x="1920" y="2336"/>
                  <a:pt x="1968" y="2352"/>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Rectangle 2"/>
          <p:cNvSpPr>
            <a:spLocks/>
          </p:cNvSpPr>
          <p:nvPr/>
        </p:nvSpPr>
        <p:spPr bwMode="auto">
          <a:xfrm>
            <a:off x="152216" y="89336"/>
            <a:ext cx="8870508" cy="432048"/>
          </a:xfrm>
          <a:prstGeom prst="rect">
            <a:avLst/>
          </a:prstGeom>
          <a:solidFill>
            <a:schemeClr val="bg1"/>
          </a:solidFill>
          <a:ln w="28575">
            <a:solidFill>
              <a:srgbClr val="FF00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Spotting these on a Map </a:t>
            </a:r>
          </a:p>
        </p:txBody>
      </p:sp>
      <p:sp>
        <p:nvSpPr>
          <p:cNvPr id="16" name="Rectangle 2"/>
          <p:cNvSpPr>
            <a:spLocks/>
          </p:cNvSpPr>
          <p:nvPr/>
        </p:nvSpPr>
        <p:spPr bwMode="auto">
          <a:xfrm>
            <a:off x="136746" y="624215"/>
            <a:ext cx="8870508" cy="932578"/>
          </a:xfrm>
          <a:prstGeom prst="rect">
            <a:avLst/>
          </a:prstGeom>
          <a:solidFill>
            <a:schemeClr val="bg1"/>
          </a:solidFill>
          <a:ln w="28575">
            <a:solidFill>
              <a:srgbClr val="00FF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000" u="sng" dirty="0">
                <a:solidFill>
                  <a:schemeClr val="tx1"/>
                </a:solidFill>
                <a:latin typeface="Comic Sans MS" panose="030F0702030302020204" pitchFamily="66" charset="0"/>
                <a:ea typeface="Lucida Grande" charset="0"/>
                <a:cs typeface="Lucida Grande" charset="0"/>
                <a:sym typeface="Lucida Grande" charset="0"/>
              </a:rPr>
              <a:t>Demo</a:t>
            </a:r>
            <a:r>
              <a:rPr lang="en-US" altLang="en-US" sz="2000" dirty="0">
                <a:solidFill>
                  <a:schemeClr val="tx1"/>
                </a:solidFill>
                <a:latin typeface="Comic Sans MS" panose="030F0702030302020204" pitchFamily="66" charset="0"/>
                <a:ea typeface="Lucida Grande" charset="0"/>
                <a:cs typeface="Lucida Grande" charset="0"/>
                <a:sym typeface="Lucida Grande" charset="0"/>
              </a:rPr>
              <a:t>: Label the following 6 geographical features found on the map. The Mouth/A Tributary/ The Watershed/The Catchment/ A confluence and the Source. </a:t>
            </a:r>
          </a:p>
        </p:txBody>
      </p:sp>
    </p:spTree>
    <p:extLst>
      <p:ext uri="{BB962C8B-B14F-4D97-AF65-F5344CB8AC3E}">
        <p14:creationId xmlns:p14="http://schemas.microsoft.com/office/powerpoint/2010/main" val="10779081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p_drainage ba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533" y="1762398"/>
            <a:ext cx="39322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6737920" y="2402160"/>
            <a:ext cx="2514600" cy="210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6600"/>
                </a:solidFill>
                <a:latin typeface="Comic Sans MS" panose="030F0702030302020204" pitchFamily="66" charset="0"/>
              </a:rPr>
              <a:t>Catchment</a:t>
            </a:r>
          </a:p>
          <a:p>
            <a:pPr eaLnBrk="1" hangingPunct="1">
              <a:spcBef>
                <a:spcPct val="0"/>
              </a:spcBef>
              <a:buFontTx/>
              <a:buNone/>
            </a:pPr>
            <a:r>
              <a:rPr lang="en-GB" altLang="en-US" sz="2200">
                <a:solidFill>
                  <a:srgbClr val="000066"/>
                </a:solidFill>
                <a:latin typeface="Comic Sans MS" panose="030F0702030302020204" pitchFamily="66" charset="0"/>
              </a:rPr>
              <a:t>The area from which water drains into a particular drainage basin.</a:t>
            </a:r>
          </a:p>
        </p:txBody>
      </p:sp>
      <p:sp>
        <p:nvSpPr>
          <p:cNvPr id="24580" name="Rectangle 4"/>
          <p:cNvSpPr>
            <a:spLocks noChangeArrowheads="1"/>
          </p:cNvSpPr>
          <p:nvPr/>
        </p:nvSpPr>
        <p:spPr bwMode="auto">
          <a:xfrm>
            <a:off x="4070920" y="736873"/>
            <a:ext cx="4419600" cy="1096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6600"/>
                </a:solidFill>
                <a:latin typeface="Comic Sans MS" panose="030F0702030302020204" pitchFamily="66" charset="0"/>
              </a:rPr>
              <a:t>Tributary</a:t>
            </a:r>
            <a:r>
              <a:rPr lang="en-GB" altLang="en-US" sz="2200" dirty="0">
                <a:solidFill>
                  <a:srgbClr val="5B0091"/>
                </a:solidFill>
                <a:latin typeface="Comic Sans MS" panose="030F0702030302020204" pitchFamily="66" charset="0"/>
              </a:rPr>
              <a:t> </a:t>
            </a:r>
          </a:p>
          <a:p>
            <a:pPr eaLnBrk="1" hangingPunct="1">
              <a:spcBef>
                <a:spcPct val="0"/>
              </a:spcBef>
              <a:buFontTx/>
              <a:buNone/>
            </a:pPr>
            <a:r>
              <a:rPr lang="en-GB" altLang="en-US" sz="2200" dirty="0">
                <a:solidFill>
                  <a:srgbClr val="000066"/>
                </a:solidFill>
                <a:latin typeface="Comic Sans MS" panose="030F0702030302020204" pitchFamily="66" charset="0"/>
              </a:rPr>
              <a:t>A river which joins a larger river.</a:t>
            </a:r>
          </a:p>
        </p:txBody>
      </p:sp>
      <p:sp>
        <p:nvSpPr>
          <p:cNvPr id="24581" name="Line 5"/>
          <p:cNvSpPr>
            <a:spLocks noChangeShapeType="1"/>
          </p:cNvSpPr>
          <p:nvPr/>
        </p:nvSpPr>
        <p:spPr bwMode="auto">
          <a:xfrm>
            <a:off x="4832919" y="1721123"/>
            <a:ext cx="352425" cy="833437"/>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2" name="Line 6"/>
          <p:cNvSpPr>
            <a:spLocks noChangeShapeType="1"/>
          </p:cNvSpPr>
          <p:nvPr/>
        </p:nvSpPr>
        <p:spPr bwMode="auto">
          <a:xfrm flipV="1">
            <a:off x="3427983" y="3926160"/>
            <a:ext cx="2209800" cy="2209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3" name="Rectangle 7"/>
          <p:cNvSpPr>
            <a:spLocks noChangeArrowheads="1"/>
          </p:cNvSpPr>
          <p:nvPr/>
        </p:nvSpPr>
        <p:spPr bwMode="auto">
          <a:xfrm>
            <a:off x="1751583" y="5907360"/>
            <a:ext cx="4953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6600"/>
                </a:solidFill>
                <a:latin typeface="Comic Sans MS" panose="030F0702030302020204" pitchFamily="66" charset="0"/>
              </a:rPr>
              <a:t>Confluence</a:t>
            </a:r>
          </a:p>
          <a:p>
            <a:pPr eaLnBrk="1" hangingPunct="1">
              <a:spcBef>
                <a:spcPct val="0"/>
              </a:spcBef>
              <a:buFontTx/>
              <a:buNone/>
            </a:pPr>
            <a:r>
              <a:rPr lang="en-GB" altLang="en-US" sz="2200">
                <a:solidFill>
                  <a:srgbClr val="000066"/>
                </a:solidFill>
                <a:latin typeface="Comic Sans MS" panose="030F0702030302020204" pitchFamily="66" charset="0"/>
              </a:rPr>
              <a:t>The point at which two rivers join.</a:t>
            </a:r>
          </a:p>
        </p:txBody>
      </p:sp>
      <p:sp>
        <p:nvSpPr>
          <p:cNvPr id="24584" name="Rectangle 8"/>
          <p:cNvSpPr>
            <a:spLocks noChangeArrowheads="1"/>
          </p:cNvSpPr>
          <p:nvPr/>
        </p:nvSpPr>
        <p:spPr bwMode="auto">
          <a:xfrm>
            <a:off x="108520" y="3392760"/>
            <a:ext cx="2362200" cy="2436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6600"/>
                </a:solidFill>
                <a:latin typeface="Comic Sans MS" panose="030F0702030302020204" pitchFamily="66" charset="0"/>
              </a:rPr>
              <a:t>Watershed</a:t>
            </a:r>
            <a:r>
              <a:rPr lang="en-GB" altLang="en-US" sz="2200">
                <a:solidFill>
                  <a:srgbClr val="5B0091"/>
                </a:solidFill>
                <a:latin typeface="Comic Sans MS" panose="030F0702030302020204" pitchFamily="66" charset="0"/>
              </a:rPr>
              <a:t> </a:t>
            </a:r>
          </a:p>
          <a:p>
            <a:pPr eaLnBrk="1" hangingPunct="1">
              <a:spcBef>
                <a:spcPct val="0"/>
              </a:spcBef>
              <a:buFontTx/>
              <a:buNone/>
            </a:pPr>
            <a:r>
              <a:rPr lang="en-GB" altLang="en-US" sz="2200">
                <a:solidFill>
                  <a:srgbClr val="000066"/>
                </a:solidFill>
                <a:latin typeface="Comic Sans MS" panose="030F0702030302020204" pitchFamily="66" charset="0"/>
              </a:rPr>
              <a:t>The boundary dividing one drainage basin from another- a ridge of high land.</a:t>
            </a:r>
          </a:p>
        </p:txBody>
      </p:sp>
      <p:sp>
        <p:nvSpPr>
          <p:cNvPr id="24585" name="Line 9"/>
          <p:cNvSpPr>
            <a:spLocks noChangeShapeType="1"/>
          </p:cNvSpPr>
          <p:nvPr/>
        </p:nvSpPr>
        <p:spPr bwMode="auto">
          <a:xfrm flipV="1">
            <a:off x="2165920" y="3926160"/>
            <a:ext cx="2819400"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6" name="Freeform 10"/>
          <p:cNvSpPr>
            <a:spLocks/>
          </p:cNvSpPr>
          <p:nvPr/>
        </p:nvSpPr>
        <p:spPr bwMode="auto">
          <a:xfrm>
            <a:off x="3537520" y="1792560"/>
            <a:ext cx="3124200" cy="3810000"/>
          </a:xfrm>
          <a:custGeom>
            <a:avLst/>
            <a:gdLst>
              <a:gd name="T0" fmla="*/ 0 w 1968"/>
              <a:gd name="T1" fmla="*/ 0 h 2352"/>
              <a:gd name="T2" fmla="*/ 1088707500 w 1968"/>
              <a:gd name="T3" fmla="*/ 2141241059 h 2352"/>
              <a:gd name="T4" fmla="*/ 2147483646 w 1968"/>
              <a:gd name="T5" fmla="*/ 2147483646 h 2352"/>
              <a:gd name="T6" fmla="*/ 2056447500 w 1968"/>
              <a:gd name="T7" fmla="*/ 2147483646 h 2352"/>
              <a:gd name="T8" fmla="*/ 2147483646 w 1968"/>
              <a:gd name="T9" fmla="*/ 2147483646 h 2352"/>
              <a:gd name="T10" fmla="*/ 2147483646 w 1968"/>
              <a:gd name="T11" fmla="*/ 2147483646 h 2352"/>
              <a:gd name="T12" fmla="*/ 2147483646 w 1968"/>
              <a:gd name="T13" fmla="*/ 2147483646 h 23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8" h="2352">
                <a:moveTo>
                  <a:pt x="0" y="0"/>
                </a:moveTo>
                <a:cubicBezTo>
                  <a:pt x="136" y="308"/>
                  <a:pt x="272" y="616"/>
                  <a:pt x="432" y="816"/>
                </a:cubicBezTo>
                <a:cubicBezTo>
                  <a:pt x="592" y="1016"/>
                  <a:pt x="896" y="1048"/>
                  <a:pt x="960" y="1200"/>
                </a:cubicBezTo>
                <a:cubicBezTo>
                  <a:pt x="1024" y="1352"/>
                  <a:pt x="760" y="1584"/>
                  <a:pt x="816" y="1728"/>
                </a:cubicBezTo>
                <a:cubicBezTo>
                  <a:pt x="872" y="1872"/>
                  <a:pt x="1152" y="1976"/>
                  <a:pt x="1296" y="2064"/>
                </a:cubicBezTo>
                <a:cubicBezTo>
                  <a:pt x="1440" y="2152"/>
                  <a:pt x="1568" y="2208"/>
                  <a:pt x="1680" y="2256"/>
                </a:cubicBezTo>
                <a:cubicBezTo>
                  <a:pt x="1792" y="2304"/>
                  <a:pt x="1920" y="2336"/>
                  <a:pt x="1968" y="2352"/>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8" name="Rectangle 12"/>
          <p:cNvSpPr>
            <a:spLocks noChangeArrowheads="1"/>
          </p:cNvSpPr>
          <p:nvPr/>
        </p:nvSpPr>
        <p:spPr bwMode="auto">
          <a:xfrm>
            <a:off x="6737920" y="5069160"/>
            <a:ext cx="2514600" cy="143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6600"/>
                </a:solidFill>
                <a:latin typeface="Comic Sans MS" panose="030F0702030302020204" pitchFamily="66" charset="0"/>
              </a:rPr>
              <a:t>Source</a:t>
            </a:r>
          </a:p>
          <a:p>
            <a:pPr eaLnBrk="1" hangingPunct="1">
              <a:spcBef>
                <a:spcPct val="0"/>
              </a:spcBef>
              <a:buFontTx/>
              <a:buNone/>
            </a:pPr>
            <a:r>
              <a:rPr lang="en-GB" altLang="en-US" sz="2200">
                <a:solidFill>
                  <a:srgbClr val="000066"/>
                </a:solidFill>
                <a:latin typeface="Comic Sans MS" panose="030F0702030302020204" pitchFamily="66" charset="0"/>
              </a:rPr>
              <a:t>The upland area where the river begins.</a:t>
            </a:r>
          </a:p>
        </p:txBody>
      </p:sp>
      <p:sp>
        <p:nvSpPr>
          <p:cNvPr id="24589" name="Line 13"/>
          <p:cNvSpPr>
            <a:spLocks noChangeShapeType="1"/>
          </p:cNvSpPr>
          <p:nvPr/>
        </p:nvSpPr>
        <p:spPr bwMode="auto">
          <a:xfrm flipH="1" flipV="1">
            <a:off x="6585520" y="5069160"/>
            <a:ext cx="685800" cy="762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90" name="Rectangle 14"/>
          <p:cNvSpPr>
            <a:spLocks noChangeArrowheads="1"/>
          </p:cNvSpPr>
          <p:nvPr/>
        </p:nvSpPr>
        <p:spPr bwMode="auto">
          <a:xfrm>
            <a:off x="108520" y="1435373"/>
            <a:ext cx="2514600" cy="1766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6600"/>
                </a:solidFill>
                <a:latin typeface="Comic Sans MS" panose="030F0702030302020204" pitchFamily="66" charset="0"/>
              </a:rPr>
              <a:t>Mouth</a:t>
            </a:r>
          </a:p>
          <a:p>
            <a:pPr eaLnBrk="1" hangingPunct="1">
              <a:spcBef>
                <a:spcPct val="0"/>
              </a:spcBef>
              <a:buFontTx/>
              <a:buNone/>
            </a:pPr>
            <a:r>
              <a:rPr lang="en-GB" altLang="en-US" sz="2200">
                <a:solidFill>
                  <a:srgbClr val="000066"/>
                </a:solidFill>
                <a:latin typeface="Comic Sans MS" panose="030F0702030302020204" pitchFamily="66" charset="0"/>
              </a:rPr>
              <a:t>Where the river flows into the sea, or sometimes a lake.</a:t>
            </a:r>
          </a:p>
        </p:txBody>
      </p:sp>
      <p:sp>
        <p:nvSpPr>
          <p:cNvPr id="24591" name="Line 15"/>
          <p:cNvSpPr>
            <a:spLocks noChangeShapeType="1"/>
          </p:cNvSpPr>
          <p:nvPr/>
        </p:nvSpPr>
        <p:spPr bwMode="auto">
          <a:xfrm>
            <a:off x="1151508" y="1617935"/>
            <a:ext cx="2233612" cy="576263"/>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Rectangle 2"/>
          <p:cNvSpPr>
            <a:spLocks/>
          </p:cNvSpPr>
          <p:nvPr/>
        </p:nvSpPr>
        <p:spPr bwMode="auto">
          <a:xfrm>
            <a:off x="152216" y="89336"/>
            <a:ext cx="8870508" cy="432048"/>
          </a:xfrm>
          <a:prstGeom prst="rect">
            <a:avLst/>
          </a:prstGeom>
          <a:solidFill>
            <a:schemeClr val="bg1"/>
          </a:solidFill>
          <a:ln w="28575">
            <a:solidFill>
              <a:srgbClr val="FF00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Spotting these on a Map </a:t>
            </a:r>
          </a:p>
        </p:txBody>
      </p:sp>
    </p:spTree>
    <p:extLst>
      <p:ext uri="{BB962C8B-B14F-4D97-AF65-F5344CB8AC3E}">
        <p14:creationId xmlns:p14="http://schemas.microsoft.com/office/powerpoint/2010/main" val="9100856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dissolve">
                                      <p:cBhvr>
                                        <p:cTn id="13" dur="500"/>
                                        <p:tgtEl>
                                          <p:spTgt spid="245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588"/>
                                        </p:tgtEl>
                                        <p:attrNameLst>
                                          <p:attrName>style.visibility</p:attrName>
                                        </p:attrNameLst>
                                      </p:cBhvr>
                                      <p:to>
                                        <p:strVal val="visible"/>
                                      </p:to>
                                    </p:set>
                                    <p:anim calcmode="lin" valueType="num">
                                      <p:cBhvr additive="base">
                                        <p:cTn id="18" dur="500" fill="hold"/>
                                        <p:tgtEl>
                                          <p:spTgt spid="24588"/>
                                        </p:tgtEl>
                                        <p:attrNameLst>
                                          <p:attrName>ppt_x</p:attrName>
                                        </p:attrNameLst>
                                      </p:cBhvr>
                                      <p:tavLst>
                                        <p:tav tm="0">
                                          <p:val>
                                            <p:strVal val="0-#ppt_w/2"/>
                                          </p:val>
                                        </p:tav>
                                        <p:tav tm="100000">
                                          <p:val>
                                            <p:strVal val="#ppt_x"/>
                                          </p:val>
                                        </p:tav>
                                      </p:tavLst>
                                    </p:anim>
                                    <p:anim calcmode="lin" valueType="num">
                                      <p:cBhvr additive="base">
                                        <p:cTn id="19"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4589"/>
                                        </p:tgtEl>
                                        <p:attrNameLst>
                                          <p:attrName>style.visibility</p:attrName>
                                        </p:attrNameLst>
                                      </p:cBhvr>
                                      <p:to>
                                        <p:strVal val="visible"/>
                                      </p:to>
                                    </p:set>
                                    <p:animEffect transition="in" filter="dissolve">
                                      <p:cBhvr>
                                        <p:cTn id="24" dur="500"/>
                                        <p:tgtEl>
                                          <p:spTgt spid="2458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4583"/>
                                        </p:tgtEl>
                                        <p:attrNameLst>
                                          <p:attrName>style.visibility</p:attrName>
                                        </p:attrNameLst>
                                      </p:cBhvr>
                                      <p:to>
                                        <p:strVal val="visible"/>
                                      </p:to>
                                    </p:set>
                                    <p:anim calcmode="lin" valueType="num">
                                      <p:cBhvr additive="base">
                                        <p:cTn id="29" dur="500" fill="hold"/>
                                        <p:tgtEl>
                                          <p:spTgt spid="24583"/>
                                        </p:tgtEl>
                                        <p:attrNameLst>
                                          <p:attrName>ppt_x</p:attrName>
                                        </p:attrNameLst>
                                      </p:cBhvr>
                                      <p:tavLst>
                                        <p:tav tm="0">
                                          <p:val>
                                            <p:strVal val="0-#ppt_w/2"/>
                                          </p:val>
                                        </p:tav>
                                        <p:tav tm="100000">
                                          <p:val>
                                            <p:strVal val="#ppt_x"/>
                                          </p:val>
                                        </p:tav>
                                      </p:tavLst>
                                    </p:anim>
                                    <p:anim calcmode="lin" valueType="num">
                                      <p:cBhvr additive="base">
                                        <p:cTn id="30"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582"/>
                                        </p:tgtEl>
                                        <p:attrNameLst>
                                          <p:attrName>style.visibility</p:attrName>
                                        </p:attrNameLst>
                                      </p:cBhvr>
                                      <p:to>
                                        <p:strVal val="visible"/>
                                      </p:to>
                                    </p:set>
                                    <p:animEffect transition="in" filter="dissolve">
                                      <p:cBhvr>
                                        <p:cTn id="35" dur="500"/>
                                        <p:tgtEl>
                                          <p:spTgt spid="2458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4584"/>
                                        </p:tgtEl>
                                        <p:attrNameLst>
                                          <p:attrName>style.visibility</p:attrName>
                                        </p:attrNameLst>
                                      </p:cBhvr>
                                      <p:to>
                                        <p:strVal val="visible"/>
                                      </p:to>
                                    </p:set>
                                    <p:anim calcmode="lin" valueType="num">
                                      <p:cBhvr additive="base">
                                        <p:cTn id="40" dur="500" fill="hold"/>
                                        <p:tgtEl>
                                          <p:spTgt spid="24584"/>
                                        </p:tgtEl>
                                        <p:attrNameLst>
                                          <p:attrName>ppt_x</p:attrName>
                                        </p:attrNameLst>
                                      </p:cBhvr>
                                      <p:tavLst>
                                        <p:tav tm="0">
                                          <p:val>
                                            <p:strVal val="0-#ppt_w/2"/>
                                          </p:val>
                                        </p:tav>
                                        <p:tav tm="100000">
                                          <p:val>
                                            <p:strVal val="#ppt_x"/>
                                          </p:val>
                                        </p:tav>
                                      </p:tavLst>
                                    </p:anim>
                                    <p:anim calcmode="lin" valueType="num">
                                      <p:cBhvr additive="base">
                                        <p:cTn id="41"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4586"/>
                                        </p:tgtEl>
                                        <p:attrNameLst>
                                          <p:attrName>style.visibility</p:attrName>
                                        </p:attrNameLst>
                                      </p:cBhvr>
                                      <p:to>
                                        <p:strVal val="visible"/>
                                      </p:to>
                                    </p:set>
                                    <p:animEffect transition="in" filter="dissolve">
                                      <p:cBhvr>
                                        <p:cTn id="46" dur="500"/>
                                        <p:tgtEl>
                                          <p:spTgt spid="2458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4585"/>
                                        </p:tgtEl>
                                        <p:attrNameLst>
                                          <p:attrName>style.visibility</p:attrName>
                                        </p:attrNameLst>
                                      </p:cBhvr>
                                      <p:to>
                                        <p:strVal val="visible"/>
                                      </p:to>
                                    </p:set>
                                    <p:animEffect transition="in" filter="dissolve">
                                      <p:cBhvr>
                                        <p:cTn id="51" dur="500"/>
                                        <p:tgtEl>
                                          <p:spTgt spid="2458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4590"/>
                                        </p:tgtEl>
                                        <p:attrNameLst>
                                          <p:attrName>style.visibility</p:attrName>
                                        </p:attrNameLst>
                                      </p:cBhvr>
                                      <p:to>
                                        <p:strVal val="visible"/>
                                      </p:to>
                                    </p:set>
                                    <p:anim calcmode="lin" valueType="num">
                                      <p:cBhvr additive="base">
                                        <p:cTn id="56" dur="500" fill="hold"/>
                                        <p:tgtEl>
                                          <p:spTgt spid="24590"/>
                                        </p:tgtEl>
                                        <p:attrNameLst>
                                          <p:attrName>ppt_x</p:attrName>
                                        </p:attrNameLst>
                                      </p:cBhvr>
                                      <p:tavLst>
                                        <p:tav tm="0">
                                          <p:val>
                                            <p:strVal val="0-#ppt_w/2"/>
                                          </p:val>
                                        </p:tav>
                                        <p:tav tm="100000">
                                          <p:val>
                                            <p:strVal val="#ppt_x"/>
                                          </p:val>
                                        </p:tav>
                                      </p:tavLst>
                                    </p:anim>
                                    <p:anim calcmode="lin" valueType="num">
                                      <p:cBhvr additive="base">
                                        <p:cTn id="57" dur="500" fill="hold"/>
                                        <p:tgtEl>
                                          <p:spTgt spid="24590"/>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591"/>
                                        </p:tgtEl>
                                        <p:attrNameLst>
                                          <p:attrName>style.visibility</p:attrName>
                                        </p:attrNameLst>
                                      </p:cBhvr>
                                      <p:to>
                                        <p:strVal val="visible"/>
                                      </p:to>
                                    </p:set>
                                    <p:animEffect transition="in" filter="dissolve">
                                      <p:cBhvr>
                                        <p:cTn id="62" dur="500"/>
                                        <p:tgtEl>
                                          <p:spTgt spid="2459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4579"/>
                                        </p:tgtEl>
                                        <p:attrNameLst>
                                          <p:attrName>style.visibility</p:attrName>
                                        </p:attrNameLst>
                                      </p:cBhvr>
                                      <p:to>
                                        <p:strVal val="visible"/>
                                      </p:to>
                                    </p:set>
                                    <p:anim calcmode="lin" valueType="num">
                                      <p:cBhvr additive="base">
                                        <p:cTn id="67" dur="500" fill="hold"/>
                                        <p:tgtEl>
                                          <p:spTgt spid="24579"/>
                                        </p:tgtEl>
                                        <p:attrNameLst>
                                          <p:attrName>ppt_x</p:attrName>
                                        </p:attrNameLst>
                                      </p:cBhvr>
                                      <p:tavLst>
                                        <p:tav tm="0">
                                          <p:val>
                                            <p:strVal val="0-#ppt_w/2"/>
                                          </p:val>
                                        </p:tav>
                                        <p:tav tm="100000">
                                          <p:val>
                                            <p:strVal val="#ppt_x"/>
                                          </p:val>
                                        </p:tav>
                                      </p:tavLst>
                                    </p:anim>
                                    <p:anim calcmode="lin" valueType="num">
                                      <p:cBhvr additive="base">
                                        <p:cTn id="68"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p:bldP spid="24581" grpId="0" animBg="1"/>
      <p:bldP spid="24582" grpId="0" animBg="1"/>
      <p:bldP spid="24583" grpId="0" autoUpdateAnimBg="0"/>
      <p:bldP spid="24584" grpId="0" autoUpdateAnimBg="0"/>
      <p:bldP spid="24585" grpId="0" animBg="1"/>
      <p:bldP spid="24586" grpId="0" animBg="1"/>
      <p:bldP spid="24588" grpId="0" autoUpdateAnimBg="0"/>
      <p:bldP spid="24589" grpId="0" animBg="1"/>
      <p:bldP spid="24590" grpId="0" autoUpdateAnimBg="0"/>
      <p:bldP spid="245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p_drainage ba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533" y="1762398"/>
            <a:ext cx="39322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6771000" y="2554560"/>
            <a:ext cx="2514600"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u="sng" dirty="0">
                <a:latin typeface="Comic Sans MS" panose="030F0702030302020204" pitchFamily="66" charset="0"/>
              </a:rPr>
              <a:t>Catchment</a:t>
            </a:r>
          </a:p>
          <a:p>
            <a:pPr eaLnBrk="1" hangingPunct="1">
              <a:spcBef>
                <a:spcPct val="0"/>
              </a:spcBef>
              <a:buFontTx/>
              <a:buNone/>
            </a:pPr>
            <a:endParaRPr lang="en-GB" altLang="en-US" sz="2200" u="sng" dirty="0">
              <a:latin typeface="Comic Sans MS" panose="030F0702030302020204" pitchFamily="66" charset="0"/>
            </a:endParaRPr>
          </a:p>
        </p:txBody>
      </p:sp>
      <p:sp>
        <p:nvSpPr>
          <p:cNvPr id="24580" name="Rectangle 4"/>
          <p:cNvSpPr>
            <a:spLocks noChangeArrowheads="1"/>
          </p:cNvSpPr>
          <p:nvPr/>
        </p:nvSpPr>
        <p:spPr bwMode="auto">
          <a:xfrm>
            <a:off x="4070920" y="736873"/>
            <a:ext cx="4419600"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u="sng" dirty="0">
                <a:latin typeface="Comic Sans MS" panose="030F0702030302020204" pitchFamily="66" charset="0"/>
              </a:rPr>
              <a:t>Tributary</a:t>
            </a:r>
            <a:r>
              <a:rPr lang="en-GB" altLang="en-US" sz="2200" u="sng" dirty="0">
                <a:latin typeface="Comic Sans MS" panose="030F0702030302020204" pitchFamily="66" charset="0"/>
              </a:rPr>
              <a:t> </a:t>
            </a:r>
          </a:p>
          <a:p>
            <a:pPr eaLnBrk="1" hangingPunct="1">
              <a:spcBef>
                <a:spcPct val="0"/>
              </a:spcBef>
              <a:buFontTx/>
              <a:buNone/>
            </a:pPr>
            <a:endParaRPr lang="en-GB" altLang="en-US" sz="2200" u="sng" dirty="0">
              <a:latin typeface="Comic Sans MS" panose="030F0702030302020204" pitchFamily="66" charset="0"/>
            </a:endParaRPr>
          </a:p>
        </p:txBody>
      </p:sp>
      <p:sp>
        <p:nvSpPr>
          <p:cNvPr id="24581" name="Line 5"/>
          <p:cNvSpPr>
            <a:spLocks noChangeShapeType="1"/>
          </p:cNvSpPr>
          <p:nvPr/>
        </p:nvSpPr>
        <p:spPr bwMode="auto">
          <a:xfrm>
            <a:off x="4832919" y="1721123"/>
            <a:ext cx="352425" cy="833437"/>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u="sng"/>
          </a:p>
        </p:txBody>
      </p:sp>
      <p:sp>
        <p:nvSpPr>
          <p:cNvPr id="24582" name="Line 6"/>
          <p:cNvSpPr>
            <a:spLocks noChangeShapeType="1"/>
          </p:cNvSpPr>
          <p:nvPr/>
        </p:nvSpPr>
        <p:spPr bwMode="auto">
          <a:xfrm flipV="1">
            <a:off x="3427983" y="3926160"/>
            <a:ext cx="2209800" cy="2209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u="sng"/>
          </a:p>
        </p:txBody>
      </p:sp>
      <p:sp>
        <p:nvSpPr>
          <p:cNvPr id="24583" name="Rectangle 7"/>
          <p:cNvSpPr>
            <a:spLocks noChangeArrowheads="1"/>
          </p:cNvSpPr>
          <p:nvPr/>
        </p:nvSpPr>
        <p:spPr bwMode="auto">
          <a:xfrm>
            <a:off x="1751583" y="5907360"/>
            <a:ext cx="4953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u="sng" dirty="0">
                <a:latin typeface="Comic Sans MS" panose="030F0702030302020204" pitchFamily="66" charset="0"/>
              </a:rPr>
              <a:t>Confluence</a:t>
            </a:r>
          </a:p>
          <a:p>
            <a:pPr eaLnBrk="1" hangingPunct="1">
              <a:spcBef>
                <a:spcPct val="0"/>
              </a:spcBef>
              <a:buFontTx/>
              <a:buNone/>
            </a:pPr>
            <a:endParaRPr lang="en-GB" altLang="en-US" sz="2200" u="sng" dirty="0">
              <a:latin typeface="Comic Sans MS" panose="030F0702030302020204" pitchFamily="66" charset="0"/>
            </a:endParaRPr>
          </a:p>
        </p:txBody>
      </p:sp>
      <p:sp>
        <p:nvSpPr>
          <p:cNvPr id="24584" name="Rectangle 8"/>
          <p:cNvSpPr>
            <a:spLocks noChangeArrowheads="1"/>
          </p:cNvSpPr>
          <p:nvPr/>
        </p:nvSpPr>
        <p:spPr bwMode="auto">
          <a:xfrm>
            <a:off x="108520" y="3392760"/>
            <a:ext cx="23622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u="sng" dirty="0">
                <a:latin typeface="Comic Sans MS" panose="030F0702030302020204" pitchFamily="66" charset="0"/>
              </a:rPr>
              <a:t>Watershed</a:t>
            </a:r>
            <a:r>
              <a:rPr lang="en-GB" altLang="en-US" sz="2200" u="sng" dirty="0">
                <a:latin typeface="Comic Sans MS" panose="030F0702030302020204" pitchFamily="66" charset="0"/>
              </a:rPr>
              <a:t> </a:t>
            </a:r>
          </a:p>
        </p:txBody>
      </p:sp>
      <p:sp>
        <p:nvSpPr>
          <p:cNvPr id="24585" name="Line 9"/>
          <p:cNvSpPr>
            <a:spLocks noChangeShapeType="1"/>
          </p:cNvSpPr>
          <p:nvPr/>
        </p:nvSpPr>
        <p:spPr bwMode="auto">
          <a:xfrm flipV="1">
            <a:off x="2165920" y="3926160"/>
            <a:ext cx="2819400"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u="sng"/>
          </a:p>
        </p:txBody>
      </p:sp>
      <p:sp>
        <p:nvSpPr>
          <p:cNvPr id="24586" name="Freeform 10"/>
          <p:cNvSpPr>
            <a:spLocks/>
          </p:cNvSpPr>
          <p:nvPr/>
        </p:nvSpPr>
        <p:spPr bwMode="auto">
          <a:xfrm>
            <a:off x="3537520" y="1792560"/>
            <a:ext cx="3124200" cy="3810000"/>
          </a:xfrm>
          <a:custGeom>
            <a:avLst/>
            <a:gdLst>
              <a:gd name="T0" fmla="*/ 0 w 1968"/>
              <a:gd name="T1" fmla="*/ 0 h 2352"/>
              <a:gd name="T2" fmla="*/ 1088707500 w 1968"/>
              <a:gd name="T3" fmla="*/ 2141241059 h 2352"/>
              <a:gd name="T4" fmla="*/ 2147483646 w 1968"/>
              <a:gd name="T5" fmla="*/ 2147483646 h 2352"/>
              <a:gd name="T6" fmla="*/ 2056447500 w 1968"/>
              <a:gd name="T7" fmla="*/ 2147483646 h 2352"/>
              <a:gd name="T8" fmla="*/ 2147483646 w 1968"/>
              <a:gd name="T9" fmla="*/ 2147483646 h 2352"/>
              <a:gd name="T10" fmla="*/ 2147483646 w 1968"/>
              <a:gd name="T11" fmla="*/ 2147483646 h 2352"/>
              <a:gd name="T12" fmla="*/ 2147483646 w 1968"/>
              <a:gd name="T13" fmla="*/ 2147483646 h 23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8" h="2352">
                <a:moveTo>
                  <a:pt x="0" y="0"/>
                </a:moveTo>
                <a:cubicBezTo>
                  <a:pt x="136" y="308"/>
                  <a:pt x="272" y="616"/>
                  <a:pt x="432" y="816"/>
                </a:cubicBezTo>
                <a:cubicBezTo>
                  <a:pt x="592" y="1016"/>
                  <a:pt x="896" y="1048"/>
                  <a:pt x="960" y="1200"/>
                </a:cubicBezTo>
                <a:cubicBezTo>
                  <a:pt x="1024" y="1352"/>
                  <a:pt x="760" y="1584"/>
                  <a:pt x="816" y="1728"/>
                </a:cubicBezTo>
                <a:cubicBezTo>
                  <a:pt x="872" y="1872"/>
                  <a:pt x="1152" y="1976"/>
                  <a:pt x="1296" y="2064"/>
                </a:cubicBezTo>
                <a:cubicBezTo>
                  <a:pt x="1440" y="2152"/>
                  <a:pt x="1568" y="2208"/>
                  <a:pt x="1680" y="2256"/>
                </a:cubicBezTo>
                <a:cubicBezTo>
                  <a:pt x="1792" y="2304"/>
                  <a:pt x="1920" y="2336"/>
                  <a:pt x="1968" y="2352"/>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u="sng"/>
          </a:p>
        </p:txBody>
      </p:sp>
      <p:sp>
        <p:nvSpPr>
          <p:cNvPr id="24588" name="Rectangle 12"/>
          <p:cNvSpPr>
            <a:spLocks noChangeArrowheads="1"/>
          </p:cNvSpPr>
          <p:nvPr/>
        </p:nvSpPr>
        <p:spPr bwMode="auto">
          <a:xfrm>
            <a:off x="7099870" y="4158169"/>
            <a:ext cx="25146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u="sng" dirty="0">
                <a:latin typeface="Comic Sans MS" panose="030F0702030302020204" pitchFamily="66" charset="0"/>
              </a:rPr>
              <a:t>Source</a:t>
            </a:r>
          </a:p>
        </p:txBody>
      </p:sp>
      <p:sp>
        <p:nvSpPr>
          <p:cNvPr id="24589" name="Line 13"/>
          <p:cNvSpPr>
            <a:spLocks noChangeShapeType="1"/>
          </p:cNvSpPr>
          <p:nvPr/>
        </p:nvSpPr>
        <p:spPr bwMode="auto">
          <a:xfrm flipH="1" flipV="1">
            <a:off x="6585520" y="5069160"/>
            <a:ext cx="685800" cy="762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u="sng"/>
          </a:p>
        </p:txBody>
      </p:sp>
      <p:sp>
        <p:nvSpPr>
          <p:cNvPr id="24590" name="Rectangle 14"/>
          <p:cNvSpPr>
            <a:spLocks noChangeArrowheads="1"/>
          </p:cNvSpPr>
          <p:nvPr/>
        </p:nvSpPr>
        <p:spPr bwMode="auto">
          <a:xfrm>
            <a:off x="152216" y="559758"/>
            <a:ext cx="25146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u="sng" dirty="0">
                <a:latin typeface="Comic Sans MS" panose="030F0702030302020204" pitchFamily="66" charset="0"/>
              </a:rPr>
              <a:t>Mouth</a:t>
            </a:r>
          </a:p>
        </p:txBody>
      </p:sp>
      <p:sp>
        <p:nvSpPr>
          <p:cNvPr id="15" name="Rectangle 2"/>
          <p:cNvSpPr>
            <a:spLocks/>
          </p:cNvSpPr>
          <p:nvPr/>
        </p:nvSpPr>
        <p:spPr bwMode="auto">
          <a:xfrm>
            <a:off x="152216" y="89336"/>
            <a:ext cx="8870508" cy="432048"/>
          </a:xfrm>
          <a:prstGeom prst="rect">
            <a:avLst/>
          </a:prstGeom>
          <a:solidFill>
            <a:schemeClr val="bg1"/>
          </a:solidFill>
          <a:ln w="28575">
            <a:solidFill>
              <a:srgbClr val="FF0000"/>
            </a:solidFill>
            <a:miter lim="800000"/>
            <a:headEnd/>
            <a:tailEnd/>
          </a:ln>
          <a:extLst/>
        </p:spPr>
        <p:txBody>
          <a:bodyPr lIns="38098" tIns="38098" rIns="38098" bIns="38098"/>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u="sng" dirty="0">
                <a:solidFill>
                  <a:schemeClr val="tx1"/>
                </a:solidFill>
                <a:latin typeface="Comic Sans MS" panose="030F0702030302020204" pitchFamily="66" charset="0"/>
                <a:ea typeface="Lucida Grande" charset="0"/>
                <a:cs typeface="Lucida Grande" charset="0"/>
                <a:sym typeface="Lucida Grande" charset="0"/>
              </a:rPr>
              <a:t>Spotting these on a Map </a:t>
            </a:r>
          </a:p>
        </p:txBody>
      </p:sp>
      <p:pic>
        <p:nvPicPr>
          <p:cNvPr id="2" name="Picture 1"/>
          <p:cNvPicPr>
            <a:picLocks noChangeAspect="1"/>
          </p:cNvPicPr>
          <p:nvPr/>
        </p:nvPicPr>
        <p:blipFill>
          <a:blip r:embed="rId4"/>
          <a:stretch>
            <a:fillRect/>
          </a:stretch>
        </p:blipFill>
        <p:spPr>
          <a:xfrm>
            <a:off x="251520" y="4126813"/>
            <a:ext cx="2371600" cy="1759909"/>
          </a:xfrm>
          <a:prstGeom prst="rect">
            <a:avLst/>
          </a:prstGeom>
        </p:spPr>
      </p:pic>
      <p:pic>
        <p:nvPicPr>
          <p:cNvPr id="3" name="Picture 2"/>
          <p:cNvPicPr>
            <a:picLocks noChangeAspect="1"/>
          </p:cNvPicPr>
          <p:nvPr/>
        </p:nvPicPr>
        <p:blipFill>
          <a:blip r:embed="rId5"/>
          <a:stretch>
            <a:fillRect/>
          </a:stretch>
        </p:blipFill>
        <p:spPr>
          <a:xfrm>
            <a:off x="185523" y="1034973"/>
            <a:ext cx="2469397" cy="1716022"/>
          </a:xfrm>
          <a:prstGeom prst="rect">
            <a:avLst/>
          </a:prstGeom>
        </p:spPr>
      </p:pic>
      <p:sp>
        <p:nvSpPr>
          <p:cNvPr id="24591" name="Line 15"/>
          <p:cNvSpPr>
            <a:spLocks noChangeShapeType="1"/>
          </p:cNvSpPr>
          <p:nvPr/>
        </p:nvSpPr>
        <p:spPr bwMode="auto">
          <a:xfrm>
            <a:off x="2267744" y="1103851"/>
            <a:ext cx="1117376" cy="1090348"/>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u="sng"/>
          </a:p>
        </p:txBody>
      </p:sp>
      <p:pic>
        <p:nvPicPr>
          <p:cNvPr id="5" name="Picture 4"/>
          <p:cNvPicPr>
            <a:picLocks noChangeAspect="1"/>
          </p:cNvPicPr>
          <p:nvPr/>
        </p:nvPicPr>
        <p:blipFill>
          <a:blip r:embed="rId6"/>
          <a:stretch>
            <a:fillRect/>
          </a:stretch>
        </p:blipFill>
        <p:spPr>
          <a:xfrm>
            <a:off x="7314183" y="4569590"/>
            <a:ext cx="1733227" cy="2099770"/>
          </a:xfrm>
          <a:prstGeom prst="rect">
            <a:avLst/>
          </a:prstGeom>
        </p:spPr>
      </p:pic>
      <p:pic>
        <p:nvPicPr>
          <p:cNvPr id="4" name="Picture 3"/>
          <p:cNvPicPr>
            <a:picLocks noChangeAspect="1"/>
          </p:cNvPicPr>
          <p:nvPr/>
        </p:nvPicPr>
        <p:blipFill>
          <a:blip r:embed="rId7"/>
          <a:stretch>
            <a:fillRect/>
          </a:stretch>
        </p:blipFill>
        <p:spPr>
          <a:xfrm>
            <a:off x="5724325" y="634230"/>
            <a:ext cx="2331990" cy="1554660"/>
          </a:xfrm>
          <a:prstGeom prst="rect">
            <a:avLst/>
          </a:prstGeom>
        </p:spPr>
      </p:pic>
    </p:spTree>
    <p:extLst>
      <p:ext uri="{BB962C8B-B14F-4D97-AF65-F5344CB8AC3E}">
        <p14:creationId xmlns:p14="http://schemas.microsoft.com/office/powerpoint/2010/main" val="14916793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dissolve">
                                      <p:cBhvr>
                                        <p:cTn id="13" dur="500"/>
                                        <p:tgtEl>
                                          <p:spTgt spid="245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588"/>
                                        </p:tgtEl>
                                        <p:attrNameLst>
                                          <p:attrName>style.visibility</p:attrName>
                                        </p:attrNameLst>
                                      </p:cBhvr>
                                      <p:to>
                                        <p:strVal val="visible"/>
                                      </p:to>
                                    </p:set>
                                    <p:anim calcmode="lin" valueType="num">
                                      <p:cBhvr additive="base">
                                        <p:cTn id="18" dur="500" fill="hold"/>
                                        <p:tgtEl>
                                          <p:spTgt spid="24588"/>
                                        </p:tgtEl>
                                        <p:attrNameLst>
                                          <p:attrName>ppt_x</p:attrName>
                                        </p:attrNameLst>
                                      </p:cBhvr>
                                      <p:tavLst>
                                        <p:tav tm="0">
                                          <p:val>
                                            <p:strVal val="0-#ppt_w/2"/>
                                          </p:val>
                                        </p:tav>
                                        <p:tav tm="100000">
                                          <p:val>
                                            <p:strVal val="#ppt_x"/>
                                          </p:val>
                                        </p:tav>
                                      </p:tavLst>
                                    </p:anim>
                                    <p:anim calcmode="lin" valueType="num">
                                      <p:cBhvr additive="base">
                                        <p:cTn id="19"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4589"/>
                                        </p:tgtEl>
                                        <p:attrNameLst>
                                          <p:attrName>style.visibility</p:attrName>
                                        </p:attrNameLst>
                                      </p:cBhvr>
                                      <p:to>
                                        <p:strVal val="visible"/>
                                      </p:to>
                                    </p:set>
                                    <p:animEffect transition="in" filter="dissolve">
                                      <p:cBhvr>
                                        <p:cTn id="24" dur="500"/>
                                        <p:tgtEl>
                                          <p:spTgt spid="2458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4583"/>
                                        </p:tgtEl>
                                        <p:attrNameLst>
                                          <p:attrName>style.visibility</p:attrName>
                                        </p:attrNameLst>
                                      </p:cBhvr>
                                      <p:to>
                                        <p:strVal val="visible"/>
                                      </p:to>
                                    </p:set>
                                    <p:anim calcmode="lin" valueType="num">
                                      <p:cBhvr additive="base">
                                        <p:cTn id="29" dur="500" fill="hold"/>
                                        <p:tgtEl>
                                          <p:spTgt spid="24583"/>
                                        </p:tgtEl>
                                        <p:attrNameLst>
                                          <p:attrName>ppt_x</p:attrName>
                                        </p:attrNameLst>
                                      </p:cBhvr>
                                      <p:tavLst>
                                        <p:tav tm="0">
                                          <p:val>
                                            <p:strVal val="0-#ppt_w/2"/>
                                          </p:val>
                                        </p:tav>
                                        <p:tav tm="100000">
                                          <p:val>
                                            <p:strVal val="#ppt_x"/>
                                          </p:val>
                                        </p:tav>
                                      </p:tavLst>
                                    </p:anim>
                                    <p:anim calcmode="lin" valueType="num">
                                      <p:cBhvr additive="base">
                                        <p:cTn id="30"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582"/>
                                        </p:tgtEl>
                                        <p:attrNameLst>
                                          <p:attrName>style.visibility</p:attrName>
                                        </p:attrNameLst>
                                      </p:cBhvr>
                                      <p:to>
                                        <p:strVal val="visible"/>
                                      </p:to>
                                    </p:set>
                                    <p:animEffect transition="in" filter="dissolve">
                                      <p:cBhvr>
                                        <p:cTn id="35" dur="500"/>
                                        <p:tgtEl>
                                          <p:spTgt spid="2458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4584"/>
                                        </p:tgtEl>
                                        <p:attrNameLst>
                                          <p:attrName>style.visibility</p:attrName>
                                        </p:attrNameLst>
                                      </p:cBhvr>
                                      <p:to>
                                        <p:strVal val="visible"/>
                                      </p:to>
                                    </p:set>
                                    <p:anim calcmode="lin" valueType="num">
                                      <p:cBhvr additive="base">
                                        <p:cTn id="40" dur="500" fill="hold"/>
                                        <p:tgtEl>
                                          <p:spTgt spid="24584"/>
                                        </p:tgtEl>
                                        <p:attrNameLst>
                                          <p:attrName>ppt_x</p:attrName>
                                        </p:attrNameLst>
                                      </p:cBhvr>
                                      <p:tavLst>
                                        <p:tav tm="0">
                                          <p:val>
                                            <p:strVal val="0-#ppt_w/2"/>
                                          </p:val>
                                        </p:tav>
                                        <p:tav tm="100000">
                                          <p:val>
                                            <p:strVal val="#ppt_x"/>
                                          </p:val>
                                        </p:tav>
                                      </p:tavLst>
                                    </p:anim>
                                    <p:anim calcmode="lin" valueType="num">
                                      <p:cBhvr additive="base">
                                        <p:cTn id="41"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4586"/>
                                        </p:tgtEl>
                                        <p:attrNameLst>
                                          <p:attrName>style.visibility</p:attrName>
                                        </p:attrNameLst>
                                      </p:cBhvr>
                                      <p:to>
                                        <p:strVal val="visible"/>
                                      </p:to>
                                    </p:set>
                                    <p:animEffect transition="in" filter="dissolve">
                                      <p:cBhvr>
                                        <p:cTn id="46" dur="500"/>
                                        <p:tgtEl>
                                          <p:spTgt spid="2458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4585"/>
                                        </p:tgtEl>
                                        <p:attrNameLst>
                                          <p:attrName>style.visibility</p:attrName>
                                        </p:attrNameLst>
                                      </p:cBhvr>
                                      <p:to>
                                        <p:strVal val="visible"/>
                                      </p:to>
                                    </p:set>
                                    <p:animEffect transition="in" filter="dissolve">
                                      <p:cBhvr>
                                        <p:cTn id="51" dur="500"/>
                                        <p:tgtEl>
                                          <p:spTgt spid="2458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4590"/>
                                        </p:tgtEl>
                                        <p:attrNameLst>
                                          <p:attrName>style.visibility</p:attrName>
                                        </p:attrNameLst>
                                      </p:cBhvr>
                                      <p:to>
                                        <p:strVal val="visible"/>
                                      </p:to>
                                    </p:set>
                                    <p:anim calcmode="lin" valueType="num">
                                      <p:cBhvr additive="base">
                                        <p:cTn id="56" dur="500" fill="hold"/>
                                        <p:tgtEl>
                                          <p:spTgt spid="24590"/>
                                        </p:tgtEl>
                                        <p:attrNameLst>
                                          <p:attrName>ppt_x</p:attrName>
                                        </p:attrNameLst>
                                      </p:cBhvr>
                                      <p:tavLst>
                                        <p:tav tm="0">
                                          <p:val>
                                            <p:strVal val="0-#ppt_w/2"/>
                                          </p:val>
                                        </p:tav>
                                        <p:tav tm="100000">
                                          <p:val>
                                            <p:strVal val="#ppt_x"/>
                                          </p:val>
                                        </p:tav>
                                      </p:tavLst>
                                    </p:anim>
                                    <p:anim calcmode="lin" valueType="num">
                                      <p:cBhvr additive="base">
                                        <p:cTn id="57" dur="500" fill="hold"/>
                                        <p:tgtEl>
                                          <p:spTgt spid="24590"/>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591"/>
                                        </p:tgtEl>
                                        <p:attrNameLst>
                                          <p:attrName>style.visibility</p:attrName>
                                        </p:attrNameLst>
                                      </p:cBhvr>
                                      <p:to>
                                        <p:strVal val="visible"/>
                                      </p:to>
                                    </p:set>
                                    <p:animEffect transition="in" filter="dissolve">
                                      <p:cBhvr>
                                        <p:cTn id="62" dur="500"/>
                                        <p:tgtEl>
                                          <p:spTgt spid="2459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4579"/>
                                        </p:tgtEl>
                                        <p:attrNameLst>
                                          <p:attrName>style.visibility</p:attrName>
                                        </p:attrNameLst>
                                      </p:cBhvr>
                                      <p:to>
                                        <p:strVal val="visible"/>
                                      </p:to>
                                    </p:set>
                                    <p:anim calcmode="lin" valueType="num">
                                      <p:cBhvr additive="base">
                                        <p:cTn id="67" dur="500" fill="hold"/>
                                        <p:tgtEl>
                                          <p:spTgt spid="24579"/>
                                        </p:tgtEl>
                                        <p:attrNameLst>
                                          <p:attrName>ppt_x</p:attrName>
                                        </p:attrNameLst>
                                      </p:cBhvr>
                                      <p:tavLst>
                                        <p:tav tm="0">
                                          <p:val>
                                            <p:strVal val="0-#ppt_w/2"/>
                                          </p:val>
                                        </p:tav>
                                        <p:tav tm="100000">
                                          <p:val>
                                            <p:strVal val="#ppt_x"/>
                                          </p:val>
                                        </p:tav>
                                      </p:tavLst>
                                    </p:anim>
                                    <p:anim calcmode="lin" valueType="num">
                                      <p:cBhvr additive="base">
                                        <p:cTn id="68"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p:bldP spid="24581" grpId="0" animBg="1"/>
      <p:bldP spid="24582" grpId="0" animBg="1"/>
      <p:bldP spid="24583" grpId="0" autoUpdateAnimBg="0"/>
      <p:bldP spid="24584" grpId="0" autoUpdateAnimBg="0"/>
      <p:bldP spid="24585" grpId="0" animBg="1"/>
      <p:bldP spid="24586" grpId="0" animBg="1"/>
      <p:bldP spid="24588" grpId="0" autoUpdateAnimBg="0"/>
      <p:bldP spid="24589" grpId="0" animBg="1"/>
      <p:bldP spid="24590" grpId="0" autoUpdateAnimBg="0"/>
      <p:bldP spid="245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TotalTime>
  <Words>1606</Words>
  <Application>Microsoft Office PowerPoint</Application>
  <PresentationFormat>On-screen Show (4:3)</PresentationFormat>
  <Paragraphs>189</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Comic Sans MS</vt:lpstr>
      <vt:lpstr>Lucida Grande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Use your understanding to compare two of the worlds Drainage Basins. Match the facts on the next slide to the appropriate drainage basin in the world  </vt:lpstr>
      <vt:lpstr>The Facts</vt:lpstr>
      <vt:lpstr>The Facts: purple = The Amazon</vt:lpstr>
      <vt:lpstr>The Facts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keywords>Hydrolical cycle</cp:keywords>
  <cp:lastModifiedBy>martin roberts</cp:lastModifiedBy>
  <cp:revision>30</cp:revision>
  <cp:lastPrinted>2016-04-11T06:51:33Z</cp:lastPrinted>
  <dcterms:created xsi:type="dcterms:W3CDTF">2015-04-11T15:11:57Z</dcterms:created>
  <dcterms:modified xsi:type="dcterms:W3CDTF">2017-04-25T15:07:09Z</dcterms:modified>
</cp:coreProperties>
</file>