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83" r:id="rId3"/>
    <p:sldId id="269" r:id="rId4"/>
    <p:sldId id="268" r:id="rId5"/>
    <p:sldId id="257" r:id="rId6"/>
    <p:sldId id="261" r:id="rId7"/>
    <p:sldId id="284" r:id="rId8"/>
    <p:sldId id="260" r:id="rId9"/>
    <p:sldId id="266" r:id="rId10"/>
    <p:sldId id="273" r:id="rId11"/>
    <p:sldId id="267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61B414-73C9-0A4B-BEDB-B03D0E09B5C5}">
          <p14:sldIdLst>
            <p14:sldId id="275"/>
            <p14:sldId id="283"/>
            <p14:sldId id="269"/>
            <p14:sldId id="268"/>
            <p14:sldId id="257"/>
            <p14:sldId id="261"/>
            <p14:sldId id="284"/>
            <p14:sldId id="260"/>
            <p14:sldId id="266"/>
            <p14:sldId id="273"/>
            <p14:sldId id="267"/>
          </p14:sldIdLst>
        </p14:section>
        <p14:section name="Worksheet" id="{DE4485D6-50CF-AF44-AE6F-8C9AC644B2F7}">
          <p14:sldIdLst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/>
    <p:restoredTop sz="94745"/>
  </p:normalViewPr>
  <p:slideViewPr>
    <p:cSldViewPr>
      <p:cViewPr>
        <p:scale>
          <a:sx n="69" d="100"/>
          <a:sy n="69" d="100"/>
        </p:scale>
        <p:origin x="152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4F2-0C50-4712-9373-3C825B156FC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9B480-03CF-4A80-BD8C-DEEA605AC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B480-03CF-4A80-BD8C-DEEA605AC7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92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3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1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0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AAB9-688E-4B10-923A-7400029DC6D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bI51wmRm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3VTgIPoG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2.climatecentral.org/#12/40.7298/-74.0070?show=satellite&amp;projections=0-K14_RCP85-SLR&amp;level=5&amp;unit=feet&amp;pois=hid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18A58-F37C-F74C-9D16-36E9C449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" y="586496"/>
            <a:ext cx="9144000" cy="616178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297D0CF-82A9-0949-BACF-AB595C1A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4" y="153735"/>
            <a:ext cx="119706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Consequences of Global Climate Change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AC0485-A3D9-A542-B1DB-22AA41AC5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044" y="586496"/>
            <a:ext cx="285561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Unpack the Syllabus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C163823-17E8-1942-9DBE-0012D3D3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043" y="1045134"/>
            <a:ext cx="2855611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Learning Objectives: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1.To be able to identify the different spheres and explain how climate change may have a negative impact on each.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2. To be able to explain </a:t>
            </a:r>
          </a:p>
        </p:txBody>
      </p:sp>
    </p:spTree>
    <p:extLst>
      <p:ext uri="{BB962C8B-B14F-4D97-AF65-F5344CB8AC3E}">
        <p14:creationId xmlns:p14="http://schemas.microsoft.com/office/powerpoint/2010/main" val="169593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865717"/>
            <a:ext cx="10081120" cy="580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63352" y="188641"/>
            <a:ext cx="116652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223611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/>
          <a:stretch/>
        </p:blipFill>
        <p:spPr bwMode="auto">
          <a:xfrm>
            <a:off x="191344" y="1833155"/>
            <a:ext cx="8273014" cy="498022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340" y="64524"/>
            <a:ext cx="118813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Plenary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1344" y="620689"/>
            <a:ext cx="11881320" cy="1093939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u="sng" dirty="0">
                <a:latin typeface="Comic Sans MS" pitchFamily="66" charset="0"/>
              </a:rPr>
              <a:t>Learning objectives</a:t>
            </a:r>
            <a:r>
              <a:rPr lang="en-GB" sz="2000" dirty="0">
                <a:latin typeface="Comic Sans MS" pitchFamily="66" charset="0"/>
              </a:rPr>
              <a:t>:</a:t>
            </a:r>
            <a:r>
              <a:rPr lang="en-GB" dirty="0">
                <a:latin typeface="Comic Sans MS" pitchFamily="66" charset="0"/>
              </a:rPr>
              <a:t> To </a:t>
            </a:r>
            <a:r>
              <a:rPr lang="en-US" dirty="0">
                <a:latin typeface="Comic Sans MS" panose="030F0702030302020204" pitchFamily="66" charset="0"/>
              </a:rPr>
              <a:t>Examine the inputs, outputs, stores and transfers of the hydrological cycle. Discuss the causes and consequences of the changing balance between water stored in oceans and ice.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11453931" y="209036"/>
            <a:ext cx="517704" cy="2308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8646" y="116632"/>
            <a:ext cx="2761010" cy="33094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u="sng" dirty="0">
                <a:latin typeface="Comic Sans MS" panose="030F0702030302020204" pitchFamily="66" charset="0"/>
              </a:rPr>
              <a:t>Case Study</a:t>
            </a:r>
            <a:r>
              <a:rPr lang="en-GB" sz="1400" dirty="0">
                <a:latin typeface="Comic Sans MS" panose="030F0702030302020204" pitchFamily="66" charset="0"/>
              </a:rPr>
              <a:t>: Carteret Island 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3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12424-BA77-E043-BFB5-07B6AAF3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90173"/>
            <a:ext cx="8064896" cy="647765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1963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Barcharts of the distribution of water on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84" y="788856"/>
            <a:ext cx="8231832" cy="528028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91344" y="87014"/>
            <a:ext cx="118813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18773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spheres">
            <a:extLst>
              <a:ext uri="{FF2B5EF4-FFF2-40B4-BE49-F238E27FC236}">
                <a16:creationId xmlns:a16="http://schemas.microsoft.com/office/drawing/2014/main" id="{C85385F2-F80D-2743-B113-44B561C8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96" y="1901151"/>
            <a:ext cx="4976484" cy="3544073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C883978-C7DC-8D4E-9485-59CD4CC4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13" y="170877"/>
            <a:ext cx="1179095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902030302020204" pitchFamily="66" charset="0"/>
              </a:rPr>
              <a:t>Consequences of Global Climate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E38C1E-9B37-B04F-9EC9-5BFA1697AF44}"/>
              </a:ext>
            </a:extLst>
          </p:cNvPr>
          <p:cNvSpPr/>
          <p:nvPr/>
        </p:nvSpPr>
        <p:spPr>
          <a:xfrm>
            <a:off x="281712" y="5590452"/>
            <a:ext cx="11790952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11111"/>
                </a:solidFill>
                <a:latin typeface="Comic Sans MS" panose="030F0902030302020204" pitchFamily="66" charset="0"/>
              </a:rPr>
              <a:t>The four spheres are interconnected, so human impact on one sphere will potentially effect other spheres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Comic Sans MS" panose="030F0902030302020204" pitchFamily="66" charset="0"/>
              </a:rPr>
              <a:t>The release of plastic pollution into the oceans (hydrosphere) will impact on marine life (biosphere)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Comic Sans MS" panose="030F0902030302020204" pitchFamily="66" charset="0"/>
              </a:rPr>
              <a:t>The production and release of CFCs into the atmosphere will effect the impact of UV radiation on the biosphere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813A54-A55C-1D49-B4C3-10D9C7FC1FB7}"/>
              </a:ext>
            </a:extLst>
          </p:cNvPr>
          <p:cNvGrpSpPr/>
          <p:nvPr/>
        </p:nvGrpSpPr>
        <p:grpSpPr>
          <a:xfrm>
            <a:off x="1631505" y="720855"/>
            <a:ext cx="8928990" cy="4292321"/>
            <a:chOff x="1631505" y="532128"/>
            <a:chExt cx="8928990" cy="42923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F7622-67C5-3A4A-A771-79CB538EE409}"/>
                </a:ext>
              </a:extLst>
            </p:cNvPr>
            <p:cNvSpPr/>
            <p:nvPr/>
          </p:nvSpPr>
          <p:spPr>
            <a:xfrm>
              <a:off x="1631506" y="2762346"/>
              <a:ext cx="1800199" cy="20621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solidFill>
                    <a:srgbClr val="111111"/>
                  </a:solidFill>
                  <a:latin typeface="Comic Sans MS" panose="030F0902030302020204" pitchFamily="66" charset="0"/>
                </a:rPr>
                <a:t>The hydrosphere describes all the water on Earth – including liquid water (oceans, etc.) and vapour (precipitation)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9FD7B8-E73C-F94B-ABCF-D3BD0805D841}"/>
                </a:ext>
              </a:extLst>
            </p:cNvPr>
            <p:cNvSpPr/>
            <p:nvPr/>
          </p:nvSpPr>
          <p:spPr>
            <a:xfrm>
              <a:off x="4291271" y="532128"/>
              <a:ext cx="3596184" cy="10772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solidFill>
                    <a:srgbClr val="111111"/>
                  </a:solidFill>
                  <a:latin typeface="Comic Sans MS" panose="030F0902030302020204" pitchFamily="66" charset="0"/>
                </a:rPr>
                <a:t>The atmosphere describes the layer of gases surrounding the Earth and is divided into sections (stratosphere, etc.)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226851-3263-C94B-A6AB-5D933C152994}"/>
                </a:ext>
              </a:extLst>
            </p:cNvPr>
            <p:cNvSpPr/>
            <p:nvPr/>
          </p:nvSpPr>
          <p:spPr>
            <a:xfrm>
              <a:off x="8760297" y="2885455"/>
              <a:ext cx="1800198" cy="18158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solidFill>
                    <a:srgbClr val="111111"/>
                  </a:solidFill>
                  <a:latin typeface="Comic Sans MS" panose="030F0902030302020204" pitchFamily="66" charset="0"/>
                </a:rPr>
                <a:t>The biosphere is composed of all the living organisms on the planet (including plants, animals, bacteria, etc.)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0B255E7-19A3-824F-9BBA-8060984C0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1505" y="532128"/>
              <a:ext cx="2659766" cy="2230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55495F-E819-DB43-9BBB-7A8447077874}"/>
              </a:ext>
            </a:extLst>
          </p:cNvPr>
          <p:cNvCxnSpPr>
            <a:cxnSpLocks/>
          </p:cNvCxnSpPr>
          <p:nvPr/>
        </p:nvCxnSpPr>
        <p:spPr>
          <a:xfrm flipH="1" flipV="1">
            <a:off x="7900731" y="720855"/>
            <a:ext cx="2673041" cy="2353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Barcharts of the distribution of water on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84" y="788856"/>
            <a:ext cx="8231832" cy="528028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91344" y="87014"/>
            <a:ext cx="118813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C961742-D901-A046-82AF-2171042A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91" y="6309320"/>
            <a:ext cx="6192688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What patterns  of change might there be?</a:t>
            </a:r>
          </a:p>
        </p:txBody>
      </p:sp>
    </p:spTree>
    <p:extLst>
      <p:ext uri="{BB962C8B-B14F-4D97-AF65-F5344CB8AC3E}">
        <p14:creationId xmlns:p14="http://schemas.microsoft.com/office/powerpoint/2010/main" val="10795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725824"/>
            <a:ext cx="6048674" cy="48582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1344" y="107340"/>
            <a:ext cx="1180931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Starter Question: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1344" y="553371"/>
            <a:ext cx="11809312" cy="10754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Starter</a:t>
            </a:r>
            <a:r>
              <a:rPr lang="en-GB" sz="2000" dirty="0">
                <a:latin typeface="Comic Sans MS" panose="030F0702030302020204" pitchFamily="66" charset="0"/>
              </a:rPr>
              <a:t>: Complete the exam question: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Describe </a:t>
            </a:r>
            <a:r>
              <a:rPr lang="en-GB" sz="2000" b="1" dirty="0">
                <a:latin typeface="Comic Sans MS" panose="030F0702030302020204" pitchFamily="66" charset="0"/>
              </a:rPr>
              <a:t>two </a:t>
            </a:r>
            <a:r>
              <a:rPr lang="en-GB" sz="2000" dirty="0">
                <a:latin typeface="Comic Sans MS" panose="030F0702030302020204" pitchFamily="66" charset="0"/>
              </a:rPr>
              <a:t>conditions at point A which would make infiltration rates higher than at point B.                                                                (5 marks)</a:t>
            </a:r>
          </a:p>
        </p:txBody>
      </p:sp>
    </p:spTree>
    <p:extLst>
      <p:ext uri="{BB962C8B-B14F-4D97-AF65-F5344CB8AC3E}">
        <p14:creationId xmlns:p14="http://schemas.microsoft.com/office/powerpoint/2010/main" val="11932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ICESat measurements of the distribution of winter sea ice thickness over the Arctic Ocean"/>
          <p:cNvPicPr>
            <a:picLocks noChangeAspect="1" noChangeArrowheads="1"/>
          </p:cNvPicPr>
          <p:nvPr/>
        </p:nvPicPr>
        <p:blipFill rotWithShape="1">
          <a:blip r:embed="rId2" cstate="print"/>
          <a:srcRect b="8797"/>
          <a:stretch/>
        </p:blipFill>
        <p:spPr bwMode="auto">
          <a:xfrm>
            <a:off x="2999656" y="1864919"/>
            <a:ext cx="7560840" cy="477735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19336" y="113794"/>
            <a:ext cx="118813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sp>
        <p:nvSpPr>
          <p:cNvPr id="2" name="Action Button: End 1">
            <a:hlinkClick r:id="rId3" highlightClick="1"/>
          </p:cNvPr>
          <p:cNvSpPr/>
          <p:nvPr/>
        </p:nvSpPr>
        <p:spPr>
          <a:xfrm>
            <a:off x="11352584" y="258766"/>
            <a:ext cx="442392" cy="2308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9336" y="656993"/>
            <a:ext cx="11881320" cy="1093939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u="sng" dirty="0">
                <a:latin typeface="Comic Sans MS" pitchFamily="66" charset="0"/>
              </a:rPr>
              <a:t>Learning objectives</a:t>
            </a:r>
            <a:r>
              <a:rPr lang="en-GB" sz="2000" dirty="0">
                <a:latin typeface="Comic Sans MS" pitchFamily="66" charset="0"/>
              </a:rPr>
              <a:t>:</a:t>
            </a:r>
            <a:r>
              <a:rPr lang="en-GB" dirty="0">
                <a:latin typeface="Comic Sans MS" pitchFamily="66" charset="0"/>
              </a:rPr>
              <a:t> To </a:t>
            </a:r>
            <a:r>
              <a:rPr lang="en-US" dirty="0">
                <a:latin typeface="Comic Sans MS" panose="030F0702030302020204" pitchFamily="66" charset="0"/>
              </a:rPr>
              <a:t>Examine the inputs, outputs, stores and transfers of the hydrological cycle. Discuss the causes and consequences of the changing balance between water stored in oceans and ice.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489" y="1830032"/>
            <a:ext cx="2101503" cy="48965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u="sng" dirty="0">
                <a:latin typeface="Comic Sans MS" panose="030F0702030302020204" pitchFamily="66" charset="0"/>
              </a:rPr>
              <a:t>Starter: </a:t>
            </a:r>
            <a:r>
              <a:rPr lang="en-GB" sz="2400" dirty="0">
                <a:latin typeface="Comic Sans MS" panose="030F0702030302020204" pitchFamily="66" charset="0"/>
              </a:rPr>
              <a:t>Complete the exam question: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Describe </a:t>
            </a:r>
            <a:r>
              <a:rPr lang="en-GB" sz="2400" b="1" dirty="0">
                <a:latin typeface="Comic Sans MS" panose="030F0702030302020204" pitchFamily="66" charset="0"/>
              </a:rPr>
              <a:t>two </a:t>
            </a:r>
            <a:r>
              <a:rPr lang="en-GB" sz="2400" dirty="0">
                <a:latin typeface="Comic Sans MS" panose="030F0702030302020204" pitchFamily="66" charset="0"/>
              </a:rPr>
              <a:t>conditions at point A which would make infiltration rates higher than at point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71856"/>
            <a:ext cx="8609384" cy="22193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8" y="4192024"/>
            <a:ext cx="8604956" cy="2510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BD67A0-2BCF-BB43-AFD0-9A5CA5D36D13}"/>
              </a:ext>
            </a:extLst>
          </p:cNvPr>
          <p:cNvSpPr txBox="1">
            <a:spLocks/>
          </p:cNvSpPr>
          <p:nvPr/>
        </p:nvSpPr>
        <p:spPr>
          <a:xfrm>
            <a:off x="119336" y="97651"/>
            <a:ext cx="11953328" cy="3429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u="sng" dirty="0">
                <a:latin typeface="Comic Sans MS" panose="030F0902030302020204" pitchFamily="66" charset="0"/>
              </a:rPr>
              <a:t>Sea Level Rise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3D8ACC-D26B-1F4D-819B-D95BB8BD0370}"/>
              </a:ext>
            </a:extLst>
          </p:cNvPr>
          <p:cNvSpPr txBox="1">
            <a:spLocks/>
          </p:cNvSpPr>
          <p:nvPr/>
        </p:nvSpPr>
        <p:spPr>
          <a:xfrm>
            <a:off x="119336" y="611460"/>
            <a:ext cx="11953328" cy="447244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latin typeface="Comic Sans MS" panose="030F0902030302020204" pitchFamily="66" charset="0"/>
              </a:rPr>
              <a:t>Demo</a:t>
            </a:r>
            <a:r>
              <a:rPr lang="en-GB" sz="2000" dirty="0">
                <a:latin typeface="Comic Sans MS" panose="030F0902030302020204" pitchFamily="66" charset="0"/>
              </a:rPr>
              <a:t>: Is ’</a:t>
            </a:r>
            <a:r>
              <a:rPr lang="en-GB" sz="2000" i="1" dirty="0">
                <a:latin typeface="Comic Sans MS" panose="030F0902030302020204" pitchFamily="66" charset="0"/>
              </a:rPr>
              <a:t>Sea Level Rise</a:t>
            </a:r>
            <a:r>
              <a:rPr lang="en-GB" sz="2000" dirty="0">
                <a:latin typeface="Comic Sans MS" panose="030F0902030302020204" pitchFamily="66" charset="0"/>
              </a:rPr>
              <a:t>’ the biggest threat to developing nations and to mankind?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27A03-6D7A-5C46-AEA6-F8867A66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7" y="1333306"/>
            <a:ext cx="10970231" cy="4913234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  <p:sp>
        <p:nvSpPr>
          <p:cNvPr id="7" name="Action Button: Information 6">
            <a:hlinkClick r:id="rId4" highlightClick="1"/>
            <a:extLst>
              <a:ext uri="{FF2B5EF4-FFF2-40B4-BE49-F238E27FC236}">
                <a16:creationId xmlns:a16="http://schemas.microsoft.com/office/drawing/2014/main" id="{C344BA82-5E62-6741-B31D-84EC4749464C}"/>
              </a:ext>
            </a:extLst>
          </p:cNvPr>
          <p:cNvSpPr/>
          <p:nvPr/>
        </p:nvSpPr>
        <p:spPr>
          <a:xfrm>
            <a:off x="11640616" y="166427"/>
            <a:ext cx="292308" cy="22343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FBBA46-C792-C34C-8692-115FC52188BD}"/>
              </a:ext>
            </a:extLst>
          </p:cNvPr>
          <p:cNvSpPr txBox="1">
            <a:spLocks/>
          </p:cNvSpPr>
          <p:nvPr/>
        </p:nvSpPr>
        <p:spPr>
          <a:xfrm>
            <a:off x="7090646" y="4308737"/>
            <a:ext cx="3303785" cy="98935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b="1" u="sng" dirty="0">
                <a:latin typeface="Comic Sans MS" panose="030F0902030302020204" pitchFamily="66" charset="0"/>
              </a:rPr>
              <a:t>Synthesis</a:t>
            </a:r>
            <a:r>
              <a:rPr lang="en-GB" sz="1800" dirty="0">
                <a:latin typeface="Comic Sans MS" panose="030F0902030302020204" pitchFamily="66" charset="0"/>
              </a:rPr>
              <a:t>: What effect might this have on global development?</a:t>
            </a:r>
            <a:endParaRPr lang="de-DE" sz="1800" dirty="0">
              <a:latin typeface="Comic Sans MS" panose="030F09020303020202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5D39A4-32D7-364C-91F5-789D4BFA3332}"/>
              </a:ext>
            </a:extLst>
          </p:cNvPr>
          <p:cNvSpPr txBox="1">
            <a:spLocks/>
          </p:cNvSpPr>
          <p:nvPr/>
        </p:nvSpPr>
        <p:spPr>
          <a:xfrm>
            <a:off x="7090646" y="3062210"/>
            <a:ext cx="3303785" cy="98935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u="sng" dirty="0">
                <a:latin typeface="Comic Sans MS" panose="030F0902030302020204" pitchFamily="66" charset="0"/>
              </a:rPr>
              <a:t>Synthesis</a:t>
            </a:r>
            <a:r>
              <a:rPr lang="de-DE" sz="1800" b="1" dirty="0">
                <a:latin typeface="Comic Sans MS" panose="030F0902030302020204" pitchFamily="66" charset="0"/>
              </a:rPr>
              <a:t>: </a:t>
            </a:r>
            <a:r>
              <a:rPr lang="de-DE" sz="1800" dirty="0">
                <a:latin typeface="Comic Sans MS" panose="030F0902030302020204" pitchFamily="66" charset="0"/>
              </a:rPr>
              <a:t>What effect might rising sea levels have on  population and/or population density?</a:t>
            </a:r>
          </a:p>
        </p:txBody>
      </p:sp>
    </p:spTree>
    <p:extLst>
      <p:ext uri="{BB962C8B-B14F-4D97-AF65-F5344CB8AC3E}">
        <p14:creationId xmlns:p14="http://schemas.microsoft.com/office/powerpoint/2010/main" val="28781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214988-3ADE-1B45-BEFE-622D1A52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60" y="1484784"/>
            <a:ext cx="8663880" cy="511256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B38EE4C-720F-B34C-9D7A-23A66203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53346"/>
            <a:ext cx="1166529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D7276-D48B-9C42-B1EB-106F00B4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692696"/>
            <a:ext cx="1166529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omic Sans MS" panose="030F0702030302020204" pitchFamily="66" charset="0"/>
              </a:rPr>
              <a:t>Demo</a:t>
            </a:r>
            <a:r>
              <a:rPr lang="en-US" sz="2400" dirty="0">
                <a:latin typeface="Comic Sans MS" panose="030F0702030302020204" pitchFamily="66" charset="0"/>
              </a:rPr>
              <a:t>: Describe the changes to sea level rise (3 marks).</a:t>
            </a:r>
            <a:r>
              <a:rPr lang="en-US" sz="2400" u="sng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82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127824" y="102915"/>
            <a:ext cx="119448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Changes to sea level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600" y="1254968"/>
            <a:ext cx="8686800" cy="5486400"/>
            <a:chOff x="228600" y="1254968"/>
            <a:chExt cx="8686800" cy="5486400"/>
          </a:xfrm>
        </p:grpSpPr>
        <p:pic>
          <p:nvPicPr>
            <p:cNvPr id="501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254968"/>
              <a:ext cx="8686800" cy="54864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620924" y="1412776"/>
              <a:ext cx="7481030" cy="3529955"/>
              <a:chOff x="620924" y="1412776"/>
              <a:chExt cx="7481030" cy="352995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239852" y="2549624"/>
                <a:ext cx="2664296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Surface and deep ocean circulation changes and storm surges.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0924" y="1901552"/>
                <a:ext cx="2006860" cy="16004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Terrestrial water storage, extraction of ground water, building of reservoirs, changes in runoff, and seepage into aquifers.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0437" y="3773760"/>
                <a:ext cx="1657747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As the ocean warms, the water expands.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44207" y="2960226"/>
                <a:ext cx="1657747" cy="13849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Exchange of water stored on the land by glaciers and ice sheets with ocean water.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11760" y="3557736"/>
                <a:ext cx="1656184" cy="13849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Subsidence in river delta region, land movement, and tectonic displacements 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9852" y="2083099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3.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0924" y="1412776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1.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35696" y="3772044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2.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64740" y="3348101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4..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44207" y="2549624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5..</a:t>
                </a:r>
              </a:p>
            </p:txBody>
          </p:sp>
        </p:grpSp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9716" y="686554"/>
            <a:ext cx="119429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Demo</a:t>
            </a:r>
            <a:r>
              <a:rPr lang="en-US" sz="2400" dirty="0">
                <a:latin typeface="Comic Sans MS" panose="030F0702030302020204" pitchFamily="66" charset="0"/>
              </a:rPr>
              <a:t>: So What 5 factors cause changes in sea level? </a:t>
            </a:r>
          </a:p>
        </p:txBody>
      </p:sp>
    </p:spTree>
    <p:extLst>
      <p:ext uri="{BB962C8B-B14F-4D97-AF65-F5344CB8AC3E}">
        <p14:creationId xmlns:p14="http://schemas.microsoft.com/office/powerpoint/2010/main" val="1678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5198" y="1430775"/>
            <a:ext cx="47348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BIOLOGICAL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coastal erosion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More extensive coastal inundation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Higher storm-surge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Landward intrusion of seawater in estuaries and aquifers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Changes in surface 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Reduced sea-ice cover.</a:t>
            </a: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263352" y="87016"/>
            <a:ext cx="1173730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 –consequences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76020" y="1364570"/>
            <a:ext cx="435648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SOCIOECONOMIC IMPACTS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loss of property and coastal habitats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flood risk and potential loss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Damage to coastal protection works/Infrastructure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disease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subsistence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tourism, recreation, and transportation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non-monetary cultural resources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Impacts on agriculture and aquaculture through decline in soil and water quality.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68008" y="548680"/>
            <a:ext cx="0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5520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775520" y="716802"/>
            <a:ext cx="43564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276020" y="716801"/>
            <a:ext cx="43564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Human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577" y="4989075"/>
            <a:ext cx="5869403" cy="156966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Explain the consequences of a decrease in the amount of water stored in ice in the hydrological cycle at any stage. [6 marks]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14635" y="4405749"/>
            <a:ext cx="590934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omic Sans MS" panose="030F0702030302020204" pitchFamily="66" charset="0"/>
              </a:rPr>
              <a:t>Exam Question</a:t>
            </a:r>
          </a:p>
        </p:txBody>
      </p:sp>
    </p:spTree>
    <p:extLst>
      <p:ext uri="{BB962C8B-B14F-4D97-AF65-F5344CB8AC3E}">
        <p14:creationId xmlns:p14="http://schemas.microsoft.com/office/powerpoint/2010/main" val="24428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622</Words>
  <Application>Microsoft Macintosh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31</cp:revision>
  <dcterms:created xsi:type="dcterms:W3CDTF">2015-04-22T15:29:10Z</dcterms:created>
  <dcterms:modified xsi:type="dcterms:W3CDTF">2020-11-10T11:53:28Z</dcterms:modified>
</cp:coreProperties>
</file>