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73" r:id="rId4"/>
    <p:sldId id="293" r:id="rId5"/>
    <p:sldId id="265" r:id="rId6"/>
    <p:sldId id="285" r:id="rId7"/>
    <p:sldId id="286" r:id="rId8"/>
    <p:sldId id="292" r:id="rId9"/>
    <p:sldId id="288" r:id="rId10"/>
    <p:sldId id="290" r:id="rId11"/>
    <p:sldId id="291" r:id="rId12"/>
    <p:sldId id="269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FCB9BD-2A4A-4FFC-91F4-15D87C000B58}">
          <p14:sldIdLst>
            <p14:sldId id="270"/>
            <p14:sldId id="256"/>
          </p14:sldIdLst>
        </p14:section>
        <p14:section name="Interlocking spurs" id="{8A7F1C4C-1257-44AB-8D59-7209D7BA4BF0}">
          <p14:sldIdLst>
            <p14:sldId id="273"/>
          </p14:sldIdLst>
        </p14:section>
        <p14:section name="Vshaped Valleys" id="{08833156-BA0A-4850-9D50-F3C343866191}">
          <p14:sldIdLst>
            <p14:sldId id="293"/>
          </p14:sldIdLst>
        </p14:section>
        <p14:section name="Waterfall" id="{D32D4491-D1C7-407D-8433-DAFCAECE2677}">
          <p14:sldIdLst>
            <p14:sldId id="265"/>
          </p14:sldIdLst>
        </p14:section>
        <p14:section name="Meanders" id="{8444CB47-C8F3-4D04-9085-FCA8D33D886E}">
          <p14:sldIdLst>
            <p14:sldId id="285"/>
            <p14:sldId id="286"/>
            <p14:sldId id="292"/>
            <p14:sldId id="288"/>
            <p14:sldId id="290"/>
            <p14:sldId id="291"/>
            <p14:sldId id="269"/>
            <p14:sldId id="262"/>
            <p14:sldId id="263"/>
            <p14:sldId id="268"/>
          </p14:sldIdLst>
        </p14:section>
        <p14:section name="Woeksheet" id="{1915D569-F23F-4A59-92D2-618D70DF95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09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A97AF-AA19-4B83-A75B-ED4DFE499B3B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16529-1973-4FDA-B1DD-8D845D646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</a:t>
            </a:r>
            <a:r>
              <a:rPr lang="en-US" baseline="0" dirty="0"/>
              <a:t> off sheet and students annotate each box.</a:t>
            </a:r>
          </a:p>
          <a:p>
            <a:r>
              <a:rPr lang="en-US" baseline="0" dirty="0"/>
              <a:t>Go through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7571-03B1-4540-A56C-D9C2F8009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</a:t>
            </a:r>
            <a:r>
              <a:rPr lang="en-US" baseline="0" dirty="0"/>
              <a:t> off sheet and students annotate each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7571-03B1-4540-A56C-D9C2F8009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1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36B8A7-CD2D-4B4E-ABA2-CE57C08F8DD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/>
              <a:t>Show animation then students put the cards in the correct order.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6A5A-E4C4-4AF1-9A6D-90DC352E7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262F-963C-4C39-8364-49920CA2C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5353-88CD-4851-A82A-3A5B114E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42EB-2771-496D-9E8F-2D28BAC7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054A-2F98-429F-AA5A-8B853ED3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EA90-423C-4562-BB25-BF49A95B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E6617-277A-496F-85A7-39E81061C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E6A4-99EB-4AA3-B62E-F35C25F0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130D-14C8-4D2D-A68A-67F682B8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6B75-0C7C-4DB8-BD78-327B7514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4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7EB1E-75C5-48C3-9D0D-4F8E63501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7BD9A-045A-439D-8151-8C00B311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58C1F-6888-43C9-A14B-7E352F60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762BC-B233-4FBB-9753-AD94D3D1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7FF0-D840-4859-BD11-03B57FE2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22A2-8ABC-4D55-839D-6FF49450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20B0-FA95-49F9-A5B6-295A43FE5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9A5F-8A24-43DA-AFDC-DB930F07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4DDD-29E9-4799-B35B-CEA61BEE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C8867-74D1-4FA1-9AE4-FA536917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6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8933-9E50-4A2E-82D0-9F9D9F7E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9203F-4FE7-4A2C-A16C-56D70ABE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19147-3086-4432-8F00-210960D1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3F1FC-F807-436A-A4D3-983909FF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D9B9-E616-4258-88D3-351A9555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0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A1C3-0A1F-40C6-9753-7B492001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C7E2-662B-45BE-BFED-5436E5940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374BD-A907-4755-9F59-ADC87281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55758-5EBB-4816-8C1D-92D6FF0F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9AD46-C79D-47DE-84CF-53E0489E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37EB6-1521-4709-B78B-3CE1FDB7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9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7C49-7D50-4E04-BC60-7EB19A0B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10DAE-EDD7-4C95-B319-A5B7E933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4DEF9-67AD-4004-BDAB-3B23F5627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DF4C7-1A87-40A6-8AF5-C78AACBB4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D5A5D-78BC-4465-943E-B4B99420F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1089D-A01D-4F87-B6F2-8D3A8094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53202-6CBC-4080-8072-06E3CC94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5F603-773E-466E-8AEA-7F598A28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2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2D0B-2F08-4532-8126-DEA53A49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4162B-5F83-4483-A697-B4F28AA8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98C53-4035-4880-ADB9-0B9EDE4A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C6239-7A58-48D4-A168-CB088F03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ADF0F-E449-470E-95F6-9FA47346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06234-8518-4873-9A4E-7D919794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91EF-3CB7-4ABF-9912-0E82D3C9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FB22-5352-4D72-A6A5-F1B48FCD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5ACB-0008-4053-9D03-2A733687D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72FDC-FCDC-4EBA-852C-C5C910243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813B1-07F6-4707-9AC1-EB269F20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60241-B759-439A-8186-0A71FB85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D1E7B-A261-40B2-87FD-E2A3A095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70FC-8F0A-4364-BB4E-7A496AFB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3EE69-1954-4ACF-B42B-7E03DC26E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1DFE8-32EE-4165-BD2A-DF935524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D51DE-E859-48B9-BA9D-F96AEE89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25905-C82B-49A3-8BCD-79A9D18E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4D10B-1FD8-4EA1-8E30-50C517D2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DC197-06F4-4569-957D-54EE4B95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ACCC-AAA6-46DA-A748-BE6394850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24D92-74C6-4C22-B768-44ED6283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7022-D9B7-4A29-808C-DACC2F7533AC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06548-FBF0-46F9-8AE6-68286E786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8FE59-0B30-4F72-8784-72704D099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2523-A780-4B89-8713-3F1F75526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hs.moodledo.co.uk/mod/resource/view.php?id=529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hyperlink" Target="http://www.bbc.co.uk/learningzone/clips/waterfalls/431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geography/riverswater/river_processes_video.s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o.net.uk/resources/displayframe.php?src=309/consultants_resources/_files/meander4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9700" y="177801"/>
            <a:ext cx="11861800" cy="4826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2000" b="1" u="sng" dirty="0">
                <a:latin typeface="Comic Sans MS" panose="030F0702030302020204" pitchFamily="66" charset="0"/>
              </a:rPr>
              <a:t>Starter</a:t>
            </a:r>
            <a:r>
              <a:rPr lang="en-US" sz="2000" dirty="0">
                <a:latin typeface="Comic Sans MS" panose="030F0702030302020204" pitchFamily="66" charset="0"/>
              </a:rPr>
              <a:t>: Do you know the difference between erosion and transport?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59AA9CC-E352-4F37-9E0A-EFCA95F7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13" y="2682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9067680" imgH="6024600"/>
        </mc:Choice>
        <mc:Fallback>
          <p:control name="ShockwaveFlash1" r:id="rId2" imgW="9067680" imgH="6024600">
            <p:pic>
              <p:nvPicPr>
                <p:cNvPr id="5" name="ShockwaveFlash1">
                  <a:extLst>
                    <a:ext uri="{FF2B5EF4-FFF2-40B4-BE49-F238E27FC236}">
                      <a16:creationId xmlns:a16="http://schemas.microsoft.com/office/drawing/2014/main" id="{176997EC-E0EA-415D-B62E-778844DF318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727201" y="693738"/>
                  <a:ext cx="9067800" cy="60245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4384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00652"/>
              </p:ext>
            </p:extLst>
          </p:nvPr>
        </p:nvGraphicFramePr>
        <p:xfrm>
          <a:off x="482600" y="301264"/>
          <a:ext cx="11709400" cy="6078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5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3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Landform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Created</a:t>
                      </a:r>
                      <a:r>
                        <a:rPr lang="en-US" b="1" baseline="0" dirty="0">
                          <a:latin typeface="Comic Sans MS" panose="030F0702030302020204" pitchFamily="66" charset="0"/>
                        </a:rPr>
                        <a:t> by …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42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mic Sans MS" panose="030F0702030302020204" pitchFamily="66" charset="0"/>
                        </a:rPr>
                        <a:t>V-Shaped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mic Sans MS" panose="030F0702030302020204" pitchFamily="66" charset="0"/>
                        </a:rPr>
                        <a:t>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The river cuts down through the land like a saw. ________   and ________ then get carried down stream – the V grows __________ and _________ over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01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mic Sans MS" panose="030F0702030302020204" pitchFamily="66" charset="0"/>
                        </a:rPr>
                        <a:t>Waterfall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Erosion starts to happen when the river crosses over a band of ___________ rock.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2. Softer rock erodes much quicker by ___________ and _____________ _________.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The erosion continues and __________ the hard rock. Creating a _______ ______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The ledge eventually ________. Creating a gorge as</a:t>
                      </a:r>
                      <a:r>
                        <a:rPr lang="en-US" sz="2400" baseline="0" dirty="0">
                          <a:latin typeface="Comic Sans MS" panose="030F0702030302020204" pitchFamily="66" charset="0"/>
                        </a:rPr>
                        <a:t> it moves backwards.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7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mic Sans MS" panose="030F0702030302020204" pitchFamily="66" charset="0"/>
                        </a:rPr>
                        <a:t>Meander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mic Sans MS" panose="030F0702030302020204" pitchFamily="66" charset="0"/>
                        </a:rPr>
                        <a:t>Slight</a:t>
                      </a:r>
                      <a:r>
                        <a:rPr lang="en-US" sz="2800" baseline="0" dirty="0">
                          <a:latin typeface="Comic Sans MS" panose="030F0702030302020204" pitchFamily="66" charset="0"/>
                        </a:rPr>
                        <a:t> bend in the river.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8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5000" t="63542" r="16406" b="15625"/>
          <a:stretch>
            <a:fillRect/>
          </a:stretch>
        </p:blipFill>
        <p:spPr bwMode="auto">
          <a:xfrm>
            <a:off x="209550" y="1617578"/>
            <a:ext cx="11888704" cy="317032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6516DE-457D-4ACC-98A9-74E58FEF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6525"/>
            <a:ext cx="11785600" cy="56197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Comic Sans MS" panose="030F0702030302020204" pitchFamily="66" charset="0"/>
              </a:rPr>
              <a:t>Check your Learning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F87F7F-9103-48FF-B2A3-5FFE61D8C0FB}"/>
              </a:ext>
            </a:extLst>
          </p:cNvPr>
          <p:cNvSpPr txBox="1">
            <a:spLocks/>
          </p:cNvSpPr>
          <p:nvPr/>
        </p:nvSpPr>
        <p:spPr>
          <a:xfrm>
            <a:off x="203200" y="796925"/>
            <a:ext cx="11785600" cy="56197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latin typeface="Comic Sans MS" panose="030F0702030302020204" pitchFamily="66" charset="0"/>
              </a:rPr>
              <a:t>Demo</a:t>
            </a:r>
            <a:r>
              <a:rPr lang="en-US" sz="2800" dirty="0">
                <a:latin typeface="Comic Sans MS" panose="030F0702030302020204" pitchFamily="66" charset="0"/>
              </a:rPr>
              <a:t>: Complete the word fill below. </a:t>
            </a:r>
          </a:p>
        </p:txBody>
      </p:sp>
    </p:spTree>
    <p:extLst>
      <p:ext uri="{BB962C8B-B14F-4D97-AF65-F5344CB8AC3E}">
        <p14:creationId xmlns:p14="http://schemas.microsoft.com/office/powerpoint/2010/main" val="24285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9ABF8-6EF2-4124-B46B-40B2E7DD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808625"/>
            <a:ext cx="4152138" cy="595317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F0B337-7F03-4EA4-A077-EE555B304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06" y="146304"/>
            <a:ext cx="11793787" cy="5577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Drainage Basin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DD5C-4763-44B2-89CC-9D19336C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953" y="809753"/>
            <a:ext cx="7538975" cy="79044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Demo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Math the key word to the letter on the sketch.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91AFE-ADE8-40FF-8CDB-F9CE0AEC3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848" y="1645920"/>
            <a:ext cx="7567197" cy="5577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C81E89C-3129-4F38-88B7-012FEFD9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809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7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7799" y="5303952"/>
            <a:ext cx="64389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dirty="0">
                <a:latin typeface="Comic Sans MS" pitchFamily="66" charset="0"/>
              </a:rPr>
              <a:t>This process continues over time and the waterfall moves backwards or recedes to form a gorge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41301" y="2527300"/>
            <a:ext cx="63627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latin typeface="Comic Sans MS" pitchFamily="66" charset="0"/>
              </a:rPr>
              <a:t>Water passes over hard rock and erodes the softer rock below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3363" y="3429000"/>
            <a:ext cx="639603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A plunge pool is formed and the river erodes backward as the water and rock swirl around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05362" y="4381500"/>
            <a:ext cx="642403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Eventually the hard cap rock overhangs and collapses under gravity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34951" y="665291"/>
            <a:ext cx="11816841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u="sng" dirty="0">
                <a:latin typeface="Comic Sans MS" pitchFamily="66" charset="0"/>
              </a:rPr>
              <a:t>Demo</a:t>
            </a:r>
            <a:r>
              <a:rPr lang="en-GB" b="1" dirty="0">
                <a:latin typeface="Comic Sans MS" pitchFamily="66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en-GB" dirty="0">
                <a:latin typeface="Comic Sans MS" pitchFamily="66" charset="0"/>
              </a:rPr>
              <a:t>Watch the animation and then put these cards into the correct order.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en-GB" dirty="0">
                <a:latin typeface="Comic Sans MS" pitchFamily="66" charset="0"/>
              </a:rPr>
              <a:t>Complete your worksheet.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242508" y="126746"/>
            <a:ext cx="1181842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u="sng" dirty="0">
                <a:latin typeface="Comic Sans MS" pitchFamily="66" charset="0"/>
              </a:rPr>
              <a:t>How are waterfall formed?</a:t>
            </a:r>
            <a:endParaRPr lang="en-US" sz="2000" u="sng" dirty="0">
              <a:latin typeface="Comic Sans MS" pitchFamily="66" charset="0"/>
            </a:endParaRP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D760F8EC-D816-4B8A-BD7C-63DB91455956}"/>
              </a:ext>
            </a:extLst>
          </p:cNvPr>
          <p:cNvSpPr/>
          <p:nvPr/>
        </p:nvSpPr>
        <p:spPr>
          <a:xfrm>
            <a:off x="392176" y="203200"/>
            <a:ext cx="420624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Video 2">
            <a:hlinkClick r:id="rId4" highlightClick="1"/>
            <a:extLst>
              <a:ext uri="{FF2B5EF4-FFF2-40B4-BE49-F238E27FC236}">
                <a16:creationId xmlns:a16="http://schemas.microsoft.com/office/drawing/2014/main" id="{E85BA23A-2F81-4A1D-BD9A-3A47E0CD9282}"/>
              </a:ext>
            </a:extLst>
          </p:cNvPr>
          <p:cNvSpPr/>
          <p:nvPr/>
        </p:nvSpPr>
        <p:spPr>
          <a:xfrm>
            <a:off x="11466576" y="758952"/>
            <a:ext cx="429768" cy="256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2AD3F-F33D-4980-8468-B3173D6F5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208" y="1974211"/>
            <a:ext cx="3429010" cy="4820289"/>
          </a:xfrm>
          <a:prstGeom prst="rect">
            <a:avLst/>
          </a:prstGeom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186D660D-4262-4CA1-B7B0-29F34E8F1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59" y="1947990"/>
            <a:ext cx="647014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sng" dirty="0" err="1">
                <a:latin typeface="Comic Sans MS" pitchFamily="66" charset="0"/>
              </a:rPr>
              <a:t>Markscheme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1C97BEE-96FB-46BA-886C-7F2C95BB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3" y="177800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6" grpId="0" animBg="1"/>
      <p:bldP spid="12297" grpId="0" animBg="1"/>
      <p:bldP spid="122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bbc.co.uk/scotland/learning/bitesize/standard/geography/images/g513_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8" y="907111"/>
            <a:ext cx="11015612" cy="50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161D36-9CB6-4A36-BDF6-B6E2E097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06" y="146304"/>
            <a:ext cx="11793787" cy="5577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Features of a river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7E3FBE0-A7FE-4D37-B80D-4125702C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13" y="2682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8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free-extras.com/pics/b/beautiful_waterfall-1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8" y="1563142"/>
            <a:ext cx="7254010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754" y="233904"/>
            <a:ext cx="1174204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Finally, explain how a waterfall is formed.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diagrams to help. (5 marks)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Use firstly…….. Secondly ………. Thirdly…………………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4653" y="1629296"/>
            <a:ext cx="4321447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Language for learning </a:t>
            </a:r>
          </a:p>
          <a:p>
            <a:r>
              <a:rPr lang="en-GB" dirty="0">
                <a:latin typeface="Comic Sans MS" panose="030F0702030302020204" pitchFamily="66" charset="0"/>
              </a:rPr>
              <a:t>Corrasion, </a:t>
            </a:r>
          </a:p>
          <a:p>
            <a:r>
              <a:rPr lang="en-GB" dirty="0">
                <a:latin typeface="Comic Sans MS" panose="030F0702030302020204" pitchFamily="66" charset="0"/>
              </a:rPr>
              <a:t>Plunge pool, </a:t>
            </a:r>
          </a:p>
          <a:p>
            <a:r>
              <a:rPr lang="en-GB" dirty="0">
                <a:latin typeface="Comic Sans MS" panose="030F0702030302020204" pitchFamily="66" charset="0"/>
              </a:rPr>
              <a:t>hydraulic  action, </a:t>
            </a:r>
          </a:p>
          <a:p>
            <a:r>
              <a:rPr lang="en-GB" dirty="0">
                <a:latin typeface="Comic Sans MS" panose="030F0702030302020204" pitchFamily="66" charset="0"/>
              </a:rPr>
              <a:t>hard resistant rock, </a:t>
            </a:r>
          </a:p>
          <a:p>
            <a:r>
              <a:rPr lang="en-GB" dirty="0">
                <a:latin typeface="Comic Sans MS" panose="030F0702030302020204" pitchFamily="66" charset="0"/>
              </a:rPr>
              <a:t>overhang, </a:t>
            </a:r>
          </a:p>
          <a:p>
            <a:r>
              <a:rPr lang="en-GB" dirty="0">
                <a:latin typeface="Comic Sans MS" panose="030F0702030302020204" pitchFamily="66" charset="0"/>
              </a:rPr>
              <a:t>gorge,</a:t>
            </a:r>
          </a:p>
          <a:p>
            <a:r>
              <a:rPr lang="en-GB" dirty="0">
                <a:latin typeface="Comic Sans MS" panose="030F0702030302020204" pitchFamily="66" charset="0"/>
              </a:rPr>
              <a:t> soft rock.   </a:t>
            </a:r>
          </a:p>
        </p:txBody>
      </p:sp>
    </p:spTree>
    <p:extLst>
      <p:ext uri="{BB962C8B-B14F-4D97-AF65-F5344CB8AC3E}">
        <p14:creationId xmlns:p14="http://schemas.microsoft.com/office/powerpoint/2010/main" val="103173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98B4B-67A0-49A3-A638-D0128E22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05" y="1779017"/>
            <a:ext cx="11816589" cy="51612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Starter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List all the features that can be found in a river.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43857-27CA-4B3A-BC2D-B87ADAC6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06" y="146304"/>
            <a:ext cx="11793787" cy="5577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Features of a 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94775-B016-479B-BEDD-BB65707E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11" y="6030977"/>
            <a:ext cx="11816589" cy="51612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Challenge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Can these features be categorised?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36DF5-C470-49D4-A0A4-817AB3952F05}"/>
              </a:ext>
            </a:extLst>
          </p:cNvPr>
          <p:cNvSpPr/>
          <p:nvPr/>
        </p:nvSpPr>
        <p:spPr>
          <a:xfrm>
            <a:off x="185928" y="780580"/>
            <a:ext cx="11801856" cy="92333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Learning objective</a:t>
            </a:r>
            <a:r>
              <a:rPr lang="en-GB" dirty="0">
                <a:latin typeface="Comic Sans MS" panose="030F0702030302020204" pitchFamily="66" charset="0"/>
              </a:rPr>
              <a:t>: To achieve an A, students will use a rich amount of geographical vocabulary to explain the formation of a specific waterfall over time and use this understanding to infer how an area will have in the future</a:t>
            </a:r>
          </a:p>
        </p:txBody>
      </p:sp>
      <p:pic>
        <p:nvPicPr>
          <p:cNvPr id="8" name="Picture 2" descr="http://www.stacey.peak-media.co.uk/Year7/7-7Rivers/7-7Meanders/Image4.jpg">
            <a:extLst>
              <a:ext uri="{FF2B5EF4-FFF2-40B4-BE49-F238E27FC236}">
                <a16:creationId xmlns:a16="http://schemas.microsoft.com/office/drawing/2014/main" id="{0B6F39DC-1E5C-486D-9E6B-5856CC6B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2" y="2670048"/>
            <a:ext cx="4843852" cy="28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1.gstatic.com/images?q=tbn:ANd9GcS3epHOwOkMN-ma-UUYtvhsUHHhFx2OOvN_Y1OCQPO7LAw3HzI&amp;t=1&amp;usg=__lDhEM5_jvvuCs4w9algv2bOHcc4=">
            <a:extLst>
              <a:ext uri="{FF2B5EF4-FFF2-40B4-BE49-F238E27FC236}">
                <a16:creationId xmlns:a16="http://schemas.microsoft.com/office/drawing/2014/main" id="{013CF9F9-3BCB-45AC-A5A5-51B97833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01" y="2569464"/>
            <a:ext cx="2028186" cy="31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4621E4-8A0A-42B7-BF48-E314EF2D449A}"/>
              </a:ext>
            </a:extLst>
          </p:cNvPr>
          <p:cNvSpPr txBox="1"/>
          <p:nvPr/>
        </p:nvSpPr>
        <p:spPr>
          <a:xfrm>
            <a:off x="7563028" y="2531784"/>
            <a:ext cx="4461332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Language for Learning:</a:t>
            </a:r>
          </a:p>
          <a:p>
            <a:r>
              <a:rPr lang="en-GB" dirty="0">
                <a:latin typeface="Comic Sans MS" panose="030F0702030302020204" pitchFamily="66" charset="0"/>
              </a:rPr>
              <a:t>Source, </a:t>
            </a:r>
          </a:p>
          <a:p>
            <a:r>
              <a:rPr lang="en-GB" dirty="0">
                <a:latin typeface="Comic Sans MS" panose="030F0702030302020204" pitchFamily="66" charset="0"/>
              </a:rPr>
              <a:t>upper course, </a:t>
            </a:r>
          </a:p>
          <a:p>
            <a:r>
              <a:rPr lang="en-GB" dirty="0">
                <a:latin typeface="Comic Sans MS" panose="030F0702030302020204" pitchFamily="66" charset="0"/>
              </a:rPr>
              <a:t>interlocking spurs, </a:t>
            </a:r>
          </a:p>
          <a:p>
            <a:r>
              <a:rPr lang="en-GB" dirty="0">
                <a:latin typeface="Comic Sans MS" panose="030F0702030302020204" pitchFamily="66" charset="0"/>
              </a:rPr>
              <a:t>gorge, </a:t>
            </a:r>
          </a:p>
          <a:p>
            <a:r>
              <a:rPr lang="en-GB" dirty="0">
                <a:latin typeface="Comic Sans MS" panose="030F0702030302020204" pitchFamily="66" charset="0"/>
              </a:rPr>
              <a:t>V-shaped valley. 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0EAF492-49C2-4C9B-A893-3A7DCFB83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2809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3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"/>
            <a:ext cx="6934200" cy="676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57" y="131599"/>
            <a:ext cx="343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Landforms created by rivers: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UPPER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305" y="1511782"/>
            <a:ext cx="3273552" cy="4093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A V Shaped Valley: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The river cuts down through the land like a saw.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This is called </a:t>
            </a:r>
            <a:r>
              <a:rPr lang="en-US" sz="2000" b="1" u="sng" dirty="0">
                <a:solidFill>
                  <a:srgbClr val="000090"/>
                </a:solidFill>
                <a:latin typeface="Comic Sans MS" panose="030F0702030302020204" pitchFamily="66" charset="0"/>
              </a:rPr>
              <a:t>Vertical EROSION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u="sng" dirty="0">
                <a:latin typeface="Comic Sans MS" panose="030F0702030302020204" pitchFamily="66" charset="0"/>
              </a:rPr>
              <a:t>Soil</a:t>
            </a:r>
            <a:r>
              <a:rPr lang="en-US" sz="2000" dirty="0">
                <a:latin typeface="Comic Sans MS" panose="030F0702030302020204" pitchFamily="66" charset="0"/>
              </a:rPr>
              <a:t> and </a:t>
            </a:r>
            <a:r>
              <a:rPr lang="en-US" sz="2000" u="sng" dirty="0">
                <a:latin typeface="Comic Sans MS" panose="030F0702030302020204" pitchFamily="66" charset="0"/>
              </a:rPr>
              <a:t>Stones</a:t>
            </a:r>
            <a:r>
              <a:rPr lang="en-US" sz="2000" dirty="0">
                <a:latin typeface="Comic Sans MS" panose="030F0702030302020204" pitchFamily="66" charset="0"/>
              </a:rPr>
              <a:t> then get carried down stream – the V grows </a:t>
            </a:r>
            <a:r>
              <a:rPr lang="en-US" sz="2000" b="1" u="sng" dirty="0">
                <a:latin typeface="Comic Sans MS" panose="030F0702030302020204" pitchFamily="66" charset="0"/>
              </a:rPr>
              <a:t>larger</a:t>
            </a:r>
            <a:r>
              <a:rPr lang="en-US" sz="2000" dirty="0">
                <a:latin typeface="Comic Sans MS" panose="030F0702030302020204" pitchFamily="66" charset="0"/>
              </a:rPr>
              <a:t> and </a:t>
            </a:r>
            <a:r>
              <a:rPr lang="en-US" sz="2000" u="sng" dirty="0">
                <a:latin typeface="Comic Sans MS" panose="030F0702030302020204" pitchFamily="66" charset="0"/>
              </a:rPr>
              <a:t>wider</a:t>
            </a:r>
            <a:r>
              <a:rPr lang="en-US" sz="2000" dirty="0">
                <a:latin typeface="Comic Sans MS" panose="030F0702030302020204" pitchFamily="66" charset="0"/>
              </a:rPr>
              <a:t> over time.</a:t>
            </a:r>
          </a:p>
        </p:txBody>
      </p:sp>
    </p:spTree>
    <p:extLst>
      <p:ext uri="{BB962C8B-B14F-4D97-AF65-F5344CB8AC3E}">
        <p14:creationId xmlns:p14="http://schemas.microsoft.com/office/powerpoint/2010/main" val="39617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0372AE5-BFFC-4FFB-89B4-4A62B2135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1" y="115888"/>
            <a:ext cx="11942764" cy="417512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000" u="sng">
                <a:latin typeface="Comic Sans MS" panose="030F0702030302020204" pitchFamily="66" charset="0"/>
              </a:rPr>
              <a:t>So why do river change shape as we move downstream?</a:t>
            </a:r>
            <a:endParaRPr lang="en-US" altLang="en-US" sz="2000" u="sng">
              <a:latin typeface="Comic Sans MS" panose="030F0702030302020204" pitchFamily="66" charset="0"/>
            </a:endParaRPr>
          </a:p>
        </p:txBody>
      </p:sp>
      <p:pic>
        <p:nvPicPr>
          <p:cNvPr id="8195" name="Picture 4" descr="erosion">
            <a:extLst>
              <a:ext uri="{FF2B5EF4-FFF2-40B4-BE49-F238E27FC236}">
                <a16:creationId xmlns:a16="http://schemas.microsoft.com/office/drawing/2014/main" id="{9CD019F1-A725-4BB1-A5B4-516C276FFE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9676"/>
            <a:ext cx="10701049" cy="564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>
            <a:extLst>
              <a:ext uri="{FF2B5EF4-FFF2-40B4-BE49-F238E27FC236}">
                <a16:creationId xmlns:a16="http://schemas.microsoft.com/office/drawing/2014/main" id="{1091D0BE-FC64-42DC-85C0-3D38F686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6" y="5711826"/>
            <a:ext cx="4391025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EROSION, TRANSPORTATION AND DEPOSITION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id="{8B075E6D-F20C-43D5-99BB-EA8C8B1D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5" y="627064"/>
            <a:ext cx="11907836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09E70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>
                <a:latin typeface="Comic Sans MS" panose="030F0702030302020204" pitchFamily="66" charset="0"/>
              </a:rPr>
              <a:t>Demo</a:t>
            </a:r>
            <a:r>
              <a:rPr lang="en-GB" altLang="en-US" sz="1800" b="1">
                <a:latin typeface="Comic Sans MS" panose="030F0702030302020204" pitchFamily="66" charset="0"/>
              </a:rPr>
              <a:t>: Watch the video: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What are the erosional processes?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What are the transportation processes? </a:t>
            </a:r>
          </a:p>
        </p:txBody>
      </p:sp>
      <p:sp>
        <p:nvSpPr>
          <p:cNvPr id="2" name="Action Button: Movie 1">
            <a:hlinkClick r:id="rId3" highlightClick="1"/>
            <a:extLst>
              <a:ext uri="{FF2B5EF4-FFF2-40B4-BE49-F238E27FC236}">
                <a16:creationId xmlns:a16="http://schemas.microsoft.com/office/drawing/2014/main" id="{B26598A2-5448-40B4-8D91-B96E2E3ADBF1}"/>
              </a:ext>
            </a:extLst>
          </p:cNvPr>
          <p:cNvSpPr/>
          <p:nvPr/>
        </p:nvSpPr>
        <p:spPr>
          <a:xfrm>
            <a:off x="6932614" y="201613"/>
            <a:ext cx="287337" cy="2159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8199" name="Picture 6">
            <a:extLst>
              <a:ext uri="{FF2B5EF4-FFF2-40B4-BE49-F238E27FC236}">
                <a16:creationId xmlns:a16="http://schemas.microsoft.com/office/drawing/2014/main" id="{7E0A97B4-B42F-4C3D-84D3-70F2E277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113" y="1920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08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gz.e2bn.net/e2bn/leas/c99/schools/cgz/accounts/staff/rchambers/GeoBytes%20GCSE%20Blog%20Resources/Images/Rivers/Waterfall%20For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849296"/>
            <a:ext cx="8640960" cy="550160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998F1D-90D1-4062-BC1A-BF20D4A6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06" y="146304"/>
            <a:ext cx="11793787" cy="5577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Features of a river (Waterfall)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4217A-675A-4D3F-BBCD-B0E8D3365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436" y="812801"/>
            <a:ext cx="2915158" cy="4169663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GB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Demo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60 second challenge!!!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Look at the diagram and remember as much as you can – you will be tested on it very soon.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You can make rough notes on it if you want.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FBF48FF-4161-4BF0-BBBF-D6068EE0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82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52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6525"/>
            <a:ext cx="11785600" cy="56197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Comic Sans MS" panose="030F0702030302020204" pitchFamily="66" charset="0"/>
              </a:rPr>
              <a:t>Meander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1" y="1060313"/>
            <a:ext cx="4825999" cy="37856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Meander starts at a slight bend.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Water flows </a:t>
            </a:r>
            <a:r>
              <a:rPr lang="en-US" sz="2000" b="1" dirty="0">
                <a:latin typeface="Comic Sans MS" panose="030F0702030302020204" pitchFamily="66" charset="0"/>
              </a:rPr>
              <a:t>faster</a:t>
            </a:r>
            <a:r>
              <a:rPr lang="en-US" sz="2000" dirty="0">
                <a:latin typeface="Comic Sans MS" panose="030F0702030302020204" pitchFamily="66" charset="0"/>
              </a:rPr>
              <a:t> on the outer curve of the bend, and </a:t>
            </a:r>
            <a:r>
              <a:rPr lang="en-US" sz="2000" b="1" dirty="0">
                <a:latin typeface="Comic Sans MS" panose="030F0702030302020204" pitchFamily="66" charset="0"/>
              </a:rPr>
              <a:t>slower</a:t>
            </a:r>
            <a:r>
              <a:rPr lang="en-US" sz="2000" dirty="0">
                <a:latin typeface="Comic Sans MS" panose="030F0702030302020204" pitchFamily="66" charset="0"/>
              </a:rPr>
              <a:t> on the inner bend.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Q: What do you think happens to the material/load the river is carrying?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A: </a:t>
            </a:r>
            <a:r>
              <a:rPr lang="en-US" sz="2000" b="1" dirty="0">
                <a:latin typeface="Comic Sans MS" panose="030F0702030302020204" pitchFamily="66" charset="0"/>
              </a:rPr>
              <a:t>Deposits</a:t>
            </a:r>
            <a:r>
              <a:rPr lang="en-US" sz="2000" dirty="0">
                <a:latin typeface="Comic Sans MS" panose="030F0702030302020204" pitchFamily="66" charset="0"/>
              </a:rPr>
              <a:t> in on the inner bank and erodes on the outer.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99" y="1463856"/>
            <a:ext cx="6659523" cy="322244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" y="6146800"/>
            <a:ext cx="11849100" cy="583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mic Sans MS" panose="030F0702030302020204" pitchFamily="66" charset="0"/>
              </a:rPr>
              <a:t>ANNOTATE YOUR HANDOUT WITH THE INFORMATION FROM EACH STEP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C747367-52B8-424A-A0A5-1A86FB57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13" y="268289"/>
            <a:ext cx="1174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629333" y="2052087"/>
            <a:ext cx="6933333" cy="3898413"/>
          </a:xfrm>
        </p:spPr>
      </p:pic>
      <p:sp>
        <p:nvSpPr>
          <p:cNvPr id="5" name="TextBox 4"/>
          <p:cNvSpPr txBox="1"/>
          <p:nvPr/>
        </p:nvSpPr>
        <p:spPr>
          <a:xfrm>
            <a:off x="8007685" y="1222367"/>
            <a:ext cx="239294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Over time the outer bank wears away and the inner grows.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778" y="4989255"/>
            <a:ext cx="280736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latin typeface="Comic Sans MS" panose="030F0702030302020204" pitchFamily="66" charset="0"/>
              </a:rPr>
              <a:t>As it continues the meander starts to grow into a loop.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8107" y="946258"/>
            <a:ext cx="2392947" cy="2324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Water flows </a:t>
            </a:r>
            <a:r>
              <a:rPr lang="en-US" sz="2400" b="1" dirty="0">
                <a:latin typeface="Comic Sans MS" panose="030F0702030302020204" pitchFamily="66" charset="0"/>
              </a:rPr>
              <a:t>faster</a:t>
            </a:r>
            <a:r>
              <a:rPr lang="en-US" sz="2400" dirty="0">
                <a:latin typeface="Comic Sans MS" panose="030F0702030302020204" pitchFamily="66" charset="0"/>
              </a:rPr>
              <a:t> on the outer curve of the bend, and </a:t>
            </a:r>
            <a:r>
              <a:rPr lang="en-US" sz="2400" b="1" dirty="0">
                <a:latin typeface="Comic Sans MS" panose="030F0702030302020204" pitchFamily="66" charset="0"/>
              </a:rPr>
              <a:t>slower</a:t>
            </a:r>
            <a:r>
              <a:rPr lang="en-US" sz="2400" dirty="0">
                <a:latin typeface="Comic Sans MS" panose="030F0702030302020204" pitchFamily="66" charset="0"/>
              </a:rPr>
              <a:t> on the inner bend.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9564" y="169598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Meander starts at a slight bend…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3147" y="538930"/>
            <a:ext cx="212557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Deposits</a:t>
            </a:r>
            <a:r>
              <a:rPr lang="en-US" sz="2400" dirty="0">
                <a:latin typeface="Comic Sans MS" panose="030F0702030302020204" pitchFamily="66" charset="0"/>
              </a:rPr>
              <a:t> in on the inner bank and erodes on the outer.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3014580" y="3270923"/>
            <a:ext cx="1557420" cy="699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71305" y="2108591"/>
            <a:ext cx="304906" cy="1861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7900739" y="3161359"/>
            <a:ext cx="1303420" cy="809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303146" y="4692316"/>
            <a:ext cx="2597592" cy="1112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51195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4"/>
              </a:rPr>
              <a:t>http://www.cleo.net.uk/resources/displayframe.php?src=309/consultants_resources%2F_files%2Fmeander4.swf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629333" y="2052087"/>
            <a:ext cx="6933333" cy="3898413"/>
          </a:xfrm>
        </p:spPr>
      </p:pic>
      <p:sp>
        <p:nvSpPr>
          <p:cNvPr id="5" name="TextBox 4"/>
          <p:cNvSpPr txBox="1"/>
          <p:nvPr/>
        </p:nvSpPr>
        <p:spPr>
          <a:xfrm>
            <a:off x="8007685" y="1222367"/>
            <a:ext cx="239294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Over time the outer bank wears away and the inner grows.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778" y="4989255"/>
            <a:ext cx="280736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As it continues the meander starts to grow into a loop.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8107" y="946258"/>
            <a:ext cx="2392947" cy="2324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Water flows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faster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on the outer curve of the bend, and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slower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on the inner bend.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864" y="144198"/>
            <a:ext cx="3767378" cy="36933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Meander starts at a slight bend…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3147" y="538930"/>
            <a:ext cx="212557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Deposits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in on the inner bank and erodes on the outer.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3014580" y="3270923"/>
            <a:ext cx="1557420" cy="699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71305" y="2108591"/>
            <a:ext cx="304906" cy="1861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7900739" y="3161359"/>
            <a:ext cx="1303420" cy="809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303146" y="4692316"/>
            <a:ext cx="2597592" cy="1112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863600"/>
            <a:ext cx="50800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02"/>
          <a:stretch/>
        </p:blipFill>
        <p:spPr>
          <a:xfrm>
            <a:off x="222584" y="838200"/>
            <a:ext cx="3810000" cy="4505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1" y="3651584"/>
            <a:ext cx="3970421" cy="2977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84" y="5525168"/>
            <a:ext cx="6267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Look at the photos above:</a:t>
            </a:r>
          </a:p>
          <a:p>
            <a:r>
              <a:rPr lang="en-US" dirty="0">
                <a:latin typeface="Comic Sans MS" panose="030F0702030302020204" pitchFamily="66" charset="0"/>
              </a:rPr>
              <a:t>What is happening at A? Why?</a:t>
            </a:r>
          </a:p>
          <a:p>
            <a:r>
              <a:rPr lang="en-US" dirty="0">
                <a:latin typeface="Comic Sans MS" panose="030F0702030302020204" pitchFamily="66" charset="0"/>
              </a:rPr>
              <a:t>What is happening at B? Why?</a:t>
            </a:r>
          </a:p>
          <a:p>
            <a:r>
              <a:rPr lang="en-US" dirty="0">
                <a:latin typeface="Comic Sans MS" panose="030F0702030302020204" pitchFamily="66" charset="0"/>
              </a:rPr>
              <a:t>What would this valley look like in 100 years?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7874" y="4669471"/>
            <a:ext cx="62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3195" y="2429592"/>
            <a:ext cx="62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28CB1A-C38C-4787-8329-D1740A65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6525"/>
            <a:ext cx="11785600" cy="56197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Comic Sans MS" panose="030F0702030302020204" pitchFamily="66" charset="0"/>
              </a:rPr>
              <a:t>Source Work </a:t>
            </a:r>
          </a:p>
        </p:txBody>
      </p:sp>
    </p:spTree>
    <p:extLst>
      <p:ext uri="{BB962C8B-B14F-4D97-AF65-F5344CB8AC3E}">
        <p14:creationId xmlns:p14="http://schemas.microsoft.com/office/powerpoint/2010/main" val="163737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770</Words>
  <Application>Microsoft Office PowerPoint</Application>
  <PresentationFormat>Widescreen</PresentationFormat>
  <Paragraphs>105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So why do river change shape as we move downstream?</vt:lpstr>
      <vt:lpstr>PowerPoint Presentation</vt:lpstr>
      <vt:lpstr>Meander</vt:lpstr>
      <vt:lpstr>PowerPoint Presentation</vt:lpstr>
      <vt:lpstr>PowerPoint Presentation</vt:lpstr>
      <vt:lpstr>Source Work </vt:lpstr>
      <vt:lpstr>PowerPoint Presentation</vt:lpstr>
      <vt:lpstr>Check your Learning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14</cp:revision>
  <dcterms:created xsi:type="dcterms:W3CDTF">2018-03-01T14:37:59Z</dcterms:created>
  <dcterms:modified xsi:type="dcterms:W3CDTF">2018-03-07T06:54:35Z</dcterms:modified>
</cp:coreProperties>
</file>