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9" r:id="rId4"/>
    <p:sldId id="257" r:id="rId5"/>
    <p:sldId id="262" r:id="rId6"/>
    <p:sldId id="258" r:id="rId7"/>
    <p:sldId id="263" r:id="rId8"/>
    <p:sldId id="264" r:id="rId9"/>
    <p:sldId id="266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2"/>
  </p:normalViewPr>
  <p:slideViewPr>
    <p:cSldViewPr snapToGrid="0" snapToObjects="1">
      <p:cViewPr varScale="1">
        <p:scale>
          <a:sx n="88" d="100"/>
          <a:sy n="88" d="100"/>
        </p:scale>
        <p:origin x="184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97191-DAF7-A542-AC5B-FF8F309F8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10D00-29BC-AD42-A87F-5FBEA89BB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24336-1B2A-9E4C-99FA-C52F96A9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973C-033C-2040-AFA9-E2F0A113E3E5}" type="datetimeFigureOut">
              <a:rPr lang="de-DE" smtClean="0"/>
              <a:t>12.12.18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FD329-C157-0C4F-B7D5-72EB5DFA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746B6-7909-3246-B733-733F488A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BA79-EC09-5642-98D5-485AB31B3D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16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86AA5-79FF-354B-BDDF-2D7FF0518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D7CC6-EC0C-D143-9377-85AADA2F7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B94F8-0374-5D45-AB83-607F68166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973C-033C-2040-AFA9-E2F0A113E3E5}" type="datetimeFigureOut">
              <a:rPr lang="de-DE" smtClean="0"/>
              <a:t>12.12.18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6BC39-DBEF-234E-9A9A-211ADF3F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F5468-97FC-8447-A6BE-C20E51BE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BA79-EC09-5642-98D5-485AB31B3D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239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788556-03BF-9A41-AC01-4EF084CAA6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F2AAD6-ED4E-C14A-B342-B66918FE2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F85EA-3AC3-C14E-86F1-C3C76335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973C-033C-2040-AFA9-E2F0A113E3E5}" type="datetimeFigureOut">
              <a:rPr lang="de-DE" smtClean="0"/>
              <a:t>12.12.18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6A540-460D-B141-87A0-88D29CFC4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3A04D-859B-8248-A293-8EE8108FE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BA79-EC09-5642-98D5-485AB31B3D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637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A04E2-BCE8-AD4C-AA7F-F65CFD1B1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9E644-40F4-7B4D-AFD1-4004E1D0C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77743-42E8-2D4C-9C0D-D93161F8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973C-033C-2040-AFA9-E2F0A113E3E5}" type="datetimeFigureOut">
              <a:rPr lang="de-DE" smtClean="0"/>
              <a:t>12.12.18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594CE-77F4-084B-881A-41E4D0B3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99ECD-EE98-A445-AA56-070AB2BB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BA79-EC09-5642-98D5-485AB31B3D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1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01659-9ABD-F94D-9CA7-A2BDDCD7E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D5F4F-511C-FB4A-8783-77A289C3A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EB0DD-8A84-8A4D-9012-3C8893952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973C-033C-2040-AFA9-E2F0A113E3E5}" type="datetimeFigureOut">
              <a:rPr lang="de-DE" smtClean="0"/>
              <a:t>12.12.18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C0761-B698-9548-AC52-D43F426A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C7A9A-F55B-414A-80F8-71455958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BA79-EC09-5642-98D5-485AB31B3D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4908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47611-4462-9A4C-A0FD-216A624A7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7C178-2C6A-E74A-A409-1A83F2ACB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7D683-424A-7B42-BE3D-6652BDE01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79E6F-B235-5843-9558-55148EFCA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973C-033C-2040-AFA9-E2F0A113E3E5}" type="datetimeFigureOut">
              <a:rPr lang="de-DE" smtClean="0"/>
              <a:t>12.12.18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4CE9E-A6AD-084E-9C54-9AAEF9E2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F6106-1B5F-1845-A69D-F75727965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BA79-EC09-5642-98D5-485AB31B3D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29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6B894-7421-AD4A-B3B6-530265B6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063F7-575E-CF49-AC51-23D3D507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65BA1-62AE-3143-8EAC-A0D892B17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55AC3-DA33-AB42-897C-DB1D0B23A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85748-0EAA-284E-A784-EA81104FF3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8B4106-6B25-704F-A999-35B4395A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973C-033C-2040-AFA9-E2F0A113E3E5}" type="datetimeFigureOut">
              <a:rPr lang="de-DE" smtClean="0"/>
              <a:t>12.12.18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2E7830-4DF6-A044-9A73-48C030FC7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B1637-8955-F342-8051-6798B3058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BA79-EC09-5642-98D5-485AB31B3D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18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123C-88D6-2446-B892-B99B3772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087BA9-C8CA-9A4A-AE5F-7EAABB8DE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973C-033C-2040-AFA9-E2F0A113E3E5}" type="datetimeFigureOut">
              <a:rPr lang="de-DE" smtClean="0"/>
              <a:t>12.12.18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DABE8-D12C-CB4A-93AD-9B1E889A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38BF1-DAFF-D741-9FB2-F38727356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BA79-EC09-5642-98D5-485AB31B3D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327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961C36-DDF6-F144-8F6B-463986A9E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973C-033C-2040-AFA9-E2F0A113E3E5}" type="datetimeFigureOut">
              <a:rPr lang="de-DE" smtClean="0"/>
              <a:t>12.12.18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46920-5F31-F845-80FA-8CB87177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AB108-8AF6-B04F-A506-3FC972A7E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BA79-EC09-5642-98D5-485AB31B3D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094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93686-52E1-674B-A93E-F1F91A7D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AAE49-313F-C44F-88AB-17C1AC1BF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CE214-3CC6-BC46-855A-6CA3A845C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453E5-09B5-8E4D-871D-098A0909C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973C-033C-2040-AFA9-E2F0A113E3E5}" type="datetimeFigureOut">
              <a:rPr lang="de-DE" smtClean="0"/>
              <a:t>12.12.18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94C0E-4EAD-BD4E-A341-FCD0994FF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02084-ABBF-CD4A-B3C8-44F0E190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BA79-EC09-5642-98D5-485AB31B3D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35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26B60-1D5E-D847-BF38-8DA77CA39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96AAA1-65CB-6A4A-BAD8-039D19263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6927C-FCB6-034C-9D96-5BCC3B2CD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80411-4B74-1741-94CF-F86FA6BB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973C-033C-2040-AFA9-E2F0A113E3E5}" type="datetimeFigureOut">
              <a:rPr lang="de-DE" smtClean="0"/>
              <a:t>12.12.18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1A432-8E0F-4D47-B94D-E4CB436E3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6C720-F31E-8340-8AF7-2E7ED3F1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BA79-EC09-5642-98D5-485AB31B3D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258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928295-8169-804A-B0B0-67E88114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DB3F1-CA3F-394A-8569-DDABC3F19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CB10E-E8A3-1F4C-9FAC-C6F5BDB3F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B973C-033C-2040-AFA9-E2F0A113E3E5}" type="datetimeFigureOut">
              <a:rPr lang="de-DE" smtClean="0"/>
              <a:t>12.12.18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45839-09E1-7640-A571-A140BD80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5E390-89BA-3E47-BCE5-A38E7B53E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1BA79-EC09-5642-98D5-485AB31B3D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04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nYA0yIQMq0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theguardian.com/technology/video/2016/aug/30/why-apple-is-facing-13bn-tax-bill-in-ireland-video-explain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technology/video/2016/aug/30/why-apple-is-facing-13bn-tax-bill-in-ireland-video-explainer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A9A02A-27E0-834F-9F0F-BC3666DA676E}"/>
              </a:ext>
            </a:extLst>
          </p:cNvPr>
          <p:cNvSpPr txBox="1"/>
          <p:nvPr/>
        </p:nvSpPr>
        <p:spPr>
          <a:xfrm>
            <a:off x="189571" y="122663"/>
            <a:ext cx="1182029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err="1">
                <a:latin typeface="Comic Sans MS" panose="030F0902030302020204" pitchFamily="66" charset="0"/>
              </a:rPr>
              <a:t>Geopolitical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and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economic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Risks</a:t>
            </a:r>
            <a:endParaRPr lang="de-DE" sz="2400" b="1" u="sng" dirty="0"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2F79F-2AA0-D849-AD50-FDC95ACDFEAF}"/>
              </a:ext>
            </a:extLst>
          </p:cNvPr>
          <p:cNvSpPr txBox="1"/>
          <p:nvPr/>
        </p:nvSpPr>
        <p:spPr>
          <a:xfrm>
            <a:off x="182137" y="702271"/>
            <a:ext cx="11820292" cy="830997"/>
          </a:xfrm>
          <a:prstGeom prst="rect">
            <a:avLst/>
          </a:prstGeom>
          <a:noFill/>
          <a:ln w="28575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latin typeface="Comic Sans MS" panose="030F0902030302020204" pitchFamily="66" charset="0"/>
              </a:rPr>
              <a:t>Starter</a:t>
            </a:r>
            <a:r>
              <a:rPr lang="de-DE" sz="2400" dirty="0">
                <a:latin typeface="Comic Sans MS" panose="030F0902030302020204" pitchFamily="66" charset="0"/>
              </a:rPr>
              <a:t>: </a:t>
            </a:r>
            <a:r>
              <a:rPr lang="de-DE" sz="2400" dirty="0" err="1">
                <a:latin typeface="Comic Sans MS" panose="030F0902030302020204" pitchFamily="66" charset="0"/>
              </a:rPr>
              <a:t>Describe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flow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of</a:t>
            </a:r>
            <a:r>
              <a:rPr lang="de-DE" sz="2400" dirty="0">
                <a:latin typeface="Comic Sans MS" panose="030F0902030302020204" pitchFamily="66" charset="0"/>
              </a:rPr>
              <a:t> private </a:t>
            </a:r>
            <a:r>
              <a:rPr lang="de-DE" sz="2400" dirty="0" err="1">
                <a:latin typeface="Comic Sans MS" panose="030F0902030302020204" pitchFamily="66" charset="0"/>
              </a:rPr>
              <a:t>wealth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directed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towards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popular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low-tax</a:t>
            </a:r>
            <a:r>
              <a:rPr lang="de-DE" sz="2400" dirty="0">
                <a:latin typeface="Comic Sans MS" panose="030F0902030302020204" pitchFamily="66" charset="0"/>
              </a:rPr>
              <a:t> havens in 2013.                                                                                                  (3)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646C5-1CA0-EB41-9A22-5C942256EA21}"/>
              </a:ext>
            </a:extLst>
          </p:cNvPr>
          <p:cNvSpPr txBox="1"/>
          <p:nvPr/>
        </p:nvSpPr>
        <p:spPr>
          <a:xfrm>
            <a:off x="8302172" y="1651211"/>
            <a:ext cx="3700257" cy="267765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latin typeface="Comic Sans MS" panose="030F0902030302020204" pitchFamily="66" charset="0"/>
              </a:rPr>
              <a:t>Learning </a:t>
            </a:r>
            <a:r>
              <a:rPr lang="de-DE" sz="2400" b="1" u="sng" dirty="0" err="1">
                <a:latin typeface="Comic Sans MS" panose="030F0902030302020204" pitchFamily="66" charset="0"/>
              </a:rPr>
              <a:t>Objective</a:t>
            </a:r>
            <a:r>
              <a:rPr lang="de-DE" sz="2400" b="1" dirty="0">
                <a:latin typeface="Comic Sans MS" panose="030F0902030302020204" pitchFamily="66" charset="0"/>
              </a:rPr>
              <a:t>: </a:t>
            </a:r>
          </a:p>
          <a:p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be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able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analyse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how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technological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and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globalising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processes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create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new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geopolitical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and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economic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risks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for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en-GB" sz="2400" dirty="0">
                <a:latin typeface="Comic Sans MS" panose="030F0902030302020204" pitchFamily="66" charset="0"/>
              </a:rPr>
              <a:t>individuals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and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societies</a:t>
            </a:r>
            <a:r>
              <a:rPr lang="de-DE" sz="2400" dirty="0">
                <a:latin typeface="Comic Sans MS" panose="030F0902030302020204" pitchFamily="66" charset="0"/>
              </a:rPr>
              <a:t>. </a:t>
            </a:r>
            <a:r>
              <a:rPr lang="de-DE" sz="2400" u="sng" dirty="0"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89E0C3-97C5-2C4A-82D9-B8094FB6C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0" b="11611"/>
          <a:stretch/>
        </p:blipFill>
        <p:spPr>
          <a:xfrm>
            <a:off x="182137" y="1651211"/>
            <a:ext cx="7938429" cy="496730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1" name="Action Button: Movie 10">
            <a:hlinkClick r:id="rId3" highlightClick="1"/>
            <a:extLst>
              <a:ext uri="{FF2B5EF4-FFF2-40B4-BE49-F238E27FC236}">
                <a16:creationId xmlns:a16="http://schemas.microsoft.com/office/drawing/2014/main" id="{0039C5A6-3384-8F44-B880-F55BB13B41CB}"/>
              </a:ext>
            </a:extLst>
          </p:cNvPr>
          <p:cNvSpPr/>
          <p:nvPr/>
        </p:nvSpPr>
        <p:spPr>
          <a:xfrm>
            <a:off x="11495313" y="180719"/>
            <a:ext cx="391885" cy="31276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F95AF-747C-2445-9140-8C22811C6712}"/>
              </a:ext>
            </a:extLst>
          </p:cNvPr>
          <p:cNvSpPr txBox="1"/>
          <p:nvPr/>
        </p:nvSpPr>
        <p:spPr>
          <a:xfrm>
            <a:off x="8302172" y="4375792"/>
            <a:ext cx="3700257" cy="120032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latin typeface="Comic Sans MS" panose="030F0902030302020204" pitchFamily="66" charset="0"/>
              </a:rPr>
              <a:t>Challenge</a:t>
            </a:r>
            <a:r>
              <a:rPr lang="de-DE" sz="2400" dirty="0">
                <a:latin typeface="Comic Sans MS" panose="030F0902030302020204" pitchFamily="66" charset="0"/>
              </a:rPr>
              <a:t>: </a:t>
            </a:r>
            <a:r>
              <a:rPr lang="de-DE" sz="2400" dirty="0" err="1">
                <a:latin typeface="Comic Sans MS" panose="030F0902030302020204" pitchFamily="66" charset="0"/>
              </a:rPr>
              <a:t>What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impacts</a:t>
            </a:r>
            <a:r>
              <a:rPr lang="de-DE" sz="2400" dirty="0">
                <a:latin typeface="Comic Sans MS" panose="030F0902030302020204" pitchFamily="66" charset="0"/>
              </a:rPr>
              <a:t> will </a:t>
            </a:r>
            <a:r>
              <a:rPr lang="de-DE" sz="2400" dirty="0" err="1">
                <a:latin typeface="Comic Sans MS" panose="030F0902030302020204" pitchFamily="66" charset="0"/>
              </a:rPr>
              <a:t>this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have</a:t>
            </a:r>
            <a:r>
              <a:rPr lang="de-DE" sz="2400" dirty="0">
                <a:latin typeface="Comic Sans MS" panose="030F0902030302020204" pitchFamily="66" charset="0"/>
              </a:rPr>
              <a:t> on different </a:t>
            </a:r>
            <a:r>
              <a:rPr lang="de-DE" sz="2400" dirty="0" err="1">
                <a:latin typeface="Comic Sans MS" panose="030F0902030302020204" pitchFamily="66" charset="0"/>
              </a:rPr>
              <a:t>scales</a:t>
            </a:r>
            <a:r>
              <a:rPr lang="de-DE" sz="2400" dirty="0">
                <a:latin typeface="Comic Sans MS" panose="030F0902030302020204" pitchFamily="66" charset="0"/>
              </a:rPr>
              <a:t>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89F48B-FF8C-ED48-90EF-484D1C216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7903" y="5637560"/>
            <a:ext cx="2201960" cy="116143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25E00E-245F-D842-8AAF-4F6E197AD795}"/>
              </a:ext>
            </a:extLst>
          </p:cNvPr>
          <p:cNvSpPr txBox="1"/>
          <p:nvPr/>
        </p:nvSpPr>
        <p:spPr>
          <a:xfrm>
            <a:off x="8302172" y="5740229"/>
            <a:ext cx="1381740" cy="83099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Hand Out</a:t>
            </a:r>
            <a:endParaRPr lang="de-DE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04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167A5A-6189-414C-AAF5-F8E3F0B9B75B}"/>
              </a:ext>
            </a:extLst>
          </p:cNvPr>
          <p:cNvCxnSpPr/>
          <p:nvPr/>
        </p:nvCxnSpPr>
        <p:spPr>
          <a:xfrm>
            <a:off x="9158514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2A62EE-C38F-DE41-B81C-4A0B39950117}"/>
              </a:ext>
            </a:extLst>
          </p:cNvPr>
          <p:cNvCxnSpPr>
            <a:cxnSpLocks/>
          </p:cNvCxnSpPr>
          <p:nvPr/>
        </p:nvCxnSpPr>
        <p:spPr>
          <a:xfrm flipH="1">
            <a:off x="0" y="3429000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306ED0-A856-954C-9188-98E097F0BF31}"/>
              </a:ext>
            </a:extLst>
          </p:cNvPr>
          <p:cNvSpPr txBox="1"/>
          <p:nvPr/>
        </p:nvSpPr>
        <p:spPr>
          <a:xfrm>
            <a:off x="189571" y="2904494"/>
            <a:ext cx="2466543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latin typeface="Comic Sans MS" panose="030F0902030302020204" pitchFamily="66" charset="0"/>
              </a:rPr>
              <a:t>Social</a:t>
            </a:r>
            <a:endParaRPr lang="de-DE" sz="1200" dirty="0"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84A07A-6632-8143-B5B2-E1B9B30180F8}"/>
              </a:ext>
            </a:extLst>
          </p:cNvPr>
          <p:cNvSpPr txBox="1"/>
          <p:nvPr/>
        </p:nvSpPr>
        <p:spPr>
          <a:xfrm>
            <a:off x="181435" y="3644468"/>
            <a:ext cx="2466538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omic Sans MS" panose="030F0902030302020204" pitchFamily="66" charset="0"/>
              </a:rPr>
              <a:t>Environmental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2748B6-61C5-E645-A7E7-08B12461AA84}"/>
              </a:ext>
            </a:extLst>
          </p:cNvPr>
          <p:cNvSpPr txBox="1"/>
          <p:nvPr/>
        </p:nvSpPr>
        <p:spPr>
          <a:xfrm>
            <a:off x="9302329" y="2878104"/>
            <a:ext cx="2757712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latin typeface="Comic Sans MS" panose="030F0902030302020204" pitchFamily="66" charset="0"/>
              </a:rPr>
              <a:t>Economic</a:t>
            </a:r>
            <a:endParaRPr lang="de-DE" sz="1200" dirty="0"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3BB5F-A7EB-6442-8E35-38FEC8A08138}"/>
              </a:ext>
            </a:extLst>
          </p:cNvPr>
          <p:cNvSpPr txBox="1"/>
          <p:nvPr/>
        </p:nvSpPr>
        <p:spPr>
          <a:xfrm>
            <a:off x="9288266" y="3598835"/>
            <a:ext cx="2757705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omic Sans MS" panose="030F0902030302020204" pitchFamily="66" charset="0"/>
              </a:rPr>
              <a:t>Political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574AE3-529A-2D44-916D-AC1C87200527}"/>
              </a:ext>
            </a:extLst>
          </p:cNvPr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B57951-1FAA-F74A-9287-A24D02652374}"/>
              </a:ext>
            </a:extLst>
          </p:cNvPr>
          <p:cNvCxnSpPr/>
          <p:nvPr/>
        </p:nvCxnSpPr>
        <p:spPr>
          <a:xfrm>
            <a:off x="2989941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83B1837-D991-604F-B4F5-653794D8B9C9}"/>
              </a:ext>
            </a:extLst>
          </p:cNvPr>
          <p:cNvSpPr txBox="1"/>
          <p:nvPr/>
        </p:nvSpPr>
        <p:spPr>
          <a:xfrm>
            <a:off x="6262033" y="2904494"/>
            <a:ext cx="2757706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latin typeface="Comic Sans MS" panose="030F0902030302020204" pitchFamily="66" charset="0"/>
              </a:rPr>
              <a:t>Social</a:t>
            </a:r>
            <a:endParaRPr lang="de-DE" sz="1200" dirty="0">
              <a:latin typeface="Comic Sans MS" panose="030F09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BB38CE-B181-684D-B623-9A977E6F31E6}"/>
              </a:ext>
            </a:extLst>
          </p:cNvPr>
          <p:cNvSpPr txBox="1"/>
          <p:nvPr/>
        </p:nvSpPr>
        <p:spPr>
          <a:xfrm>
            <a:off x="3128718" y="3643948"/>
            <a:ext cx="2757705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omic Sans MS" panose="030F0902030302020204" pitchFamily="66" charset="0"/>
              </a:rPr>
              <a:t>Political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24C5A3-6F24-E744-B516-1B4B5DE07828}"/>
              </a:ext>
            </a:extLst>
          </p:cNvPr>
          <p:cNvSpPr txBox="1"/>
          <p:nvPr/>
        </p:nvSpPr>
        <p:spPr>
          <a:xfrm>
            <a:off x="3128711" y="2897756"/>
            <a:ext cx="2757712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latin typeface="Comic Sans MS" panose="030F0902030302020204" pitchFamily="66" charset="0"/>
              </a:rPr>
              <a:t>Economic</a:t>
            </a:r>
            <a:endParaRPr lang="de-DE" sz="1200" dirty="0">
              <a:latin typeface="Comic Sans MS" panose="030F09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8A4DA-0DB6-8949-B295-A84FA01BC9D9}"/>
              </a:ext>
            </a:extLst>
          </p:cNvPr>
          <p:cNvSpPr txBox="1"/>
          <p:nvPr/>
        </p:nvSpPr>
        <p:spPr>
          <a:xfrm>
            <a:off x="6350007" y="3643948"/>
            <a:ext cx="2678753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omic Sans MS" panose="030F0902030302020204" pitchFamily="66" charset="0"/>
              </a:rPr>
              <a:t>Environmental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46B015-BEA4-F141-81D7-C2141A9523AA}"/>
              </a:ext>
            </a:extLst>
          </p:cNvPr>
          <p:cNvSpPr txBox="1"/>
          <p:nvPr/>
        </p:nvSpPr>
        <p:spPr>
          <a:xfrm>
            <a:off x="1756672" y="3270852"/>
            <a:ext cx="2466538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omic Sans MS" panose="030F0902030302020204" pitchFamily="66" charset="0"/>
              </a:rPr>
              <a:t>National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2FAE48-4FF5-DF44-B2CA-B1DBC5649B5E}"/>
              </a:ext>
            </a:extLst>
          </p:cNvPr>
          <p:cNvSpPr txBox="1"/>
          <p:nvPr/>
        </p:nvSpPr>
        <p:spPr>
          <a:xfrm>
            <a:off x="7925245" y="3261026"/>
            <a:ext cx="2466538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omic Sans MS" panose="030F0902030302020204" pitchFamily="66" charset="0"/>
              </a:rPr>
              <a:t>Global </a:t>
            </a:r>
          </a:p>
        </p:txBody>
      </p:sp>
    </p:spTree>
    <p:extLst>
      <p:ext uri="{BB962C8B-B14F-4D97-AF65-F5344CB8AC3E}">
        <p14:creationId xmlns:p14="http://schemas.microsoft.com/office/powerpoint/2010/main" val="3891180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4D61FE-1AFF-004F-9223-B1A70087E510}"/>
              </a:ext>
            </a:extLst>
          </p:cNvPr>
          <p:cNvSpPr/>
          <p:nvPr/>
        </p:nvSpPr>
        <p:spPr>
          <a:xfrm>
            <a:off x="185854" y="716899"/>
            <a:ext cx="11820292" cy="4062651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de-DE" sz="2000" b="1" u="sng" dirty="0">
                <a:latin typeface="Comic Sans MS" panose="030F0902030302020204" pitchFamily="66" charset="0"/>
              </a:rPr>
              <a:t>Profit </a:t>
            </a:r>
            <a:r>
              <a:rPr lang="de-DE" sz="2000" b="1" u="sng" dirty="0" err="1">
                <a:latin typeface="Comic Sans MS" panose="030F0902030302020204" pitchFamily="66" charset="0"/>
              </a:rPr>
              <a:t>repatriation</a:t>
            </a:r>
            <a:r>
              <a:rPr lang="de-DE" sz="2000" b="1" u="sng" dirty="0">
                <a:latin typeface="Comic Sans MS" panose="030F0902030302020204" pitchFamily="66" charset="0"/>
              </a:rPr>
              <a:t>-</a:t>
            </a:r>
            <a:r>
              <a:rPr lang="de-DE" sz="2000" dirty="0">
                <a:latin typeface="Comic Sans MS" panose="030F0902030302020204" pitchFamily="66" charset="0"/>
              </a:rPr>
              <a:t>A </a:t>
            </a:r>
            <a:r>
              <a:rPr lang="de-DE" sz="2000" dirty="0" err="1">
                <a:latin typeface="Comic Sans MS" panose="030F0902030302020204" pitchFamily="66" charset="0"/>
              </a:rPr>
              <a:t>financial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flow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of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profits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from</a:t>
            </a:r>
            <a:r>
              <a:rPr lang="de-DE" sz="2000" dirty="0">
                <a:latin typeface="Comic Sans MS" panose="030F0902030302020204" pitchFamily="66" charset="0"/>
              </a:rPr>
              <a:t> a </a:t>
            </a:r>
            <a:r>
              <a:rPr lang="de-DE" sz="2000" dirty="0" err="1">
                <a:latin typeface="Comic Sans MS" panose="030F0902030302020204" pitchFamily="66" charset="0"/>
              </a:rPr>
              <a:t>country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where</a:t>
            </a:r>
            <a:r>
              <a:rPr lang="de-DE" sz="2000" dirty="0">
                <a:latin typeface="Comic Sans MS" panose="030F0902030302020204" pitchFamily="66" charset="0"/>
              </a:rPr>
              <a:t> a TNC </a:t>
            </a:r>
            <a:r>
              <a:rPr lang="de-DE" sz="2000" dirty="0" err="1">
                <a:latin typeface="Comic Sans MS" panose="030F0902030302020204" pitchFamily="66" charset="0"/>
              </a:rPr>
              <a:t>has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overseas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operations</a:t>
            </a:r>
            <a:r>
              <a:rPr lang="de-DE" sz="2000" dirty="0">
                <a:latin typeface="Comic Sans MS" panose="030F0902030302020204" pitchFamily="66" charset="0"/>
              </a:rPr>
              <a:t> back </a:t>
            </a:r>
            <a:r>
              <a:rPr lang="de-DE" sz="2000" dirty="0" err="1">
                <a:latin typeface="Comic Sans MS" panose="030F0902030302020204" pitchFamily="66" charset="0"/>
              </a:rPr>
              <a:t>to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the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country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where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its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headquarters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are</a:t>
            </a:r>
            <a:r>
              <a:rPr lang="de-DE" sz="2000" dirty="0">
                <a:latin typeface="Comic Sans MS" panose="030F0902030302020204" pitchFamily="66" charset="0"/>
              </a:rPr>
              <a:t>. </a:t>
            </a:r>
          </a:p>
          <a:p>
            <a:endParaRPr lang="de-DE" sz="2000" dirty="0">
              <a:latin typeface="Comic Sans MS" panose="030F0902030302020204" pitchFamily="66" charset="0"/>
            </a:endParaRPr>
          </a:p>
          <a:p>
            <a:r>
              <a:rPr lang="de-DE" sz="2000" b="1" u="sng" dirty="0">
                <a:latin typeface="Comic Sans MS" panose="030F0902030302020204" pitchFamily="66" charset="0"/>
              </a:rPr>
              <a:t>Corporate </a:t>
            </a:r>
            <a:r>
              <a:rPr lang="de-DE" sz="2000" b="1" u="sng" dirty="0" err="1">
                <a:latin typeface="Comic Sans MS" panose="030F0902030302020204" pitchFamily="66" charset="0"/>
              </a:rPr>
              <a:t>migration-</a:t>
            </a:r>
            <a:r>
              <a:rPr lang="de-DE" sz="2000" dirty="0" err="1">
                <a:latin typeface="Comic Sans MS" panose="030F0902030302020204" pitchFamily="66" charset="0"/>
              </a:rPr>
              <a:t>When</a:t>
            </a:r>
            <a:r>
              <a:rPr lang="de-DE" sz="2000" dirty="0">
                <a:latin typeface="Comic Sans MS" panose="030F0902030302020204" pitchFamily="66" charset="0"/>
              </a:rPr>
              <a:t> a TNC </a:t>
            </a:r>
            <a:r>
              <a:rPr lang="de-DE" sz="2000" dirty="0" err="1">
                <a:latin typeface="Comic Sans MS" panose="030F0902030302020204" pitchFamily="66" charset="0"/>
              </a:rPr>
              <a:t>changes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its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corporate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identity</a:t>
            </a:r>
            <a:r>
              <a:rPr lang="de-DE" sz="2000" dirty="0">
                <a:latin typeface="Comic Sans MS" panose="030F0902030302020204" pitchFamily="66" charset="0"/>
              </a:rPr>
              <a:t>, </a:t>
            </a:r>
            <a:r>
              <a:rPr lang="de-DE" sz="2000" dirty="0" err="1">
                <a:latin typeface="Comic Sans MS" panose="030F0902030302020204" pitchFamily="66" charset="0"/>
              </a:rPr>
              <a:t>relocating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its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headquarters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to</a:t>
            </a:r>
            <a:r>
              <a:rPr lang="de-DE" sz="2000" dirty="0">
                <a:latin typeface="Comic Sans MS" panose="030F0902030302020204" pitchFamily="66" charset="0"/>
              </a:rPr>
              <a:t> a different </a:t>
            </a:r>
            <a:r>
              <a:rPr lang="de-DE" sz="2000" dirty="0" err="1">
                <a:latin typeface="Comic Sans MS" panose="030F0902030302020204" pitchFamily="66" charset="0"/>
              </a:rPr>
              <a:t>country</a:t>
            </a:r>
            <a:r>
              <a:rPr lang="de-DE" sz="2000" dirty="0">
                <a:latin typeface="Comic Sans MS" panose="030F0902030302020204" pitchFamily="66" charset="0"/>
              </a:rPr>
              <a:t>. </a:t>
            </a:r>
          </a:p>
          <a:p>
            <a:endParaRPr lang="de-DE" sz="2000" dirty="0">
              <a:latin typeface="Comic Sans MS" panose="030F0902030302020204" pitchFamily="66" charset="0"/>
            </a:endParaRPr>
          </a:p>
          <a:p>
            <a:r>
              <a:rPr lang="de-DE" sz="2000" b="1" u="sng" dirty="0">
                <a:latin typeface="Comic Sans MS" panose="030F0902030302020204" pitchFamily="66" charset="0"/>
              </a:rPr>
              <a:t>Transfer </a:t>
            </a:r>
            <a:r>
              <a:rPr lang="de-DE" sz="2000" b="1" u="sng" dirty="0" err="1">
                <a:latin typeface="Comic Sans MS" panose="030F0902030302020204" pitchFamily="66" charset="0"/>
              </a:rPr>
              <a:t>pricing</a:t>
            </a:r>
            <a:r>
              <a:rPr lang="de-DE" sz="2000" b="1" u="sng" dirty="0">
                <a:latin typeface="Comic Sans MS" panose="030F0902030302020204" pitchFamily="66" charset="0"/>
              </a:rPr>
              <a:t>-</a:t>
            </a:r>
            <a:r>
              <a:rPr lang="de-DE" sz="2000" dirty="0">
                <a:latin typeface="Comic Sans MS" panose="030F0902030302020204" pitchFamily="66" charset="0"/>
              </a:rPr>
              <a:t>A </a:t>
            </a:r>
            <a:r>
              <a:rPr lang="de-DE" sz="2000" dirty="0" err="1">
                <a:latin typeface="Comic Sans MS" panose="030F0902030302020204" pitchFamily="66" charset="0"/>
              </a:rPr>
              <a:t>financial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flow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occurring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when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one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division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of</a:t>
            </a:r>
            <a:r>
              <a:rPr lang="de-DE" sz="2000" dirty="0">
                <a:latin typeface="Comic Sans MS" panose="030F0902030302020204" pitchFamily="66" charset="0"/>
              </a:rPr>
              <a:t> a TNC </a:t>
            </a:r>
            <a:r>
              <a:rPr lang="de-DE" sz="2000" dirty="0" err="1">
                <a:latin typeface="Comic Sans MS" panose="030F0902030302020204" pitchFamily="66" charset="0"/>
              </a:rPr>
              <a:t>based</a:t>
            </a:r>
            <a:r>
              <a:rPr lang="de-DE" sz="2000" dirty="0">
                <a:latin typeface="Comic Sans MS" panose="030F0902030302020204" pitchFamily="66" charset="0"/>
              </a:rPr>
              <a:t> in </a:t>
            </a:r>
            <a:r>
              <a:rPr lang="de-DE" sz="2000" dirty="0" err="1">
                <a:latin typeface="Comic Sans MS" panose="030F0902030302020204" pitchFamily="66" charset="0"/>
              </a:rPr>
              <a:t>one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country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charges</a:t>
            </a:r>
            <a:r>
              <a:rPr lang="de-DE" sz="2000" dirty="0">
                <a:latin typeface="Comic Sans MS" panose="030F0902030302020204" pitchFamily="66" charset="0"/>
              </a:rPr>
              <a:t> a </a:t>
            </a:r>
            <a:r>
              <a:rPr lang="de-DE" sz="2000" dirty="0" err="1">
                <a:latin typeface="Comic Sans MS" panose="030F0902030302020204" pitchFamily="66" charset="0"/>
              </a:rPr>
              <a:t>division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of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the</a:t>
            </a:r>
            <a:r>
              <a:rPr lang="de-DE" sz="2000" dirty="0">
                <a:latin typeface="Comic Sans MS" panose="030F0902030302020204" pitchFamily="66" charset="0"/>
              </a:rPr>
              <a:t> same firm </a:t>
            </a:r>
            <a:r>
              <a:rPr lang="de-DE" sz="2000" dirty="0" err="1">
                <a:latin typeface="Comic Sans MS" panose="030F0902030302020204" pitchFamily="66" charset="0"/>
              </a:rPr>
              <a:t>based</a:t>
            </a:r>
            <a:r>
              <a:rPr lang="de-DE" sz="2000" dirty="0">
                <a:latin typeface="Comic Sans MS" panose="030F0902030302020204" pitchFamily="66" charset="0"/>
              </a:rPr>
              <a:t> in </a:t>
            </a:r>
            <a:r>
              <a:rPr lang="de-DE" sz="2000" dirty="0" err="1">
                <a:latin typeface="Comic Sans MS" panose="030F0902030302020204" pitchFamily="66" charset="0"/>
              </a:rPr>
              <a:t>another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country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for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the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supply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of</a:t>
            </a:r>
            <a:r>
              <a:rPr lang="de-DE" sz="2000" dirty="0">
                <a:latin typeface="Comic Sans MS" panose="030F0902030302020204" pitchFamily="66" charset="0"/>
              </a:rPr>
              <a:t> a </a:t>
            </a:r>
            <a:r>
              <a:rPr lang="de-DE" sz="2000" dirty="0" err="1">
                <a:latin typeface="Comic Sans MS" panose="030F0902030302020204" pitchFamily="66" charset="0"/>
              </a:rPr>
              <a:t>product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or</a:t>
            </a:r>
            <a:r>
              <a:rPr lang="de-DE" sz="2000" dirty="0">
                <a:latin typeface="Comic Sans MS" panose="030F0902030302020204" pitchFamily="66" charset="0"/>
              </a:rPr>
              <a:t> a </a:t>
            </a:r>
            <a:r>
              <a:rPr lang="de-DE" sz="2000" dirty="0" err="1">
                <a:latin typeface="Comic Sans MS" panose="030F0902030302020204" pitchFamily="66" charset="0"/>
              </a:rPr>
              <a:t>service</a:t>
            </a:r>
            <a:r>
              <a:rPr lang="de-DE" sz="2000" dirty="0">
                <a:latin typeface="Comic Sans MS" panose="030F0902030302020204" pitchFamily="66" charset="0"/>
              </a:rPr>
              <a:t>. </a:t>
            </a:r>
            <a:r>
              <a:rPr lang="de-DE" sz="2000" dirty="0" err="1">
                <a:latin typeface="Comic Sans MS" panose="030F0902030302020204" pitchFamily="66" charset="0"/>
              </a:rPr>
              <a:t>It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can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lead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to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less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corporation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tax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being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paid</a:t>
            </a:r>
            <a:r>
              <a:rPr lang="de-DE" sz="2000" dirty="0">
                <a:latin typeface="Comic Sans MS" panose="030F0902030302020204" pitchFamily="66" charset="0"/>
              </a:rPr>
              <a:t>.</a:t>
            </a:r>
          </a:p>
          <a:p>
            <a:endParaRPr lang="de-DE" sz="2000" dirty="0">
              <a:latin typeface="Comic Sans MS" panose="030F0902030302020204" pitchFamily="66" charset="0"/>
            </a:endParaRPr>
          </a:p>
          <a:p>
            <a:r>
              <a:rPr lang="de-DE" sz="2000" b="1" u="sng" dirty="0">
                <a:latin typeface="Comic Sans MS" panose="030F0902030302020204" pitchFamily="66" charset="0"/>
              </a:rPr>
              <a:t>Expatriate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Someone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who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has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migrated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to</a:t>
            </a:r>
            <a:r>
              <a:rPr lang="de-DE" sz="2000" dirty="0">
                <a:latin typeface="Comic Sans MS" panose="030F0902030302020204" pitchFamily="66" charset="0"/>
              </a:rPr>
              <a:t> live in </a:t>
            </a:r>
            <a:r>
              <a:rPr lang="de-DE" sz="2000" dirty="0" err="1">
                <a:latin typeface="Comic Sans MS" panose="030F0902030302020204" pitchFamily="66" charset="0"/>
              </a:rPr>
              <a:t>another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state</a:t>
            </a:r>
            <a:r>
              <a:rPr lang="de-DE" sz="2000" dirty="0">
                <a:latin typeface="Comic Sans MS" panose="030F0902030302020204" pitchFamily="66" charset="0"/>
              </a:rPr>
              <a:t> but </a:t>
            </a:r>
            <a:r>
              <a:rPr lang="de-DE" sz="2000" dirty="0" err="1">
                <a:latin typeface="Comic Sans MS" panose="030F0902030302020204" pitchFamily="66" charset="0"/>
              </a:rPr>
              <a:t>remains</a:t>
            </a:r>
            <a:r>
              <a:rPr lang="de-DE" sz="2000" dirty="0">
                <a:latin typeface="Comic Sans MS" panose="030F0902030302020204" pitchFamily="66" charset="0"/>
              </a:rPr>
              <a:t> a </a:t>
            </a:r>
            <a:r>
              <a:rPr lang="de-DE" sz="2000" dirty="0" err="1">
                <a:latin typeface="Comic Sans MS" panose="030F0902030302020204" pitchFamily="66" charset="0"/>
              </a:rPr>
              <a:t>citizen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of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the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state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where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they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were</a:t>
            </a:r>
            <a:r>
              <a:rPr lang="de-DE" sz="2000" dirty="0">
                <a:latin typeface="Comic Sans MS" panose="030F0902030302020204" pitchFamily="66" charset="0"/>
              </a:rPr>
              <a:t> </a:t>
            </a:r>
            <a:r>
              <a:rPr lang="de-DE" sz="2000" dirty="0" err="1">
                <a:latin typeface="Comic Sans MS" panose="030F0902030302020204" pitchFamily="66" charset="0"/>
              </a:rPr>
              <a:t>born</a:t>
            </a:r>
            <a:r>
              <a:rPr lang="de-DE" sz="2000" dirty="0">
                <a:latin typeface="Comic Sans MS" panose="030F0902030302020204" pitchFamily="66" charset="0"/>
              </a:rPr>
              <a:t>.</a:t>
            </a:r>
          </a:p>
          <a:p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A9C74-A14F-874E-89B9-BE15AA68A41C}"/>
              </a:ext>
            </a:extLst>
          </p:cNvPr>
          <p:cNvSpPr txBox="1"/>
          <p:nvPr/>
        </p:nvSpPr>
        <p:spPr>
          <a:xfrm>
            <a:off x="189571" y="122663"/>
            <a:ext cx="1182029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err="1">
                <a:latin typeface="Comic Sans MS" panose="030F0902030302020204" pitchFamily="66" charset="0"/>
              </a:rPr>
              <a:t>Glossary</a:t>
            </a:r>
            <a:endParaRPr lang="de-DE" sz="2400" b="1" u="sng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232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501F20-589D-8047-A8CD-EB7314468581}"/>
              </a:ext>
            </a:extLst>
          </p:cNvPr>
          <p:cNvSpPr txBox="1"/>
          <p:nvPr/>
        </p:nvSpPr>
        <p:spPr>
          <a:xfrm>
            <a:off x="189571" y="122663"/>
            <a:ext cx="1182029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err="1">
                <a:latin typeface="Comic Sans MS" panose="030F0902030302020204" pitchFamily="66" charset="0"/>
              </a:rPr>
              <a:t>Strategies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Used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by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TNC‘s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to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limit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the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amount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of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corporate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Tax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1A8265-17D0-7D44-BB14-2772FB181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57"/>
          <a:stretch/>
        </p:blipFill>
        <p:spPr>
          <a:xfrm>
            <a:off x="189571" y="1651212"/>
            <a:ext cx="11812858" cy="508412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9E4E24-56B9-6B46-A342-178C00CE49B8}"/>
              </a:ext>
            </a:extLst>
          </p:cNvPr>
          <p:cNvSpPr txBox="1"/>
          <p:nvPr/>
        </p:nvSpPr>
        <p:spPr>
          <a:xfrm>
            <a:off x="182137" y="702271"/>
            <a:ext cx="11820292" cy="830997"/>
          </a:xfrm>
          <a:prstGeom prst="rect">
            <a:avLst/>
          </a:prstGeom>
          <a:noFill/>
          <a:ln w="28575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latin typeface="Comic Sans MS" panose="030F0902030302020204" pitchFamily="66" charset="0"/>
              </a:rPr>
              <a:t>Demo</a:t>
            </a:r>
            <a:r>
              <a:rPr lang="de-DE" sz="2400" b="1" dirty="0">
                <a:latin typeface="Comic Sans MS" panose="030F0902030302020204" pitchFamily="66" charset="0"/>
              </a:rPr>
              <a:t>: </a:t>
            </a:r>
            <a:r>
              <a:rPr lang="de-DE" sz="2400" dirty="0">
                <a:latin typeface="Comic Sans MS" panose="030F0902030302020204" pitchFamily="66" charset="0"/>
              </a:rPr>
              <a:t>Create a </a:t>
            </a:r>
            <a:r>
              <a:rPr lang="de-DE" sz="2400" dirty="0" err="1">
                <a:latin typeface="Comic Sans MS" panose="030F0902030302020204" pitchFamily="66" charset="0"/>
              </a:rPr>
              <a:t>short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line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diagram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illustrate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transfer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pricing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strategy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used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by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some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TNC‘s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reduce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their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tax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bill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2140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501F20-589D-8047-A8CD-EB7314468581}"/>
              </a:ext>
            </a:extLst>
          </p:cNvPr>
          <p:cNvSpPr txBox="1"/>
          <p:nvPr/>
        </p:nvSpPr>
        <p:spPr>
          <a:xfrm>
            <a:off x="189571" y="122663"/>
            <a:ext cx="1182029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err="1">
                <a:latin typeface="Comic Sans MS" panose="030F0902030302020204" pitchFamily="66" charset="0"/>
              </a:rPr>
              <a:t>Strategies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Used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by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TNC‘s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to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limit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the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amount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of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corporate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Tax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E4E24-56B9-6B46-A342-178C00CE49B8}"/>
              </a:ext>
            </a:extLst>
          </p:cNvPr>
          <p:cNvSpPr txBox="1"/>
          <p:nvPr/>
        </p:nvSpPr>
        <p:spPr>
          <a:xfrm>
            <a:off x="182137" y="702271"/>
            <a:ext cx="11820292" cy="830997"/>
          </a:xfrm>
          <a:prstGeom prst="rect">
            <a:avLst/>
          </a:prstGeom>
          <a:noFill/>
          <a:ln w="28575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latin typeface="Comic Sans MS" panose="030F0902030302020204" pitchFamily="66" charset="0"/>
              </a:rPr>
              <a:t>Demo</a:t>
            </a:r>
            <a:r>
              <a:rPr lang="de-DE" sz="2400" b="1" dirty="0">
                <a:latin typeface="Comic Sans MS" panose="030F0902030302020204" pitchFamily="66" charset="0"/>
              </a:rPr>
              <a:t>: </a:t>
            </a:r>
            <a:r>
              <a:rPr lang="de-DE" sz="2400" dirty="0">
                <a:latin typeface="Comic Sans MS" panose="030F0902030302020204" pitchFamily="66" charset="0"/>
              </a:rPr>
              <a:t>Create a </a:t>
            </a:r>
            <a:r>
              <a:rPr lang="de-DE" sz="2400" dirty="0" err="1">
                <a:latin typeface="Comic Sans MS" panose="030F0902030302020204" pitchFamily="66" charset="0"/>
              </a:rPr>
              <a:t>short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line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diagram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illustrate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transfer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pricing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strategy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used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by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some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TNC‘s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reduce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their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tax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bill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62367-445E-FA4D-8591-8E6F66619D97}"/>
              </a:ext>
            </a:extLst>
          </p:cNvPr>
          <p:cNvSpPr txBox="1"/>
          <p:nvPr/>
        </p:nvSpPr>
        <p:spPr>
          <a:xfrm>
            <a:off x="743769" y="3200399"/>
            <a:ext cx="1088571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USA</a:t>
            </a:r>
            <a:endParaRPr lang="de-DE" sz="2400" dirty="0"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2FAA1-BAEE-5649-B3F1-2614A76A4543}"/>
              </a:ext>
            </a:extLst>
          </p:cNvPr>
          <p:cNvSpPr txBox="1"/>
          <p:nvPr/>
        </p:nvSpPr>
        <p:spPr>
          <a:xfrm>
            <a:off x="3447142" y="3200399"/>
            <a:ext cx="1088571" cy="46166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AUS</a:t>
            </a:r>
            <a:endParaRPr lang="de-DE" sz="2400" dirty="0"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E4DB0E-B113-2D45-BE61-97FF5ECF73F5}"/>
              </a:ext>
            </a:extLst>
          </p:cNvPr>
          <p:cNvSpPr txBox="1"/>
          <p:nvPr/>
        </p:nvSpPr>
        <p:spPr>
          <a:xfrm>
            <a:off x="6150515" y="3198165"/>
            <a:ext cx="1088571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IRE</a:t>
            </a:r>
            <a:endParaRPr lang="de-DE" sz="2400" dirty="0"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D1FDE-86B4-E54A-8A82-2043EFA5EDBB}"/>
              </a:ext>
            </a:extLst>
          </p:cNvPr>
          <p:cNvSpPr txBox="1"/>
          <p:nvPr/>
        </p:nvSpPr>
        <p:spPr>
          <a:xfrm>
            <a:off x="9056915" y="3175304"/>
            <a:ext cx="1088571" cy="4616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BER</a:t>
            </a:r>
            <a:endParaRPr lang="de-DE" sz="2400" dirty="0"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A8FE38-FBB5-AF4C-86E1-B63F6FDB3539}"/>
              </a:ext>
            </a:extLst>
          </p:cNvPr>
          <p:cNvSpPr txBox="1"/>
          <p:nvPr/>
        </p:nvSpPr>
        <p:spPr>
          <a:xfrm>
            <a:off x="6150515" y="4771624"/>
            <a:ext cx="1088571" cy="461665"/>
          </a:xfrm>
          <a:prstGeom prst="rect">
            <a:avLst/>
          </a:prstGeom>
          <a:noFill/>
          <a:ln w="28575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NED</a:t>
            </a:r>
            <a:endParaRPr lang="de-DE" sz="2400" dirty="0">
              <a:latin typeface="Comic Sans MS" panose="030F0902030302020204" pitchFamily="66" charset="0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FA2AF1C6-00E0-0C46-AEDD-6F707DE2B040}"/>
              </a:ext>
            </a:extLst>
          </p:cNvPr>
          <p:cNvSpPr/>
          <p:nvPr/>
        </p:nvSpPr>
        <p:spPr>
          <a:xfrm>
            <a:off x="2046514" y="3429000"/>
            <a:ext cx="12192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D0985F2-FDA3-CD4F-B49B-2C1B42279906}"/>
              </a:ext>
            </a:extLst>
          </p:cNvPr>
          <p:cNvSpPr/>
          <p:nvPr/>
        </p:nvSpPr>
        <p:spPr>
          <a:xfrm>
            <a:off x="4695374" y="3383279"/>
            <a:ext cx="12192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8AD328D-4F15-4947-AA01-CE85E94D21DB}"/>
              </a:ext>
            </a:extLst>
          </p:cNvPr>
          <p:cNvSpPr/>
          <p:nvPr/>
        </p:nvSpPr>
        <p:spPr>
          <a:xfrm>
            <a:off x="7475027" y="3383278"/>
            <a:ext cx="12192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ouble Bracket 2">
            <a:extLst>
              <a:ext uri="{FF2B5EF4-FFF2-40B4-BE49-F238E27FC236}">
                <a16:creationId xmlns:a16="http://schemas.microsoft.com/office/drawing/2014/main" id="{D2CFD7F9-1008-D245-A66F-2381211D5C7D}"/>
              </a:ext>
            </a:extLst>
          </p:cNvPr>
          <p:cNvSpPr/>
          <p:nvPr/>
        </p:nvSpPr>
        <p:spPr>
          <a:xfrm>
            <a:off x="5762172" y="3474719"/>
            <a:ext cx="1857828" cy="1758570"/>
          </a:xfrm>
          <a:prstGeom prst="bracketPair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CCDBF3-947B-C44E-9A55-D76A9D3971A7}"/>
              </a:ext>
            </a:extLst>
          </p:cNvPr>
          <p:cNvSpPr txBox="1"/>
          <p:nvPr/>
        </p:nvSpPr>
        <p:spPr>
          <a:xfrm>
            <a:off x="189571" y="1688708"/>
            <a:ext cx="5613311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A04 Key </a:t>
            </a:r>
            <a:r>
              <a:rPr lang="de-DE" sz="2400" b="1" u="sng" dirty="0" err="1">
                <a:latin typeface="Comic Sans MS" panose="030F0902030302020204" pitchFamily="66" charset="0"/>
              </a:rPr>
              <a:t>Skil</a:t>
            </a:r>
            <a:r>
              <a:rPr lang="de-DE" sz="2400" b="1" dirty="0">
                <a:latin typeface="Comic Sans MS" panose="030F0902030302020204" pitchFamily="66" charset="0"/>
              </a:rPr>
              <a:t>: </a:t>
            </a:r>
            <a:r>
              <a:rPr lang="de-DE" sz="2400" dirty="0">
                <a:latin typeface="Comic Sans MS" panose="030F0902030302020204" pitchFamily="66" charset="0"/>
              </a:rPr>
              <a:t>Create </a:t>
            </a:r>
            <a:r>
              <a:rPr lang="de-DE" sz="2400" dirty="0" err="1">
                <a:latin typeface="Comic Sans MS" panose="030F0902030302020204" pitchFamily="66" charset="0"/>
              </a:rPr>
              <a:t>and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illustrate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0931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D0D207-0231-C34D-8AEA-70C448C2B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71" y="1743544"/>
            <a:ext cx="11812858" cy="4991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68747F-264D-954C-B97F-DF5521EDC37A}"/>
              </a:ext>
            </a:extLst>
          </p:cNvPr>
          <p:cNvSpPr txBox="1"/>
          <p:nvPr/>
        </p:nvSpPr>
        <p:spPr>
          <a:xfrm>
            <a:off x="189571" y="122663"/>
            <a:ext cx="1182029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err="1">
                <a:latin typeface="Comic Sans MS" panose="030F0902030302020204" pitchFamily="66" charset="0"/>
              </a:rPr>
              <a:t>Strategies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Used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by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TNC‘s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to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limit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the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amount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of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corporate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r>
              <a:rPr lang="de-DE" sz="2400" b="1" u="sng" dirty="0" err="1">
                <a:latin typeface="Comic Sans MS" panose="030F0902030302020204" pitchFamily="66" charset="0"/>
              </a:rPr>
              <a:t>Tax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82B28-079D-2444-970D-B06659D3BA94}"/>
              </a:ext>
            </a:extLst>
          </p:cNvPr>
          <p:cNvSpPr txBox="1"/>
          <p:nvPr/>
        </p:nvSpPr>
        <p:spPr>
          <a:xfrm>
            <a:off x="182137" y="702271"/>
            <a:ext cx="11820292" cy="830997"/>
          </a:xfrm>
          <a:prstGeom prst="rect">
            <a:avLst/>
          </a:prstGeom>
          <a:noFill/>
          <a:ln w="28575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 err="1">
                <a:latin typeface="Comic Sans MS" panose="030F0902030302020204" pitchFamily="66" charset="0"/>
              </a:rPr>
              <a:t>Demo</a:t>
            </a:r>
            <a:r>
              <a:rPr lang="de-DE" sz="2400" b="1" dirty="0" err="1">
                <a:latin typeface="Comic Sans MS" panose="030F0902030302020204" pitchFamily="66" charset="0"/>
              </a:rPr>
              <a:t>:</a:t>
            </a:r>
            <a:r>
              <a:rPr lang="de-DE" sz="2400" dirty="0" err="1">
                <a:latin typeface="Comic Sans MS" panose="030F0902030302020204" pitchFamily="66" charset="0"/>
              </a:rPr>
              <a:t>What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strategies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might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companies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use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limit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amount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of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corporate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tax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pay</a:t>
            </a:r>
            <a:r>
              <a:rPr lang="de-DE" sz="2400" dirty="0">
                <a:latin typeface="Comic Sans MS" panose="030F0902030302020204" pitchFamily="66" charset="0"/>
              </a:rPr>
              <a:t> in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country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where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have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their</a:t>
            </a:r>
            <a:r>
              <a:rPr lang="de-DE" sz="2400" dirty="0">
                <a:latin typeface="Comic Sans MS" panose="030F0902030302020204" pitchFamily="66" charset="0"/>
              </a:rPr>
              <a:t> HQ ?</a:t>
            </a:r>
          </a:p>
        </p:txBody>
      </p:sp>
    </p:spTree>
    <p:extLst>
      <p:ext uri="{BB962C8B-B14F-4D97-AF65-F5344CB8AC3E}">
        <p14:creationId xmlns:p14="http://schemas.microsoft.com/office/powerpoint/2010/main" val="4201417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0A15E4-1A16-0241-8C94-B4E6AEA879A1}"/>
              </a:ext>
            </a:extLst>
          </p:cNvPr>
          <p:cNvSpPr txBox="1"/>
          <p:nvPr/>
        </p:nvSpPr>
        <p:spPr>
          <a:xfrm>
            <a:off x="189571" y="122663"/>
            <a:ext cx="1182029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Case Study (Apple) </a:t>
            </a:r>
          </a:p>
        </p:txBody>
      </p:sp>
      <p:sp>
        <p:nvSpPr>
          <p:cNvPr id="5" name="Action Button: Movie 4">
            <a:hlinkClick r:id="rId2" highlightClick="1"/>
            <a:extLst>
              <a:ext uri="{FF2B5EF4-FFF2-40B4-BE49-F238E27FC236}">
                <a16:creationId xmlns:a16="http://schemas.microsoft.com/office/drawing/2014/main" id="{4EE5E9D8-6ECC-3244-82E9-7E92A9CA25F3}"/>
              </a:ext>
            </a:extLst>
          </p:cNvPr>
          <p:cNvSpPr/>
          <p:nvPr/>
        </p:nvSpPr>
        <p:spPr>
          <a:xfrm>
            <a:off x="11466283" y="195233"/>
            <a:ext cx="420914" cy="269223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C295-2AE2-374C-B522-6341FD479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58" y="122663"/>
            <a:ext cx="420915" cy="420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88F2CD-BB7D-A841-972A-C9B3CEB9DA04}"/>
              </a:ext>
            </a:extLst>
          </p:cNvPr>
          <p:cNvSpPr txBox="1"/>
          <p:nvPr/>
        </p:nvSpPr>
        <p:spPr>
          <a:xfrm>
            <a:off x="189571" y="702271"/>
            <a:ext cx="11766571" cy="830997"/>
          </a:xfrm>
          <a:prstGeom prst="rect">
            <a:avLst/>
          </a:prstGeom>
          <a:noFill/>
          <a:ln w="28575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latin typeface="Comic Sans MS" panose="030F0902030302020204" pitchFamily="66" charset="0"/>
              </a:rPr>
              <a:t>Demo</a:t>
            </a:r>
            <a:r>
              <a:rPr lang="de-DE" sz="2400" b="1" dirty="0">
                <a:latin typeface="Comic Sans MS" panose="030F0902030302020204" pitchFamily="66" charset="0"/>
              </a:rPr>
              <a:t>: </a:t>
            </a:r>
            <a:r>
              <a:rPr lang="de-DE" sz="2400" dirty="0">
                <a:latin typeface="Comic Sans MS" panose="030F0902030302020204" pitchFamily="66" charset="0"/>
              </a:rPr>
              <a:t>Look at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map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and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track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locations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that</a:t>
            </a:r>
            <a:r>
              <a:rPr lang="de-DE" sz="2400" dirty="0">
                <a:latin typeface="Comic Sans MS" panose="030F0902030302020204" pitchFamily="66" charset="0"/>
              </a:rPr>
              <a:t> Apple </a:t>
            </a:r>
            <a:r>
              <a:rPr lang="de-DE" sz="2400" dirty="0" err="1">
                <a:latin typeface="Comic Sans MS" panose="030F0902030302020204" pitchFamily="66" charset="0"/>
              </a:rPr>
              <a:t>use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avoid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Tax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payments</a:t>
            </a:r>
            <a:r>
              <a:rPr lang="de-DE" sz="2400" dirty="0">
                <a:latin typeface="Comic Sans MS" panose="030F0902030302020204" pitchFamily="66" charset="0"/>
              </a:rPr>
              <a:t>.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1FF863-0C31-BF43-81B3-6BC7CE0B8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71" y="1651211"/>
            <a:ext cx="6772729" cy="4827423"/>
          </a:xfrm>
          <a:prstGeom prst="rect">
            <a:avLst/>
          </a:prstGeom>
          <a:ln w="28575">
            <a:solidFill>
              <a:srgbClr val="8EFA00"/>
            </a:solidFill>
          </a:ln>
        </p:spPr>
      </p:pic>
    </p:spTree>
    <p:extLst>
      <p:ext uri="{BB962C8B-B14F-4D97-AF65-F5344CB8AC3E}">
        <p14:creationId xmlns:p14="http://schemas.microsoft.com/office/powerpoint/2010/main" val="3554843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13DCA-73A5-AB43-8923-362E914E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8F209-638D-0748-BB72-FFD583B65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C8F9B-F403-1144-9594-E33DC3817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CD1B72-54C8-6145-90CE-94DCF936546B}"/>
              </a:ext>
            </a:extLst>
          </p:cNvPr>
          <p:cNvSpPr/>
          <p:nvPr/>
        </p:nvSpPr>
        <p:spPr>
          <a:xfrm>
            <a:off x="9811657" y="101600"/>
            <a:ext cx="2090057" cy="142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77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7AA818-CB57-8F43-8697-31FE166F4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71" y="1651211"/>
            <a:ext cx="3465285" cy="498181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0A15E4-1A16-0241-8C94-B4E6AEA879A1}"/>
              </a:ext>
            </a:extLst>
          </p:cNvPr>
          <p:cNvSpPr txBox="1"/>
          <p:nvPr/>
        </p:nvSpPr>
        <p:spPr>
          <a:xfrm>
            <a:off x="189571" y="122663"/>
            <a:ext cx="1182029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Case Study (Apple) </a:t>
            </a:r>
          </a:p>
        </p:txBody>
      </p:sp>
      <p:sp>
        <p:nvSpPr>
          <p:cNvPr id="5" name="Action Button: Movie 4">
            <a:hlinkClick r:id="rId3" highlightClick="1"/>
            <a:extLst>
              <a:ext uri="{FF2B5EF4-FFF2-40B4-BE49-F238E27FC236}">
                <a16:creationId xmlns:a16="http://schemas.microsoft.com/office/drawing/2014/main" id="{4EE5E9D8-6ECC-3244-82E9-7E92A9CA25F3}"/>
              </a:ext>
            </a:extLst>
          </p:cNvPr>
          <p:cNvSpPr/>
          <p:nvPr/>
        </p:nvSpPr>
        <p:spPr>
          <a:xfrm>
            <a:off x="11509825" y="166205"/>
            <a:ext cx="420914" cy="377373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C295-2AE2-374C-B522-6341FD479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58" y="122663"/>
            <a:ext cx="420915" cy="420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88F2CD-BB7D-A841-972A-C9B3CEB9DA04}"/>
              </a:ext>
            </a:extLst>
          </p:cNvPr>
          <p:cNvSpPr txBox="1"/>
          <p:nvPr/>
        </p:nvSpPr>
        <p:spPr>
          <a:xfrm>
            <a:off x="189571" y="702271"/>
            <a:ext cx="11766571" cy="830997"/>
          </a:xfrm>
          <a:prstGeom prst="rect">
            <a:avLst/>
          </a:prstGeom>
          <a:noFill/>
          <a:ln w="28575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 err="1">
                <a:latin typeface="Comic Sans MS" panose="030F0902030302020204" pitchFamily="66" charset="0"/>
              </a:rPr>
              <a:t>Demo</a:t>
            </a:r>
            <a:r>
              <a:rPr lang="de-DE" sz="2400" b="1" dirty="0" err="1">
                <a:latin typeface="Comic Sans MS" panose="030F0902030302020204" pitchFamily="66" charset="0"/>
              </a:rPr>
              <a:t>:</a:t>
            </a:r>
            <a:r>
              <a:rPr lang="de-DE" sz="2400" dirty="0" err="1">
                <a:latin typeface="Comic Sans MS" panose="030F0902030302020204" pitchFamily="66" charset="0"/>
              </a:rPr>
              <a:t>What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strategies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might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companies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use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to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limit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amount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of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corporate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tax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pay</a:t>
            </a:r>
            <a:r>
              <a:rPr lang="de-DE" sz="2400" dirty="0">
                <a:latin typeface="Comic Sans MS" panose="030F0902030302020204" pitchFamily="66" charset="0"/>
              </a:rPr>
              <a:t> in </a:t>
            </a:r>
            <a:r>
              <a:rPr lang="de-DE" sz="2400" dirty="0" err="1">
                <a:latin typeface="Comic Sans MS" panose="030F0902030302020204" pitchFamily="66" charset="0"/>
              </a:rPr>
              <a:t>the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country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where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they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have</a:t>
            </a:r>
            <a:r>
              <a:rPr lang="de-DE" sz="2400" dirty="0">
                <a:latin typeface="Comic Sans MS" panose="030F0902030302020204" pitchFamily="66" charset="0"/>
              </a:rPr>
              <a:t> </a:t>
            </a:r>
            <a:r>
              <a:rPr lang="de-DE" sz="2400" dirty="0" err="1">
                <a:latin typeface="Comic Sans MS" panose="030F0902030302020204" pitchFamily="66" charset="0"/>
              </a:rPr>
              <a:t>their</a:t>
            </a:r>
            <a:r>
              <a:rPr lang="de-DE" sz="2400" dirty="0">
                <a:latin typeface="Comic Sans MS" panose="030F0902030302020204" pitchFamily="66" charset="0"/>
              </a:rPr>
              <a:t> HQ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BA754E-A9D1-D240-952C-FCDC49DE3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9913" y="1666435"/>
            <a:ext cx="3465285" cy="498181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4C2250-40A9-6248-A947-E3018DC180AE}"/>
              </a:ext>
            </a:extLst>
          </p:cNvPr>
          <p:cNvSpPr txBox="1"/>
          <p:nvPr/>
        </p:nvSpPr>
        <p:spPr>
          <a:xfrm>
            <a:off x="656773" y="5924896"/>
            <a:ext cx="2568143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>
                <a:latin typeface="Comic Sans MS" panose="030F0902030302020204" pitchFamily="66" charset="0"/>
              </a:rPr>
              <a:t>Read Me!!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C3685D-6E7A-E64C-85D4-D033F3C68361}"/>
              </a:ext>
            </a:extLst>
          </p:cNvPr>
          <p:cNvSpPr txBox="1"/>
          <p:nvPr/>
        </p:nvSpPr>
        <p:spPr>
          <a:xfrm>
            <a:off x="7390256" y="1651211"/>
            <a:ext cx="461217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u="sng" dirty="0" err="1">
                <a:latin typeface="Comic Sans MS" panose="030F0902030302020204" pitchFamily="66" charset="0"/>
              </a:rPr>
              <a:t>Plenary</a:t>
            </a:r>
            <a:r>
              <a:rPr lang="de-DE" sz="2400" b="1" u="sng" dirty="0">
                <a:latin typeface="Comic Sans MS" panose="030F0902030302020204" pitchFamily="66" charset="0"/>
              </a:rPr>
              <a:t> </a:t>
            </a:r>
            <a:endParaRPr lang="de-DE" sz="2400" dirty="0"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A5ABE8-A149-0340-B175-0DC1309FDC7F}"/>
              </a:ext>
            </a:extLst>
          </p:cNvPr>
          <p:cNvSpPr txBox="1"/>
          <p:nvPr/>
        </p:nvSpPr>
        <p:spPr>
          <a:xfrm>
            <a:off x="7390256" y="2184652"/>
            <a:ext cx="4619608" cy="461665"/>
          </a:xfrm>
          <a:prstGeom prst="rect">
            <a:avLst/>
          </a:prstGeom>
          <a:noFill/>
          <a:ln w="28575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endParaRPr lang="de-DE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60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361</Words>
  <Application>Microsoft Macintosh PowerPoint</Application>
  <PresentationFormat>Widescreen</PresentationFormat>
  <Paragraphs>42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Roberts</dc:creator>
  <cp:lastModifiedBy>Martin Roberts</cp:lastModifiedBy>
  <cp:revision>8</cp:revision>
  <dcterms:created xsi:type="dcterms:W3CDTF">2018-12-12T10:49:09Z</dcterms:created>
  <dcterms:modified xsi:type="dcterms:W3CDTF">2018-12-13T10:53:38Z</dcterms:modified>
</cp:coreProperties>
</file>