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1" r:id="rId6"/>
    <p:sldId id="262" r:id="rId7"/>
    <p:sldId id="264" r:id="rId8"/>
    <p:sldId id="259" r:id="rId9"/>
    <p:sldId id="266" r:id="rId10"/>
    <p:sldId id="267" r:id="rId11"/>
  </p:sldIdLst>
  <p:sldSz cx="12192000" cy="6858000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FBA196-A6AC-4723-9204-3496116FDCA7}">
          <p14:sldIdLst>
            <p14:sldId id="256"/>
            <p14:sldId id="268"/>
            <p14:sldId id="257"/>
            <p14:sldId id="258"/>
          </p14:sldIdLst>
        </p14:section>
        <p14:section name="Assessment for learning" id="{57EA057F-D2B3-4EB8-ABBF-FCB4D287128A}">
          <p14:sldIdLst>
            <p14:sldId id="261"/>
            <p14:sldId id="262"/>
            <p14:sldId id="264"/>
            <p14:sldId id="259"/>
          </p14:sldIdLst>
        </p14:section>
        <p14:section name="Worksheet" id="{55BAB875-070A-4FB6-AB1D-DCFDD2717EC6}">
          <p14:sldIdLst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7C7CB-51EE-4FD1-AF86-9DEF2A74CC9A}" type="doc">
      <dgm:prSet loTypeId="urn:microsoft.com/office/officeart/2005/8/layout/pyramid1" loCatId="pyramid" qsTypeId="urn:microsoft.com/office/officeart/2005/8/quickstyle/simple1" qsCatId="simple" csTypeId="urn:microsoft.com/office/officeart/2005/8/colors/accent0_1" csCatId="mainScheme" phldr="1"/>
      <dgm:spPr/>
    </dgm:pt>
    <dgm:pt modelId="{71C80FE4-A30E-4F68-B885-1597C473F5FD}">
      <dgm:prSet phldrT="[Text]" phldr="1"/>
      <dgm:spPr/>
      <dgm:t>
        <a:bodyPr/>
        <a:lstStyle/>
        <a:p>
          <a:endParaRPr lang="en-GB"/>
        </a:p>
      </dgm:t>
    </dgm:pt>
    <dgm:pt modelId="{0968EF8E-794A-4E73-B160-F96B4BF38311}" type="parTrans" cxnId="{5AD3E282-562D-49E4-8B16-286C2D37BB27}">
      <dgm:prSet/>
      <dgm:spPr/>
      <dgm:t>
        <a:bodyPr/>
        <a:lstStyle/>
        <a:p>
          <a:endParaRPr lang="en-GB"/>
        </a:p>
      </dgm:t>
    </dgm:pt>
    <dgm:pt modelId="{4513CCA9-D3F2-409F-8E76-2489342C9579}" type="sibTrans" cxnId="{5AD3E282-562D-49E4-8B16-286C2D37BB27}">
      <dgm:prSet/>
      <dgm:spPr/>
      <dgm:t>
        <a:bodyPr/>
        <a:lstStyle/>
        <a:p>
          <a:endParaRPr lang="en-GB"/>
        </a:p>
      </dgm:t>
    </dgm:pt>
    <dgm:pt modelId="{28831241-844E-4AD9-ABCA-47C1372C5534}">
      <dgm:prSet phldrT="[Text]" phldr="1"/>
      <dgm:spPr/>
      <dgm:t>
        <a:bodyPr/>
        <a:lstStyle/>
        <a:p>
          <a:endParaRPr lang="en-GB"/>
        </a:p>
      </dgm:t>
    </dgm:pt>
    <dgm:pt modelId="{9C7FDE99-0CF6-4B68-B4EE-E2562890870A}" type="parTrans" cxnId="{1F79963A-804F-4965-8531-27A8BBCA52EB}">
      <dgm:prSet/>
      <dgm:spPr/>
      <dgm:t>
        <a:bodyPr/>
        <a:lstStyle/>
        <a:p>
          <a:endParaRPr lang="en-GB"/>
        </a:p>
      </dgm:t>
    </dgm:pt>
    <dgm:pt modelId="{B8C85EC8-A01C-471A-9B04-CDB2E8D17AEA}" type="sibTrans" cxnId="{1F79963A-804F-4965-8531-27A8BBCA52EB}">
      <dgm:prSet/>
      <dgm:spPr/>
      <dgm:t>
        <a:bodyPr/>
        <a:lstStyle/>
        <a:p>
          <a:endParaRPr lang="en-GB"/>
        </a:p>
      </dgm:t>
    </dgm:pt>
    <dgm:pt modelId="{48212120-E7B6-4B93-8EF5-9B7BA990DA39}">
      <dgm:prSet/>
      <dgm:spPr/>
      <dgm:t>
        <a:bodyPr/>
        <a:lstStyle/>
        <a:p>
          <a:endParaRPr lang="en-GB"/>
        </a:p>
      </dgm:t>
    </dgm:pt>
    <dgm:pt modelId="{BFDA7001-1DDE-4029-AEFD-5296EC1FB85C}" type="parTrans" cxnId="{5DD73CA4-ACC0-4148-BD7B-6D92D759B83D}">
      <dgm:prSet/>
      <dgm:spPr/>
      <dgm:t>
        <a:bodyPr/>
        <a:lstStyle/>
        <a:p>
          <a:endParaRPr lang="en-GB"/>
        </a:p>
      </dgm:t>
    </dgm:pt>
    <dgm:pt modelId="{881B30E7-75D0-465D-B7A6-638202055A12}" type="sibTrans" cxnId="{5DD73CA4-ACC0-4148-BD7B-6D92D759B83D}">
      <dgm:prSet/>
      <dgm:spPr/>
      <dgm:t>
        <a:bodyPr/>
        <a:lstStyle/>
        <a:p>
          <a:endParaRPr lang="en-GB"/>
        </a:p>
      </dgm:t>
    </dgm:pt>
    <dgm:pt modelId="{6E9BB47A-BCD5-4546-A271-5FE5BBE373BC}">
      <dgm:prSet/>
      <dgm:spPr/>
      <dgm:t>
        <a:bodyPr/>
        <a:lstStyle/>
        <a:p>
          <a:endParaRPr lang="en-GB"/>
        </a:p>
      </dgm:t>
    </dgm:pt>
    <dgm:pt modelId="{7A96F439-3839-43BD-A067-6D18F1159E23}" type="parTrans" cxnId="{561A0379-8CA8-478B-8181-A2B10473B7D1}">
      <dgm:prSet/>
      <dgm:spPr/>
      <dgm:t>
        <a:bodyPr/>
        <a:lstStyle/>
        <a:p>
          <a:endParaRPr lang="en-GB"/>
        </a:p>
      </dgm:t>
    </dgm:pt>
    <dgm:pt modelId="{A3FC117D-0C27-4D84-8695-8BE972309DC0}" type="sibTrans" cxnId="{561A0379-8CA8-478B-8181-A2B10473B7D1}">
      <dgm:prSet/>
      <dgm:spPr/>
      <dgm:t>
        <a:bodyPr/>
        <a:lstStyle/>
        <a:p>
          <a:endParaRPr lang="en-GB"/>
        </a:p>
      </dgm:t>
    </dgm:pt>
    <dgm:pt modelId="{64FC50EA-41F5-477E-B025-3436D7E5EBE7}">
      <dgm:prSet/>
      <dgm:spPr/>
      <dgm:t>
        <a:bodyPr/>
        <a:lstStyle/>
        <a:p>
          <a:endParaRPr lang="en-GB"/>
        </a:p>
      </dgm:t>
    </dgm:pt>
    <dgm:pt modelId="{4E1CA82D-4D54-45AD-8D1E-AAB68CCC1AF6}" type="parTrans" cxnId="{BA3252F4-7F0F-4025-949C-3EC537E949FC}">
      <dgm:prSet/>
      <dgm:spPr/>
      <dgm:t>
        <a:bodyPr/>
        <a:lstStyle/>
        <a:p>
          <a:endParaRPr lang="en-GB"/>
        </a:p>
      </dgm:t>
    </dgm:pt>
    <dgm:pt modelId="{C56A5FF4-E68D-4BEA-AB88-424E69825A08}" type="sibTrans" cxnId="{BA3252F4-7F0F-4025-949C-3EC537E949FC}">
      <dgm:prSet/>
      <dgm:spPr/>
      <dgm:t>
        <a:bodyPr/>
        <a:lstStyle/>
        <a:p>
          <a:endParaRPr lang="en-GB"/>
        </a:p>
      </dgm:t>
    </dgm:pt>
    <dgm:pt modelId="{DB435CC2-3231-4E75-ABB6-A0C51D5FBEF3}">
      <dgm:prSet/>
      <dgm:spPr/>
      <dgm:t>
        <a:bodyPr/>
        <a:lstStyle/>
        <a:p>
          <a:endParaRPr lang="en-GB"/>
        </a:p>
      </dgm:t>
    </dgm:pt>
    <dgm:pt modelId="{E79272F8-2560-4384-A1CA-2510A5E89072}" type="parTrans" cxnId="{98204FD9-E3EE-43DE-84BD-DB11D2A8580F}">
      <dgm:prSet/>
      <dgm:spPr/>
      <dgm:t>
        <a:bodyPr/>
        <a:lstStyle/>
        <a:p>
          <a:endParaRPr lang="en-GB"/>
        </a:p>
      </dgm:t>
    </dgm:pt>
    <dgm:pt modelId="{AFCD2FA1-777B-40F2-9C73-52B2EFAD2C7D}" type="sibTrans" cxnId="{98204FD9-E3EE-43DE-84BD-DB11D2A8580F}">
      <dgm:prSet/>
      <dgm:spPr/>
      <dgm:t>
        <a:bodyPr/>
        <a:lstStyle/>
        <a:p>
          <a:endParaRPr lang="en-GB"/>
        </a:p>
      </dgm:t>
    </dgm:pt>
    <dgm:pt modelId="{1BDDD2D2-366E-487A-9E88-BC21C8A46DB0}">
      <dgm:prSet phldrT="[Text]" phldr="1"/>
      <dgm:spPr/>
      <dgm:t>
        <a:bodyPr/>
        <a:lstStyle/>
        <a:p>
          <a:endParaRPr lang="en-GB" dirty="0"/>
        </a:p>
      </dgm:t>
    </dgm:pt>
    <dgm:pt modelId="{81427A76-8524-4198-88C1-C386101F1F53}" type="sibTrans" cxnId="{954CA310-7152-4D4F-ABE2-43B99EA3D4E7}">
      <dgm:prSet/>
      <dgm:spPr/>
      <dgm:t>
        <a:bodyPr/>
        <a:lstStyle/>
        <a:p>
          <a:endParaRPr lang="en-GB"/>
        </a:p>
      </dgm:t>
    </dgm:pt>
    <dgm:pt modelId="{83313D0B-D984-4732-AFE6-24BAD30F932A}" type="parTrans" cxnId="{954CA310-7152-4D4F-ABE2-43B99EA3D4E7}">
      <dgm:prSet/>
      <dgm:spPr/>
      <dgm:t>
        <a:bodyPr/>
        <a:lstStyle/>
        <a:p>
          <a:endParaRPr lang="en-GB"/>
        </a:p>
      </dgm:t>
    </dgm:pt>
    <dgm:pt modelId="{48597745-C993-4D54-A5DC-692BDE3E3B56}" type="pres">
      <dgm:prSet presAssocID="{75B7C7CB-51EE-4FD1-AF86-9DEF2A74CC9A}" presName="Name0" presStyleCnt="0">
        <dgm:presLayoutVars>
          <dgm:dir/>
          <dgm:animLvl val="lvl"/>
          <dgm:resizeHandles val="exact"/>
        </dgm:presLayoutVars>
      </dgm:prSet>
      <dgm:spPr/>
    </dgm:pt>
    <dgm:pt modelId="{8CA8284D-02EF-4B93-87C8-C9D0AC21FB26}" type="pres">
      <dgm:prSet presAssocID="{71C80FE4-A30E-4F68-B885-1597C473F5FD}" presName="Name8" presStyleCnt="0"/>
      <dgm:spPr/>
    </dgm:pt>
    <dgm:pt modelId="{C763B933-3179-4090-A348-E0EA1C029B34}" type="pres">
      <dgm:prSet presAssocID="{71C80FE4-A30E-4F68-B885-1597C473F5FD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FA443A-27B7-4F40-9855-8D9D9C5125B5}" type="pres">
      <dgm:prSet presAssocID="{71C80FE4-A30E-4F68-B885-1597C473F5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A279DA-E1F8-4352-8A4C-E64B0170A81F}" type="pres">
      <dgm:prSet presAssocID="{28831241-844E-4AD9-ABCA-47C1372C5534}" presName="Name8" presStyleCnt="0"/>
      <dgm:spPr/>
    </dgm:pt>
    <dgm:pt modelId="{E3CF5A2C-A5E5-499C-9226-7E589C97E9F1}" type="pres">
      <dgm:prSet presAssocID="{28831241-844E-4AD9-ABCA-47C1372C5534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9B7188-1C13-4D3A-A4FD-B1C843230B5A}" type="pres">
      <dgm:prSet presAssocID="{28831241-844E-4AD9-ABCA-47C1372C55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768E90-0524-4919-A9DB-709226898EE1}" type="pres">
      <dgm:prSet presAssocID="{1BDDD2D2-366E-487A-9E88-BC21C8A46DB0}" presName="Name8" presStyleCnt="0"/>
      <dgm:spPr/>
    </dgm:pt>
    <dgm:pt modelId="{B5E1E5DB-250B-46C5-927E-F06E04C6FD6F}" type="pres">
      <dgm:prSet presAssocID="{1BDDD2D2-366E-487A-9E88-BC21C8A46DB0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860F62-2C2B-49FA-BFA4-D615A74AB7C5}" type="pres">
      <dgm:prSet presAssocID="{1BDDD2D2-366E-487A-9E88-BC21C8A46D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3AB4A-CF76-43AD-BA46-9435EF0B80D2}" type="pres">
      <dgm:prSet presAssocID="{48212120-E7B6-4B93-8EF5-9B7BA990DA39}" presName="Name8" presStyleCnt="0"/>
      <dgm:spPr/>
    </dgm:pt>
    <dgm:pt modelId="{32E3BA1B-023A-4D3C-8B53-8F943D5923F6}" type="pres">
      <dgm:prSet presAssocID="{48212120-E7B6-4B93-8EF5-9B7BA990DA39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6E11C0-E097-4261-B41E-C34E50DDD0DC}" type="pres">
      <dgm:prSet presAssocID="{48212120-E7B6-4B93-8EF5-9B7BA990DA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F6C0D2-18B8-4274-8CF5-DEE490B224EC}" type="pres">
      <dgm:prSet presAssocID="{6E9BB47A-BCD5-4546-A271-5FE5BBE373BC}" presName="Name8" presStyleCnt="0"/>
      <dgm:spPr/>
    </dgm:pt>
    <dgm:pt modelId="{0E47B217-9487-4FD5-B3C9-D9DB9B757755}" type="pres">
      <dgm:prSet presAssocID="{6E9BB47A-BCD5-4546-A271-5FE5BBE373BC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E099EE-0955-4DB4-B021-5A849106EC79}" type="pres">
      <dgm:prSet presAssocID="{6E9BB47A-BCD5-4546-A271-5FE5BBE373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AAAA52-7422-426F-BD68-74901296E1B0}" type="pres">
      <dgm:prSet presAssocID="{64FC50EA-41F5-477E-B025-3436D7E5EBE7}" presName="Name8" presStyleCnt="0"/>
      <dgm:spPr/>
    </dgm:pt>
    <dgm:pt modelId="{2A7E96BA-4761-4A78-BBB1-00B0A0644028}" type="pres">
      <dgm:prSet presAssocID="{64FC50EA-41F5-477E-B025-3436D7E5EBE7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B87D2A-160B-4F09-B7F8-46E92A2AEA21}" type="pres">
      <dgm:prSet presAssocID="{64FC50EA-41F5-477E-B025-3436D7E5EB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810C7-7D05-4AE5-BC00-D16AE71D2095}" type="pres">
      <dgm:prSet presAssocID="{DB435CC2-3231-4E75-ABB6-A0C51D5FBEF3}" presName="Name8" presStyleCnt="0"/>
      <dgm:spPr/>
    </dgm:pt>
    <dgm:pt modelId="{7D4918D1-6074-401B-BBD1-86A8754BFBD5}" type="pres">
      <dgm:prSet presAssocID="{DB435CC2-3231-4E75-ABB6-A0C51D5FBEF3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4B32B1-5E51-4C43-A274-5AB4C348EC42}" type="pres">
      <dgm:prSet presAssocID="{DB435CC2-3231-4E75-ABB6-A0C51D5FBE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79963A-804F-4965-8531-27A8BBCA52EB}" srcId="{75B7C7CB-51EE-4FD1-AF86-9DEF2A74CC9A}" destId="{28831241-844E-4AD9-ABCA-47C1372C5534}" srcOrd="1" destOrd="0" parTransId="{9C7FDE99-0CF6-4B68-B4EE-E2562890870A}" sibTransId="{B8C85EC8-A01C-471A-9B04-CDB2E8D17AEA}"/>
    <dgm:cxn modelId="{E7D85111-2523-4B83-B1A9-D76F00DECF60}" type="presOf" srcId="{6E9BB47A-BCD5-4546-A271-5FE5BBE373BC}" destId="{50E099EE-0955-4DB4-B021-5A849106EC79}" srcOrd="1" destOrd="0" presId="urn:microsoft.com/office/officeart/2005/8/layout/pyramid1"/>
    <dgm:cxn modelId="{5AD3E282-562D-49E4-8B16-286C2D37BB27}" srcId="{75B7C7CB-51EE-4FD1-AF86-9DEF2A74CC9A}" destId="{71C80FE4-A30E-4F68-B885-1597C473F5FD}" srcOrd="0" destOrd="0" parTransId="{0968EF8E-794A-4E73-B160-F96B4BF38311}" sibTransId="{4513CCA9-D3F2-409F-8E76-2489342C9579}"/>
    <dgm:cxn modelId="{BA3252F4-7F0F-4025-949C-3EC537E949FC}" srcId="{75B7C7CB-51EE-4FD1-AF86-9DEF2A74CC9A}" destId="{64FC50EA-41F5-477E-B025-3436D7E5EBE7}" srcOrd="5" destOrd="0" parTransId="{4E1CA82D-4D54-45AD-8D1E-AAB68CCC1AF6}" sibTransId="{C56A5FF4-E68D-4BEA-AB88-424E69825A08}"/>
    <dgm:cxn modelId="{FDFD1C44-C86A-4BBF-BB71-B522509A62BA}" type="presOf" srcId="{64FC50EA-41F5-477E-B025-3436D7E5EBE7}" destId="{86B87D2A-160B-4F09-B7F8-46E92A2AEA21}" srcOrd="1" destOrd="0" presId="urn:microsoft.com/office/officeart/2005/8/layout/pyramid1"/>
    <dgm:cxn modelId="{332CBAE1-24AB-4FAA-B8B9-D34D962B754D}" type="presOf" srcId="{28831241-844E-4AD9-ABCA-47C1372C5534}" destId="{749B7188-1C13-4D3A-A4FD-B1C843230B5A}" srcOrd="1" destOrd="0" presId="urn:microsoft.com/office/officeart/2005/8/layout/pyramid1"/>
    <dgm:cxn modelId="{2C91D132-2B14-42B9-87A0-BEF03A7B0F99}" type="presOf" srcId="{71C80FE4-A30E-4F68-B885-1597C473F5FD}" destId="{C2FA443A-27B7-4F40-9855-8D9D9C5125B5}" srcOrd="1" destOrd="0" presId="urn:microsoft.com/office/officeart/2005/8/layout/pyramid1"/>
    <dgm:cxn modelId="{98204FD9-E3EE-43DE-84BD-DB11D2A8580F}" srcId="{75B7C7CB-51EE-4FD1-AF86-9DEF2A74CC9A}" destId="{DB435CC2-3231-4E75-ABB6-A0C51D5FBEF3}" srcOrd="6" destOrd="0" parTransId="{E79272F8-2560-4384-A1CA-2510A5E89072}" sibTransId="{AFCD2FA1-777B-40F2-9C73-52B2EFAD2C7D}"/>
    <dgm:cxn modelId="{17A0A54A-072D-4A47-AF2A-CA650CFA33B2}" type="presOf" srcId="{1BDDD2D2-366E-487A-9E88-BC21C8A46DB0}" destId="{B5E1E5DB-250B-46C5-927E-F06E04C6FD6F}" srcOrd="0" destOrd="0" presId="urn:microsoft.com/office/officeart/2005/8/layout/pyramid1"/>
    <dgm:cxn modelId="{F6270E68-628C-4D97-B078-1B4391E4DC18}" type="presOf" srcId="{48212120-E7B6-4B93-8EF5-9B7BA990DA39}" destId="{316E11C0-E097-4261-B41E-C34E50DDD0DC}" srcOrd="1" destOrd="0" presId="urn:microsoft.com/office/officeart/2005/8/layout/pyramid1"/>
    <dgm:cxn modelId="{2F49493E-0C09-4A62-B2F6-C8C53AADFF63}" type="presOf" srcId="{6E9BB47A-BCD5-4546-A271-5FE5BBE373BC}" destId="{0E47B217-9487-4FD5-B3C9-D9DB9B757755}" srcOrd="0" destOrd="0" presId="urn:microsoft.com/office/officeart/2005/8/layout/pyramid1"/>
    <dgm:cxn modelId="{DD05FB82-C823-4A40-B94D-D81F0BB48939}" type="presOf" srcId="{75B7C7CB-51EE-4FD1-AF86-9DEF2A74CC9A}" destId="{48597745-C993-4D54-A5DC-692BDE3E3B56}" srcOrd="0" destOrd="0" presId="urn:microsoft.com/office/officeart/2005/8/layout/pyramid1"/>
    <dgm:cxn modelId="{AC943BDD-A6DB-4596-B152-74A887557255}" type="presOf" srcId="{DB435CC2-3231-4E75-ABB6-A0C51D5FBEF3}" destId="{7D4918D1-6074-401B-BBD1-86A8754BFBD5}" srcOrd="0" destOrd="0" presId="urn:microsoft.com/office/officeart/2005/8/layout/pyramid1"/>
    <dgm:cxn modelId="{03AE1DEA-F7FC-4704-9EB0-8A27537DC759}" type="presOf" srcId="{64FC50EA-41F5-477E-B025-3436D7E5EBE7}" destId="{2A7E96BA-4761-4A78-BBB1-00B0A0644028}" srcOrd="0" destOrd="0" presId="urn:microsoft.com/office/officeart/2005/8/layout/pyramid1"/>
    <dgm:cxn modelId="{BC0AD4EA-4283-42E2-9842-832A8517A8BA}" type="presOf" srcId="{48212120-E7B6-4B93-8EF5-9B7BA990DA39}" destId="{32E3BA1B-023A-4D3C-8B53-8F943D5923F6}" srcOrd="0" destOrd="0" presId="urn:microsoft.com/office/officeart/2005/8/layout/pyramid1"/>
    <dgm:cxn modelId="{5DD73CA4-ACC0-4148-BD7B-6D92D759B83D}" srcId="{75B7C7CB-51EE-4FD1-AF86-9DEF2A74CC9A}" destId="{48212120-E7B6-4B93-8EF5-9B7BA990DA39}" srcOrd="3" destOrd="0" parTransId="{BFDA7001-1DDE-4029-AEFD-5296EC1FB85C}" sibTransId="{881B30E7-75D0-465D-B7A6-638202055A12}"/>
    <dgm:cxn modelId="{D6FDC3DD-E49D-44F7-BD5E-015793BFEC85}" type="presOf" srcId="{1BDDD2D2-366E-487A-9E88-BC21C8A46DB0}" destId="{02860F62-2C2B-49FA-BFA4-D615A74AB7C5}" srcOrd="1" destOrd="0" presId="urn:microsoft.com/office/officeart/2005/8/layout/pyramid1"/>
    <dgm:cxn modelId="{0750F29C-72F9-486E-A40C-64AC3043D386}" type="presOf" srcId="{DB435CC2-3231-4E75-ABB6-A0C51D5FBEF3}" destId="{DB4B32B1-5E51-4C43-A274-5AB4C348EC42}" srcOrd="1" destOrd="0" presId="urn:microsoft.com/office/officeart/2005/8/layout/pyramid1"/>
    <dgm:cxn modelId="{4C1E8E6B-4C47-49ED-AFD9-03833EFB19D4}" type="presOf" srcId="{28831241-844E-4AD9-ABCA-47C1372C5534}" destId="{E3CF5A2C-A5E5-499C-9226-7E589C97E9F1}" srcOrd="0" destOrd="0" presId="urn:microsoft.com/office/officeart/2005/8/layout/pyramid1"/>
    <dgm:cxn modelId="{561A0379-8CA8-478B-8181-A2B10473B7D1}" srcId="{75B7C7CB-51EE-4FD1-AF86-9DEF2A74CC9A}" destId="{6E9BB47A-BCD5-4546-A271-5FE5BBE373BC}" srcOrd="4" destOrd="0" parTransId="{7A96F439-3839-43BD-A067-6D18F1159E23}" sibTransId="{A3FC117D-0C27-4D84-8695-8BE972309DC0}"/>
    <dgm:cxn modelId="{954CA310-7152-4D4F-ABE2-43B99EA3D4E7}" srcId="{75B7C7CB-51EE-4FD1-AF86-9DEF2A74CC9A}" destId="{1BDDD2D2-366E-487A-9E88-BC21C8A46DB0}" srcOrd="2" destOrd="0" parTransId="{83313D0B-D984-4732-AFE6-24BAD30F932A}" sibTransId="{81427A76-8524-4198-88C1-C386101F1F53}"/>
    <dgm:cxn modelId="{62FFBEDA-29E1-4639-99F4-301E2E7F3BA1}" type="presOf" srcId="{71C80FE4-A30E-4F68-B885-1597C473F5FD}" destId="{C763B933-3179-4090-A348-E0EA1C029B34}" srcOrd="0" destOrd="0" presId="urn:microsoft.com/office/officeart/2005/8/layout/pyramid1"/>
    <dgm:cxn modelId="{E74B13A8-C34C-4319-A5CA-AC5B3CEDA164}" type="presParOf" srcId="{48597745-C993-4D54-A5DC-692BDE3E3B56}" destId="{8CA8284D-02EF-4B93-87C8-C9D0AC21FB26}" srcOrd="0" destOrd="0" presId="urn:microsoft.com/office/officeart/2005/8/layout/pyramid1"/>
    <dgm:cxn modelId="{EB9E21F3-4309-4E46-8413-1CC89BECF8F2}" type="presParOf" srcId="{8CA8284D-02EF-4B93-87C8-C9D0AC21FB26}" destId="{C763B933-3179-4090-A348-E0EA1C029B34}" srcOrd="0" destOrd="0" presId="urn:microsoft.com/office/officeart/2005/8/layout/pyramid1"/>
    <dgm:cxn modelId="{A41F7CFD-B9B6-40BB-B865-330639FFDEDE}" type="presParOf" srcId="{8CA8284D-02EF-4B93-87C8-C9D0AC21FB26}" destId="{C2FA443A-27B7-4F40-9855-8D9D9C5125B5}" srcOrd="1" destOrd="0" presId="urn:microsoft.com/office/officeart/2005/8/layout/pyramid1"/>
    <dgm:cxn modelId="{907B0487-95A9-41B1-B6A0-E648FA7E52D1}" type="presParOf" srcId="{48597745-C993-4D54-A5DC-692BDE3E3B56}" destId="{83A279DA-E1F8-4352-8A4C-E64B0170A81F}" srcOrd="1" destOrd="0" presId="urn:microsoft.com/office/officeart/2005/8/layout/pyramid1"/>
    <dgm:cxn modelId="{FDB59F30-13D9-408C-AB49-D31D24BA8737}" type="presParOf" srcId="{83A279DA-E1F8-4352-8A4C-E64B0170A81F}" destId="{E3CF5A2C-A5E5-499C-9226-7E589C97E9F1}" srcOrd="0" destOrd="0" presId="urn:microsoft.com/office/officeart/2005/8/layout/pyramid1"/>
    <dgm:cxn modelId="{68CD0739-C722-4494-82FE-2056AE38FCA8}" type="presParOf" srcId="{83A279DA-E1F8-4352-8A4C-E64B0170A81F}" destId="{749B7188-1C13-4D3A-A4FD-B1C843230B5A}" srcOrd="1" destOrd="0" presId="urn:microsoft.com/office/officeart/2005/8/layout/pyramid1"/>
    <dgm:cxn modelId="{5C0FD065-859C-46D4-9D08-A8C71D0DAB5B}" type="presParOf" srcId="{48597745-C993-4D54-A5DC-692BDE3E3B56}" destId="{56768E90-0524-4919-A9DB-709226898EE1}" srcOrd="2" destOrd="0" presId="urn:microsoft.com/office/officeart/2005/8/layout/pyramid1"/>
    <dgm:cxn modelId="{6DD2B827-9CCE-4AD3-AEAC-3727A50359AF}" type="presParOf" srcId="{56768E90-0524-4919-A9DB-709226898EE1}" destId="{B5E1E5DB-250B-46C5-927E-F06E04C6FD6F}" srcOrd="0" destOrd="0" presId="urn:microsoft.com/office/officeart/2005/8/layout/pyramid1"/>
    <dgm:cxn modelId="{CEDE7F00-48B3-4D6F-81C9-C9C0A4192159}" type="presParOf" srcId="{56768E90-0524-4919-A9DB-709226898EE1}" destId="{02860F62-2C2B-49FA-BFA4-D615A74AB7C5}" srcOrd="1" destOrd="0" presId="urn:microsoft.com/office/officeart/2005/8/layout/pyramid1"/>
    <dgm:cxn modelId="{3245E142-89F5-4CD2-B5BE-BAE8EADE092D}" type="presParOf" srcId="{48597745-C993-4D54-A5DC-692BDE3E3B56}" destId="{4DF3AB4A-CF76-43AD-BA46-9435EF0B80D2}" srcOrd="3" destOrd="0" presId="urn:microsoft.com/office/officeart/2005/8/layout/pyramid1"/>
    <dgm:cxn modelId="{138CBBEE-085A-47BB-8192-3D614D804E87}" type="presParOf" srcId="{4DF3AB4A-CF76-43AD-BA46-9435EF0B80D2}" destId="{32E3BA1B-023A-4D3C-8B53-8F943D5923F6}" srcOrd="0" destOrd="0" presId="urn:microsoft.com/office/officeart/2005/8/layout/pyramid1"/>
    <dgm:cxn modelId="{35BE6B5E-1096-477A-930C-FD53D0DEF6AA}" type="presParOf" srcId="{4DF3AB4A-CF76-43AD-BA46-9435EF0B80D2}" destId="{316E11C0-E097-4261-B41E-C34E50DDD0DC}" srcOrd="1" destOrd="0" presId="urn:microsoft.com/office/officeart/2005/8/layout/pyramid1"/>
    <dgm:cxn modelId="{4941C105-846B-4FA8-A614-ADBCED505777}" type="presParOf" srcId="{48597745-C993-4D54-A5DC-692BDE3E3B56}" destId="{FDF6C0D2-18B8-4274-8CF5-DEE490B224EC}" srcOrd="4" destOrd="0" presId="urn:microsoft.com/office/officeart/2005/8/layout/pyramid1"/>
    <dgm:cxn modelId="{C06A80FE-FCAD-4D65-A376-E472B3182DAC}" type="presParOf" srcId="{FDF6C0D2-18B8-4274-8CF5-DEE490B224EC}" destId="{0E47B217-9487-4FD5-B3C9-D9DB9B757755}" srcOrd="0" destOrd="0" presId="urn:microsoft.com/office/officeart/2005/8/layout/pyramid1"/>
    <dgm:cxn modelId="{337EEC4D-B53B-4C4D-B07B-CDCA64BCD0B8}" type="presParOf" srcId="{FDF6C0D2-18B8-4274-8CF5-DEE490B224EC}" destId="{50E099EE-0955-4DB4-B021-5A849106EC79}" srcOrd="1" destOrd="0" presId="urn:microsoft.com/office/officeart/2005/8/layout/pyramid1"/>
    <dgm:cxn modelId="{D4C17974-A6E9-42CA-BA0A-F0EFAF94C986}" type="presParOf" srcId="{48597745-C993-4D54-A5DC-692BDE3E3B56}" destId="{10AAAA52-7422-426F-BD68-74901296E1B0}" srcOrd="5" destOrd="0" presId="urn:microsoft.com/office/officeart/2005/8/layout/pyramid1"/>
    <dgm:cxn modelId="{3BE4A79E-F221-47A6-BEDF-B224ECC6D072}" type="presParOf" srcId="{10AAAA52-7422-426F-BD68-74901296E1B0}" destId="{2A7E96BA-4761-4A78-BBB1-00B0A0644028}" srcOrd="0" destOrd="0" presId="urn:microsoft.com/office/officeart/2005/8/layout/pyramid1"/>
    <dgm:cxn modelId="{91E5C5E4-6456-478A-85C5-6C93453B2024}" type="presParOf" srcId="{10AAAA52-7422-426F-BD68-74901296E1B0}" destId="{86B87D2A-160B-4F09-B7F8-46E92A2AEA21}" srcOrd="1" destOrd="0" presId="urn:microsoft.com/office/officeart/2005/8/layout/pyramid1"/>
    <dgm:cxn modelId="{FB172C9F-8205-4174-A0AD-05DE30FFEF26}" type="presParOf" srcId="{48597745-C993-4D54-A5DC-692BDE3E3B56}" destId="{AD1810C7-7D05-4AE5-BC00-D16AE71D2095}" srcOrd="6" destOrd="0" presId="urn:microsoft.com/office/officeart/2005/8/layout/pyramid1"/>
    <dgm:cxn modelId="{F697A6C7-87EB-4E1E-AF63-3A642C78D998}" type="presParOf" srcId="{AD1810C7-7D05-4AE5-BC00-D16AE71D2095}" destId="{7D4918D1-6074-401B-BBD1-86A8754BFBD5}" srcOrd="0" destOrd="0" presId="urn:microsoft.com/office/officeart/2005/8/layout/pyramid1"/>
    <dgm:cxn modelId="{93D82672-B2C7-4083-98C4-D0566F375AB5}" type="presParOf" srcId="{AD1810C7-7D05-4AE5-BC00-D16AE71D2095}" destId="{DB4B32B1-5E51-4C43-A274-5AB4C348EC4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1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6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3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4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1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6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2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17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6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12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1A618-A58E-463D-BFBB-042DA2E544D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621EF-E0B0-4633-8ABE-FAF0EA93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8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64" y="246888"/>
            <a:ext cx="117866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Settlements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64" y="1447870"/>
            <a:ext cx="11786616" cy="40011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000" u="sng" dirty="0" smtClean="0">
                <a:latin typeface="Comic Sans MS" panose="030F0702030302020204" pitchFamily="66" charset="0"/>
              </a:rPr>
              <a:t>Starter</a:t>
            </a:r>
            <a:r>
              <a:rPr lang="en-GB" sz="2000" dirty="0" smtClean="0">
                <a:latin typeface="Comic Sans MS" panose="030F0702030302020204" pitchFamily="66" charset="0"/>
              </a:rPr>
              <a:t>: 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Choose the </a:t>
            </a:r>
            <a:r>
              <a:rPr kumimoji="0" lang="en-GB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odd </a:t>
            </a:r>
            <a:r>
              <a:rPr kumimoji="0" lang="en-GB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ones out.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464" y="686793"/>
            <a:ext cx="11786616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Learning Objective</a:t>
            </a:r>
            <a:r>
              <a:rPr lang="en-GB" dirty="0" smtClean="0">
                <a:latin typeface="Comic Sans MS" panose="030F0702030302020204" pitchFamily="66" charset="0"/>
              </a:rPr>
              <a:t>: To be able to explain the Factors, which may influence the sites, growth and functions of settlements and to describe and explain the patterns of settlements.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463" y="1998754"/>
            <a:ext cx="5075345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Language for Learning: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 Settlement-A place where people live. They vary in size from single dwellings to cities. 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66882"/>
              </p:ext>
            </p:extLst>
          </p:nvPr>
        </p:nvGraphicFramePr>
        <p:xfrm>
          <a:off x="5613844" y="1924661"/>
          <a:ext cx="6456236" cy="3657600"/>
        </p:xfrm>
        <a:graphic>
          <a:graphicData uri="http://schemas.openxmlformats.org/drawingml/2006/table">
            <a:tbl>
              <a:tblPr/>
              <a:tblGrid>
                <a:gridCol w="2151574"/>
                <a:gridCol w="2152331"/>
                <a:gridCol w="2152331"/>
              </a:tblGrid>
              <a:tr h="28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Defence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Fertile soil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Building materials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Crops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Trees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Cattle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Fuel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Light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Heavy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Frequent care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Dairy cattle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Electricity</a:t>
                      </a:r>
                      <a:endParaRPr lang="en-GB" sz="20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No swamp land </a:t>
                      </a:r>
                      <a:endParaRPr lang="en-GB" sz="20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Distance to walk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Valley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Hill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Shelter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River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Cliff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Trade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Decision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Game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Life/Death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New circumstances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omic Sans MS" panose="030F0702030302020204" pitchFamily="66" charset="0"/>
                        </a:rPr>
                        <a:t>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Love</a:t>
                      </a:r>
                      <a:endParaRPr lang="en-GB" sz="20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3463" y="3072858"/>
            <a:ext cx="5075345" cy="369331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u="sng" dirty="0" smtClean="0">
                <a:latin typeface="Comic Sans MS" panose="030F0702030302020204" pitchFamily="66" charset="0"/>
              </a:rPr>
              <a:t>Challenge:</a:t>
            </a:r>
            <a:r>
              <a:rPr lang="en-GB" dirty="0" smtClean="0">
                <a:latin typeface="Comic Sans MS" panose="030F0702030302020204" pitchFamily="66" charset="0"/>
              </a:rPr>
              <a:t> Which factor is the most important for the creation of a new settlement. Justify your answer.</a:t>
            </a:r>
            <a:r>
              <a:rPr lang="en-GB" u="sng" dirty="0" smtClean="0"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3844" y="5701130"/>
            <a:ext cx="6456236" cy="10156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000" u="sng" dirty="0" smtClean="0">
                <a:latin typeface="Comic Sans MS" panose="030F0702030302020204" pitchFamily="66" charset="0"/>
              </a:rPr>
              <a:t>Site</a:t>
            </a:r>
            <a:r>
              <a:rPr lang="en-GB" sz="2000" dirty="0" smtClean="0">
                <a:latin typeface="Comic Sans MS" panose="030F0702030302020204" pitchFamily="66" charset="0"/>
              </a:rPr>
              <a:t>-Location </a:t>
            </a:r>
          </a:p>
          <a:p>
            <a:pPr lvl="0"/>
            <a:r>
              <a:rPr lang="en-GB" sz="2000" u="sng" dirty="0" smtClean="0">
                <a:latin typeface="Comic Sans MS" panose="030F0702030302020204" pitchFamily="66" charset="0"/>
              </a:rPr>
              <a:t>Situation</a:t>
            </a:r>
            <a:r>
              <a:rPr lang="en-GB" sz="2000" dirty="0" smtClean="0">
                <a:latin typeface="Comic Sans MS" panose="030F0702030302020204" pitchFamily="66" charset="0"/>
              </a:rPr>
              <a:t>- Relationship between a particular settlement and its surrounding area.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65417" y="5785814"/>
            <a:ext cx="1885579" cy="27699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 smtClean="0">
                <a:latin typeface="Comic Sans MS" panose="030F0702030302020204" pitchFamily="66" charset="0"/>
              </a:rPr>
              <a:t>Language for Learning:</a:t>
            </a:r>
          </a:p>
        </p:txBody>
      </p:sp>
    </p:spTree>
    <p:extLst>
      <p:ext uri="{BB962C8B-B14F-4D97-AF65-F5344CB8AC3E}">
        <p14:creationId xmlns:p14="http://schemas.microsoft.com/office/powerpoint/2010/main" val="35607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3469922"/>
              </p:ext>
            </p:extLst>
          </p:nvPr>
        </p:nvGraphicFramePr>
        <p:xfrm>
          <a:off x="543442" y="8153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02018" y="230992"/>
            <a:ext cx="11717079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Settlement Hierarchy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1964" y="719666"/>
            <a:ext cx="2557484" cy="3139321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Mega-cities </a:t>
            </a:r>
            <a:r>
              <a:rPr lang="en-GB" dirty="0" smtClean="0">
                <a:latin typeface="Comic Sans MS" panose="030F0702030302020204" pitchFamily="66" charset="0"/>
              </a:rPr>
              <a:t>(population over 10 million) are placed at the top of the pyramid because they have the highest population, a huge range and number of services and will be a long way from any other mega-cities.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01964" y="4202701"/>
            <a:ext cx="2557484" cy="203132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b="1" u="sng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Hamlets</a:t>
            </a:r>
            <a:r>
              <a:rPr lang="en-GB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placed at the bottom of the pyramid because they have very few people, possibly no services and they will be close to other hamlets.</a:t>
            </a:r>
            <a:endParaRPr lang="en-GB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9" y="1334621"/>
            <a:ext cx="5145874" cy="515422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3464" y="246888"/>
            <a:ext cx="117866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Settlements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2094" y="734457"/>
            <a:ext cx="6413558" cy="120032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u="sng" dirty="0" smtClean="0">
                <a:latin typeface="Comic Sans MS" panose="030F0702030302020204" pitchFamily="66" charset="0"/>
              </a:rPr>
              <a:t>Demo</a:t>
            </a:r>
            <a:r>
              <a:rPr lang="en-GB" dirty="0" smtClean="0">
                <a:latin typeface="Comic Sans MS" panose="030F0702030302020204" pitchFamily="66" charset="0"/>
              </a:rPr>
              <a:t>: Look closely at the map. Then write down the  letter at the location where you think a settlement was most likely to  develop. Ensure to write a reason for your choice.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62" y="2686052"/>
            <a:ext cx="6498618" cy="326053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71462" y="2143175"/>
            <a:ext cx="641355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Markscheme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669" y="829340"/>
            <a:ext cx="5145874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u="sng" dirty="0" smtClean="0">
                <a:latin typeface="Comic Sans MS" panose="030F0702030302020204" pitchFamily="66" charset="0"/>
              </a:rPr>
              <a:t>Source 1. Location of settlements in 1800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1536149"/>
            <a:ext cx="9119484" cy="452275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3464" y="246888"/>
            <a:ext cx="117866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The hierarchy of Settlements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464" y="735092"/>
            <a:ext cx="11786616" cy="40011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Demo</a:t>
            </a:r>
            <a:r>
              <a:rPr lang="en-GB" sz="2000" dirty="0" smtClean="0">
                <a:latin typeface="Comic Sans MS" panose="030F0702030302020204" pitchFamily="66" charset="0"/>
              </a:rPr>
              <a:t>: Complete the worksheet on the hierarchy of settlements.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5250" y="1549907"/>
            <a:ext cx="171591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MEGACITY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12596" y="4326883"/>
            <a:ext cx="2557484" cy="230832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u="sng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Hamlets</a:t>
            </a:r>
            <a:r>
              <a:rPr lang="en-GB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placed at the bottom of the pyramid because they have very few people, possibly no services and they will be close to other hamlets.</a:t>
            </a:r>
            <a:endParaRPr lang="en-GB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2596" y="1254074"/>
            <a:ext cx="2557484" cy="313932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Mega-cities </a:t>
            </a:r>
            <a:r>
              <a:rPr lang="en-GB" dirty="0" smtClean="0">
                <a:latin typeface="Comic Sans MS" panose="030F0702030302020204" pitchFamily="66" charset="0"/>
              </a:rPr>
              <a:t>(population over 10 million) are placed at the top of the pyramid because they have the highest population, a huge range and number of services and will be a long way from any other mega-cities.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463" y="6235097"/>
            <a:ext cx="911948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Dwellings are </a:t>
            </a:r>
            <a:r>
              <a:rPr lang="en-GB" sz="2000" dirty="0">
                <a:latin typeface="Comic Sans MS" panose="030F0702030302020204" pitchFamily="66" charset="0"/>
              </a:rPr>
              <a:t>a house, flat, or other place of residence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668233" y="4199860"/>
            <a:ext cx="4167963" cy="4253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80884" y="3621353"/>
            <a:ext cx="4688959" cy="4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464" y="246888"/>
            <a:ext cx="117866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How to construct a settlement?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90" y="1397644"/>
            <a:ext cx="1892518" cy="133014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3463" y="1825257"/>
            <a:ext cx="266013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Nucleated Settlement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6590" y="776111"/>
            <a:ext cx="2885038" cy="37167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Reasons for this pattern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385" y="809276"/>
            <a:ext cx="4739925" cy="3826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Settlement Pattern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78056" y="811620"/>
            <a:ext cx="0" cy="578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1054" y="1233876"/>
            <a:ext cx="8211951" cy="24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3463" y="3018675"/>
            <a:ext cx="8339542" cy="4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3463" y="4729843"/>
            <a:ext cx="8339542" cy="2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990" y="3246544"/>
            <a:ext cx="1842976" cy="129780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46878" y="3577503"/>
            <a:ext cx="266013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Dispersed Settlement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524" y="5086977"/>
            <a:ext cx="2009450" cy="140242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29352" y="5508064"/>
            <a:ext cx="266013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Linear Settlement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139" y="811620"/>
            <a:ext cx="2885038" cy="37167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Description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623005" y="871886"/>
            <a:ext cx="0" cy="578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64139" y="1351253"/>
            <a:ext cx="2885038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Dwellings are </a:t>
            </a:r>
            <a:r>
              <a:rPr lang="en-GB" sz="1600" b="1" u="sng" dirty="0" smtClean="0">
                <a:latin typeface="Comic Sans MS" panose="030F0702030302020204" pitchFamily="66" charset="0"/>
              </a:rPr>
              <a:t>clustered </a:t>
            </a:r>
            <a:r>
              <a:rPr lang="en-GB" sz="1600" dirty="0" smtClean="0">
                <a:latin typeface="Comic Sans MS" panose="030F0702030302020204" pitchFamily="66" charset="0"/>
              </a:rPr>
              <a:t>together as villages, with fewer isolated dwellings. The shape of the villages is compact and more square or circular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41053" y="3447791"/>
            <a:ext cx="2885038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There are </a:t>
            </a:r>
            <a:r>
              <a:rPr lang="en-GB" sz="1600" b="1" u="sng" dirty="0" smtClean="0">
                <a:latin typeface="Comic Sans MS" panose="030F0702030302020204" pitchFamily="66" charset="0"/>
              </a:rPr>
              <a:t>scattered </a:t>
            </a:r>
            <a:r>
              <a:rPr lang="en-GB" sz="1600" dirty="0" smtClean="0">
                <a:latin typeface="Comic Sans MS" panose="030F0702030302020204" pitchFamily="66" charset="0"/>
              </a:rPr>
              <a:t>isolated dwellings and small hamlets with few villages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1053" y="5237046"/>
            <a:ext cx="2885038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Settlements are in </a:t>
            </a:r>
            <a:r>
              <a:rPr lang="en-GB" sz="1600" b="1" u="sng" dirty="0" smtClean="0">
                <a:latin typeface="Comic Sans MS" panose="030F0702030302020204" pitchFamily="66" charset="0"/>
              </a:rPr>
              <a:t>long thin </a:t>
            </a:r>
            <a:r>
              <a:rPr lang="en-GB" sz="1600" dirty="0" smtClean="0">
                <a:latin typeface="Comic Sans MS" panose="030F0702030302020204" pitchFamily="66" charset="0"/>
              </a:rPr>
              <a:t>rows, often along roads or tracks.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044" y="2507952"/>
            <a:ext cx="2197850" cy="333555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8809086" y="1401190"/>
            <a:ext cx="3258867" cy="646331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Demo: </a:t>
            </a:r>
            <a:r>
              <a:rPr lang="en-GB" dirty="0" smtClean="0">
                <a:latin typeface="Comic Sans MS" panose="030F0702030302020204" pitchFamily="66" charset="0"/>
              </a:rPr>
              <a:t>Complete the provided worksheet.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30" y="251676"/>
            <a:ext cx="6521304" cy="621561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420" y="251676"/>
            <a:ext cx="2660131" cy="92333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Question 1</a:t>
            </a:r>
            <a:r>
              <a:rPr lang="en-GB" dirty="0" smtClean="0">
                <a:latin typeface="Comic Sans MS" panose="030F0702030302020204" pitchFamily="66" charset="0"/>
              </a:rPr>
              <a:t>: What type of settlement is being shown?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9" y="5305647"/>
            <a:ext cx="7080254" cy="138223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383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006" y="187881"/>
            <a:ext cx="6570658" cy="627666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420" y="187881"/>
            <a:ext cx="655874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Question 2</a:t>
            </a:r>
            <a:r>
              <a:rPr lang="en-GB" dirty="0" smtClean="0">
                <a:latin typeface="Comic Sans MS" panose="030F0702030302020204" pitchFamily="66" charset="0"/>
              </a:rPr>
              <a:t>: What type of settlement is being shown?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" y="5081761"/>
            <a:ext cx="8382224" cy="163640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956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78" y="637954"/>
            <a:ext cx="9570222" cy="560335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420" y="251676"/>
            <a:ext cx="266013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Question 3</a:t>
            </a:r>
            <a:r>
              <a:rPr lang="en-GB" dirty="0" smtClean="0">
                <a:latin typeface="Comic Sans MS" panose="030F0702030302020204" pitchFamily="66" charset="0"/>
              </a:rPr>
              <a:t>: What type of settlement is being shown?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052" y="1368094"/>
            <a:ext cx="266013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Question 4</a:t>
            </a:r>
            <a:r>
              <a:rPr lang="en-GB" dirty="0" smtClean="0">
                <a:latin typeface="Comic Sans MS" panose="030F0702030302020204" pitchFamily="66" charset="0"/>
              </a:rPr>
              <a:t> Suggest reasons as to why this settlement has formed this way.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2" y="5562239"/>
            <a:ext cx="6128120" cy="106535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247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018" y="2363074"/>
            <a:ext cx="11717079" cy="4247317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Best site for a settlement summary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1.	______________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___________ are important when deciding where to build a settlement.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2.	Location Factors can be weighted, that is some factors are ______    ________________ than others.  _______ will be given a high weighting because it is needed every day, and it is ________ and _______ to carry far.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3.	Location Factors will  _________over time, for example in the Stone Age villagers had to be    _____     ___________ and so factors regarding farming, building materials as well as __________ were very important.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4.	Today villagers do not have to be self sufficient nor is defence an important factor, instead good  ____________   ________ and a pleasant environment are important together with having a _______________ such as good shopping, hospitals and schools nearby</a:t>
            </a:r>
            <a:r>
              <a:rPr lang="en-GB" dirty="0">
                <a:latin typeface="Comic Sans MS" panose="030F0702030302020204" pitchFamily="66" charset="0"/>
              </a:rPr>
              <a:t>.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017" y="762620"/>
            <a:ext cx="11717079" cy="147732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Plenary</a:t>
            </a:r>
            <a:r>
              <a:rPr lang="en-GB" dirty="0" smtClean="0">
                <a:latin typeface="Comic Sans MS" panose="030F0702030302020204" pitchFamily="66" charset="0"/>
              </a:rPr>
              <a:t>: Stick the above note into your book and fill in the missing words from the choice below: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transport links/water/ more important/self sufficient/ change/amenities/heavy/bulky/defence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Location/factors		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018" y="230992"/>
            <a:ext cx="11717079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Plenary 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64" y="246888"/>
            <a:ext cx="117866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How to construct a settlement?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90" y="1397644"/>
            <a:ext cx="1892518" cy="133014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076590" y="776111"/>
            <a:ext cx="2885038" cy="37167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Reasons for this pattern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385" y="809276"/>
            <a:ext cx="4739925" cy="3826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Settlement Pattern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78056" y="811620"/>
            <a:ext cx="0" cy="578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054" y="1258188"/>
            <a:ext cx="11550574" cy="27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3463" y="3023191"/>
            <a:ext cx="11493498" cy="11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3463" y="4756300"/>
            <a:ext cx="11493498" cy="15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990" y="3246544"/>
            <a:ext cx="1842976" cy="129780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524" y="5086977"/>
            <a:ext cx="2009450" cy="140242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364139" y="811620"/>
            <a:ext cx="2885038" cy="37167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Description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623005" y="871886"/>
            <a:ext cx="0" cy="578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5400000">
            <a:off x="9315269" y="3857896"/>
            <a:ext cx="5292717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Revision Task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469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10</cp:revision>
  <cp:lastPrinted>2016-01-20T09:54:59Z</cp:lastPrinted>
  <dcterms:created xsi:type="dcterms:W3CDTF">2016-01-19T14:42:02Z</dcterms:created>
  <dcterms:modified xsi:type="dcterms:W3CDTF">2016-02-02T06:50:43Z</dcterms:modified>
</cp:coreProperties>
</file>