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76" r:id="rId3"/>
    <p:sldId id="281" r:id="rId4"/>
    <p:sldId id="275" r:id="rId5"/>
    <p:sldId id="284" r:id="rId6"/>
    <p:sldId id="270" r:id="rId7"/>
    <p:sldId id="283" r:id="rId8"/>
    <p:sldId id="260" r:id="rId9"/>
    <p:sldId id="261" r:id="rId10"/>
    <p:sldId id="264" r:id="rId11"/>
    <p:sldId id="285" r:id="rId12"/>
  </p:sldIdLst>
  <p:sldSz cx="12192000" cy="6858000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5208F0-3727-427E-9579-CC9C8D6F24C2}">
          <p14:sldIdLst>
            <p14:sldId id="282"/>
            <p14:sldId id="276"/>
            <p14:sldId id="281"/>
            <p14:sldId id="275"/>
            <p14:sldId id="284"/>
            <p14:sldId id="270"/>
            <p14:sldId id="283"/>
            <p14:sldId id="260"/>
            <p14:sldId id="261"/>
            <p14:sldId id="26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/>
    <p:restoredTop sz="85191"/>
  </p:normalViewPr>
  <p:slideViewPr>
    <p:cSldViewPr>
      <p:cViewPr>
        <p:scale>
          <a:sx n="56" d="100"/>
          <a:sy n="56" d="100"/>
        </p:scale>
        <p:origin x="928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E0BA4360-A6C0-4508-9832-855B8150FBD6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702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09090399-3331-41AB-98CE-A5A648479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0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0399-3331-41AB-98CE-A5A6484790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14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7025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84481" indent="-30172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206894" indent="-24137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89651" indent="-24137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72409" indent="-24137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55166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137924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620681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103439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1672032-19F3-4460-A23D-7DCF854A1050}" type="slidenum">
              <a:rPr lang="en-GB" altLang="en-US"/>
              <a:pPr eaLnBrk="1" hangingPunct="1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6506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0399-3331-41AB-98CE-A5A6484790B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73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0399-3331-41AB-98CE-A5A6484790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5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0399-3331-41AB-98CE-A5A6484790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81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0399-3331-41AB-98CE-A5A6484790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4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0399-3331-41AB-98CE-A5A6484790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83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0399-3331-41AB-98CE-A5A6484790B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92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0399-3331-41AB-98CE-A5A6484790B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6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7025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Shortwave radiation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(visible light) contains a lot of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longwave radiation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(infrared light) contains less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than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shortwave radiation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shortwave radiation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has a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shorter wavelength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than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longwave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... Once in the Earth's atmosphere, clouds and the surface absorb the solar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84481" indent="-30172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206894" indent="-24137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89651" indent="-24137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72409" indent="-24137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55166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137924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620681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103439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423C55-1AA6-489A-86CE-45DC1B3F0429}" type="slidenum">
              <a:rPr lang="en-GB" altLang="en-US"/>
              <a:pPr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9813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7025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84481" indent="-30172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206894" indent="-24137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89651" indent="-24137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72409" indent="-24137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55166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137924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620681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103439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3496321-C2B4-4DF6-8025-E79D201F59EB}" type="slidenum">
              <a:rPr lang="en-GB" altLang="en-US"/>
              <a:pPr eaLnBrk="1" hangingPunct="1"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9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792D-F9F5-476B-A283-10693F1DEE3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24A5-2C89-42AE-9AAF-71B279ADF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4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792D-F9F5-476B-A283-10693F1DEE3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24A5-2C89-42AE-9AAF-71B279ADF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792D-F9F5-476B-A283-10693F1DEE3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24A5-2C89-42AE-9AAF-71B279ADF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3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792D-F9F5-476B-A283-10693F1DEE3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24A5-2C89-42AE-9AAF-71B279ADF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76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792D-F9F5-476B-A283-10693F1DEE3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24A5-2C89-42AE-9AAF-71B279ADF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9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792D-F9F5-476B-A283-10693F1DEE3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24A5-2C89-42AE-9AAF-71B279ADF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9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792D-F9F5-476B-A283-10693F1DEE3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24A5-2C89-42AE-9AAF-71B279ADF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85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792D-F9F5-476B-A283-10693F1DEE3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24A5-2C89-42AE-9AAF-71B279ADF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2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792D-F9F5-476B-A283-10693F1DEE3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24A5-2C89-42AE-9AAF-71B279ADF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1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792D-F9F5-476B-A283-10693F1DEE3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24A5-2C89-42AE-9AAF-71B279ADF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33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792D-F9F5-476B-A283-10693F1DEE3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24A5-2C89-42AE-9AAF-71B279ADF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55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792D-F9F5-476B-A283-10693F1DEE3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24A5-2C89-42AE-9AAF-71B279ADF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1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A6684D-BE88-454A-A9C2-8B6046B00A90}"/>
              </a:ext>
            </a:extLst>
          </p:cNvPr>
          <p:cNvSpPr txBox="1">
            <a:spLocks/>
          </p:cNvSpPr>
          <p:nvPr/>
        </p:nvSpPr>
        <p:spPr>
          <a:xfrm>
            <a:off x="4247331" y="3068960"/>
            <a:ext cx="3769345" cy="72008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u="sng" dirty="0">
                <a:latin typeface="Comic Sans MS" pitchFamily="66" charset="0"/>
                <a:ea typeface="ＭＳ Ｐゴシック" pitchFamily="34" charset="-128"/>
              </a:rPr>
              <a:t>Climate Change and Vulnerability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BE2148-BCC5-4544-AD76-08174CFE8ADD}"/>
              </a:ext>
            </a:extLst>
          </p:cNvPr>
          <p:cNvSpPr txBox="1">
            <a:spLocks/>
          </p:cNvSpPr>
          <p:nvPr/>
        </p:nvSpPr>
        <p:spPr>
          <a:xfrm>
            <a:off x="191344" y="116632"/>
            <a:ext cx="11881320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u="sng" dirty="0">
                <a:latin typeface="Comic Sans MS" pitchFamily="66" charset="0"/>
                <a:ea typeface="ＭＳ Ｐゴシック" pitchFamily="34" charset="-128"/>
              </a:rPr>
              <a:t>Unpack the title: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830AE-A8EE-2A4C-8526-1A5A7FC1D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880" y="188640"/>
            <a:ext cx="1341776" cy="3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9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91344" y="84106"/>
            <a:ext cx="11809312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u="sng" dirty="0">
                <a:latin typeface="Comic Sans MS" pitchFamily="66" charset="0"/>
              </a:rPr>
              <a:t>Greenhouse effect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0716" y="692696"/>
            <a:ext cx="1177993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u="sng" dirty="0">
                <a:latin typeface="Comic Sans MS" pitchFamily="66" charset="0"/>
              </a:rPr>
              <a:t>Demo</a:t>
            </a:r>
            <a:r>
              <a:rPr lang="en-GB" altLang="en-US" sz="2400" dirty="0">
                <a:latin typeface="Comic Sans MS" pitchFamily="66" charset="0"/>
              </a:rPr>
              <a:t>: Read the Geofile on the Greenhouse effect.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92187-1A5D-C344-A363-98104C980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6" y="1366979"/>
            <a:ext cx="3679033" cy="537321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49F382-F480-EC42-B997-1E86D62E50D4}"/>
              </a:ext>
            </a:extLst>
          </p:cNvPr>
          <p:cNvSpPr/>
          <p:nvPr/>
        </p:nvSpPr>
        <p:spPr>
          <a:xfrm>
            <a:off x="4079775" y="1322218"/>
            <a:ext cx="7920879" cy="92333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altLang="en-US" b="1" u="sng" dirty="0">
                <a:latin typeface="Comic Sans MS" pitchFamily="66" charset="0"/>
              </a:rPr>
              <a:t>Possible Exam Question</a:t>
            </a:r>
            <a:r>
              <a:rPr lang="en-GB" altLang="en-US" b="1" dirty="0">
                <a:latin typeface="Comic Sans MS" pitchFamily="66" charset="0"/>
              </a:rPr>
              <a:t>: </a:t>
            </a:r>
          </a:p>
          <a:p>
            <a:r>
              <a:rPr lang="en-GB" dirty="0">
                <a:solidFill>
                  <a:srgbClr val="3F3F3F"/>
                </a:solidFill>
                <a:latin typeface="Comic Sans MS" panose="030F0902030302020204" pitchFamily="66" charset="0"/>
              </a:rPr>
              <a:t>Explain the relationship between atmospheric greenhouse gases and the temperature of the Earth’s surface.                                         [5 marks]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21A31-2FFE-C64F-BE01-A4CEB1B63FB7}"/>
              </a:ext>
            </a:extLst>
          </p:cNvPr>
          <p:cNvSpPr/>
          <p:nvPr/>
        </p:nvSpPr>
        <p:spPr>
          <a:xfrm>
            <a:off x="4079774" y="2423674"/>
            <a:ext cx="7920879" cy="313932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3F3F3F"/>
                </a:solidFill>
                <a:latin typeface="Comic Sans MS" panose="030F0902030302020204" pitchFamily="66" charset="0"/>
              </a:rPr>
              <a:t>Greenhouse gases in the atmosphere include carbon dioxide, water vapour, methane, nitrous oxide, and tropospheric ozone. Award 1 mark for correctly identifying two or more greenhouse gases. Award a further 1 mark for correctly identifying the relationship between greenhouse gases and the Earth’s surface temperature. Award 3 marks for an accurate explanation of how the greenhouse effect works: incoming solar/short-wave radiation; outgoing terrestrial/long-wave radiation; absorbed/trapped by the greenhouse gases.</a:t>
            </a:r>
          </a:p>
          <a:p>
            <a:pPr algn="just"/>
            <a:r>
              <a:rPr lang="en-GB" dirty="0">
                <a:solidFill>
                  <a:srgbClr val="3F3F3F"/>
                </a:solidFill>
                <a:latin typeface="Comic Sans MS" panose="030F0902030302020204" pitchFamily="66" charset="0"/>
              </a:rPr>
              <a:t>There may be alternative valid approaches, for example, a historical analysis of the relationship, or an annotated diagram. These should also be awarded marks appropriately.</a:t>
            </a:r>
            <a:endParaRPr lang="en-GB" b="0" i="0" dirty="0">
              <a:solidFill>
                <a:srgbClr val="3F3F3F"/>
              </a:solidFill>
              <a:effectLst/>
              <a:latin typeface="Comic Sans MS" panose="030F09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3E1FD8-67DE-E748-9F7E-715F3AB64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880" y="188640"/>
            <a:ext cx="1341776" cy="3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6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D5F928-BAE3-C545-9E50-C7FB9183B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prstClr val="white"/>
            </a:duotone>
          </a:blip>
          <a:srcRect t="1639"/>
          <a:stretch/>
        </p:blipFill>
        <p:spPr>
          <a:xfrm>
            <a:off x="158348" y="1252017"/>
            <a:ext cx="7632848" cy="5454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57E9EF-1CAF-C045-86E9-CAEAF76F3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27377"/>
            <a:ext cx="1341776" cy="3216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A5F3BC7-3C7A-4A4F-88DF-3DBB45BF7ACC}"/>
              </a:ext>
            </a:extLst>
          </p:cNvPr>
          <p:cNvSpPr txBox="1">
            <a:spLocks/>
          </p:cNvSpPr>
          <p:nvPr/>
        </p:nvSpPr>
        <p:spPr>
          <a:xfrm>
            <a:off x="158348" y="135187"/>
            <a:ext cx="11888853" cy="100806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u="sng">
                <a:latin typeface="Comic Sans MS" pitchFamily="66" charset="0"/>
                <a:ea typeface="ＭＳ Ｐゴシック" pitchFamily="34" charset="-128"/>
              </a:rPr>
              <a:t>Global Climate-vulnerability and resilience </a:t>
            </a:r>
            <a:br>
              <a:rPr lang="en-GB" altLang="en-US" sz="2800" u="sng">
                <a:latin typeface="Comic Sans MS" pitchFamily="66" charset="0"/>
                <a:ea typeface="ＭＳ Ｐゴシック" pitchFamily="34" charset="-128"/>
              </a:rPr>
            </a:br>
            <a:r>
              <a:rPr lang="en-GB" altLang="en-US" sz="2800" u="sng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2</a:t>
            </a:r>
            <a:r>
              <a:rPr lang="en-GB" altLang="en-US" sz="2800" u="sng" baseline="3000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rd</a:t>
            </a:r>
            <a:r>
              <a:rPr lang="en-GB" altLang="en-US" sz="2800" u="sng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part of the Core</a:t>
            </a:r>
            <a:endParaRPr lang="en-GB" altLang="en-US" sz="2800" u="sng" dirty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40ACB6-2F7E-8A49-A63D-66C0AA7299E5}"/>
              </a:ext>
            </a:extLst>
          </p:cNvPr>
          <p:cNvSpPr txBox="1">
            <a:spLocks/>
          </p:cNvSpPr>
          <p:nvPr/>
        </p:nvSpPr>
        <p:spPr bwMode="auto">
          <a:xfrm>
            <a:off x="7787807" y="1291664"/>
            <a:ext cx="4249231" cy="412298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2400" u="sng" dirty="0">
                <a:latin typeface="Comic Sans MS" pitchFamily="66" charset="0"/>
              </a:rPr>
              <a:t>Key questions</a:t>
            </a:r>
            <a:r>
              <a:rPr lang="en-US" altLang="en-US" sz="2400" dirty="0">
                <a:latin typeface="Comic Sans MS" pitchFamily="66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omic Sans MS" pitchFamily="66" charset="0"/>
              </a:rPr>
              <a:t>What is the atmospheric system? (A02)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omic Sans MS" pitchFamily="66" charset="0"/>
              </a:rPr>
              <a:t>What is the difference between incoming and outgoing radiation?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omic Sans MS" pitchFamily="66" charset="0"/>
              </a:rPr>
              <a:t>What is the Earth</a:t>
            </a:r>
            <a:r>
              <a:rPr lang="ja-JP" altLang="en-US" sz="2400" dirty="0">
                <a:latin typeface="Comic Sans MS" pitchFamily="66" charset="0"/>
              </a:rPr>
              <a:t>’</a:t>
            </a:r>
            <a:r>
              <a:rPr lang="en-US" altLang="ja-JP" sz="2400" dirty="0">
                <a:latin typeface="Comic Sans MS" pitchFamily="66" charset="0"/>
              </a:rPr>
              <a:t>s energy balance?</a:t>
            </a:r>
            <a:endParaRPr lang="en-US" altLang="en-US" sz="2400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omic Sans MS" pitchFamily="66" charset="0"/>
              </a:rPr>
              <a:t>What is the natural greenhouse effect?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E22600-06B6-FF45-A242-82224B5C8AAA}"/>
              </a:ext>
            </a:extLst>
          </p:cNvPr>
          <p:cNvSpPr txBox="1">
            <a:spLocks/>
          </p:cNvSpPr>
          <p:nvPr/>
        </p:nvSpPr>
        <p:spPr>
          <a:xfrm>
            <a:off x="1703512" y="2492896"/>
            <a:ext cx="5867725" cy="7920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sz="2800" u="sng" dirty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E5C24-8D0D-034F-A6C8-E5036D1D6DA0}"/>
              </a:ext>
            </a:extLst>
          </p:cNvPr>
          <p:cNvSpPr/>
          <p:nvPr/>
        </p:nvSpPr>
        <p:spPr>
          <a:xfrm>
            <a:off x="7784421" y="5469031"/>
            <a:ext cx="4256005" cy="120032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3F3F3F"/>
                </a:solidFill>
                <a:latin typeface="Comic Sans MS" panose="030F0902030302020204" pitchFamily="66" charset="0"/>
              </a:rPr>
              <a:t>Possible Exam Question </a:t>
            </a:r>
            <a:r>
              <a:rPr lang="en-GB" dirty="0">
                <a:solidFill>
                  <a:srgbClr val="3F3F3F"/>
                </a:solidFill>
                <a:latin typeface="Comic Sans MS" panose="030F0902030302020204" pitchFamily="66" charset="0"/>
              </a:rPr>
              <a:t>“The causes of global climatic change are essentially human.” Discuss this statement. (10 marks)</a:t>
            </a:r>
            <a:endParaRPr lang="en-GB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6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D5F928-BAE3-C545-9E50-C7FB9183B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prstClr val="white"/>
            </a:duotone>
          </a:blip>
          <a:srcRect t="1639"/>
          <a:stretch/>
        </p:blipFill>
        <p:spPr>
          <a:xfrm>
            <a:off x="158348" y="1252017"/>
            <a:ext cx="7632848" cy="5454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57E9EF-1CAF-C045-86E9-CAEAF76F3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651" y="262443"/>
            <a:ext cx="1341776" cy="3216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A5F3BC7-3C7A-4A4F-88DF-3DBB45BF7ACC}"/>
              </a:ext>
            </a:extLst>
          </p:cNvPr>
          <p:cNvSpPr txBox="1">
            <a:spLocks/>
          </p:cNvSpPr>
          <p:nvPr/>
        </p:nvSpPr>
        <p:spPr>
          <a:xfrm>
            <a:off x="151573" y="137990"/>
            <a:ext cx="11888854" cy="100806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u="sng">
                <a:latin typeface="Comic Sans MS" pitchFamily="66" charset="0"/>
                <a:ea typeface="ＭＳ Ｐゴシック" pitchFamily="34" charset="-128"/>
              </a:rPr>
              <a:t>Global Climate-vulnerability and resilience </a:t>
            </a:r>
            <a:br>
              <a:rPr lang="en-GB" altLang="en-US" sz="2800" u="sng">
                <a:latin typeface="Comic Sans MS" pitchFamily="66" charset="0"/>
                <a:ea typeface="ＭＳ Ｐゴシック" pitchFamily="34" charset="-128"/>
              </a:rPr>
            </a:br>
            <a:r>
              <a:rPr lang="en-GB" altLang="en-US" sz="2800" u="sng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2</a:t>
            </a:r>
            <a:r>
              <a:rPr lang="en-GB" altLang="en-US" sz="2800" u="sng" baseline="3000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rd</a:t>
            </a:r>
            <a:r>
              <a:rPr lang="en-GB" altLang="en-US" sz="2800" u="sng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part of the Core</a:t>
            </a:r>
            <a:endParaRPr lang="en-GB" altLang="en-US" sz="2800" u="sng" dirty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1ADE33-9BCE-0F4E-B79B-7C70527141F7}"/>
              </a:ext>
            </a:extLst>
          </p:cNvPr>
          <p:cNvSpPr txBox="1">
            <a:spLocks/>
          </p:cNvSpPr>
          <p:nvPr/>
        </p:nvSpPr>
        <p:spPr>
          <a:xfrm>
            <a:off x="332717" y="1484784"/>
            <a:ext cx="3603043" cy="504056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sz="2800" u="sng" dirty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CE6910-6FA9-7D47-ABAA-8075422AB55B}"/>
              </a:ext>
            </a:extLst>
          </p:cNvPr>
          <p:cNvSpPr txBox="1">
            <a:spLocks/>
          </p:cNvSpPr>
          <p:nvPr/>
        </p:nvSpPr>
        <p:spPr bwMode="auto">
          <a:xfrm>
            <a:off x="7968208" y="2348880"/>
            <a:ext cx="3921428" cy="13439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2400" u="sng" dirty="0">
                <a:latin typeface="Comic Sans MS" pitchFamily="66" charset="0"/>
              </a:rPr>
              <a:t>Key questions</a:t>
            </a:r>
            <a:r>
              <a:rPr lang="en-US" altLang="en-US" sz="2400" dirty="0">
                <a:latin typeface="Comic Sans MS" pitchFamily="66" charset="0"/>
              </a:rPr>
              <a:t>:</a:t>
            </a:r>
          </a:p>
          <a:p>
            <a:pPr>
              <a:buFont typeface="Arial" pitchFamily="34" charset="0"/>
              <a:buNone/>
            </a:pPr>
            <a:r>
              <a:rPr lang="en-US" altLang="en-US" sz="2400" dirty="0">
                <a:latin typeface="Comic Sans MS" pitchFamily="66" charset="0"/>
              </a:rPr>
              <a:t>What are the causes of Climate Change?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EF8DEC-BC8A-4F4A-8C0D-B55879FA4B1E}"/>
              </a:ext>
            </a:extLst>
          </p:cNvPr>
          <p:cNvCxnSpPr/>
          <p:nvPr/>
        </p:nvCxnSpPr>
        <p:spPr>
          <a:xfrm>
            <a:off x="3935760" y="1988840"/>
            <a:ext cx="4032448" cy="1728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C943AD3-EC52-A849-B6DA-3CF278669EA2}"/>
              </a:ext>
            </a:extLst>
          </p:cNvPr>
          <p:cNvSpPr txBox="1">
            <a:spLocks/>
          </p:cNvSpPr>
          <p:nvPr/>
        </p:nvSpPr>
        <p:spPr bwMode="auto">
          <a:xfrm>
            <a:off x="8084901" y="4052910"/>
            <a:ext cx="3921429" cy="2400426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“The Stern Review  published in the Uk in 2006 stated that climate change is the greatest challenge facing humankind”</a:t>
            </a:r>
          </a:p>
        </p:txBody>
      </p:sp>
    </p:spTree>
    <p:extLst>
      <p:ext uri="{BB962C8B-B14F-4D97-AF65-F5344CB8AC3E}">
        <p14:creationId xmlns:p14="http://schemas.microsoft.com/office/powerpoint/2010/main" val="42842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1EF158-F119-A047-BDE2-3E08B5211A77}"/>
              </a:ext>
            </a:extLst>
          </p:cNvPr>
          <p:cNvSpPr txBox="1">
            <a:spLocks/>
          </p:cNvSpPr>
          <p:nvPr/>
        </p:nvSpPr>
        <p:spPr>
          <a:xfrm>
            <a:off x="83177" y="116632"/>
            <a:ext cx="11989487" cy="504056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u="sng" dirty="0">
                <a:latin typeface="Comic Sans MS" pitchFamily="66" charset="0"/>
                <a:ea typeface="ＭＳ Ｐゴシック" pitchFamily="34" charset="-128"/>
              </a:rPr>
              <a:t>Climate Change and Vulnerability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99EA13-724A-3B49-AC29-337F91E3B178}"/>
              </a:ext>
            </a:extLst>
          </p:cNvPr>
          <p:cNvSpPr txBox="1">
            <a:spLocks/>
          </p:cNvSpPr>
          <p:nvPr/>
        </p:nvSpPr>
        <p:spPr>
          <a:xfrm>
            <a:off x="3350733" y="3861048"/>
            <a:ext cx="1566252" cy="46805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u="sng" dirty="0">
                <a:latin typeface="Comic Sans MS" pitchFamily="66" charset="0"/>
                <a:ea typeface="ＭＳ Ｐゴシック" pitchFamily="34" charset="-128"/>
              </a:rPr>
              <a:t>Causes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11B571-2EB2-CA4A-AD64-F4CA2277175A}"/>
              </a:ext>
            </a:extLst>
          </p:cNvPr>
          <p:cNvSpPr txBox="1">
            <a:spLocks/>
          </p:cNvSpPr>
          <p:nvPr/>
        </p:nvSpPr>
        <p:spPr>
          <a:xfrm>
            <a:off x="7607206" y="3861048"/>
            <a:ext cx="1728191" cy="504056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u="sng" dirty="0">
                <a:latin typeface="Comic Sans MS" pitchFamily="66" charset="0"/>
                <a:ea typeface="ＭＳ Ｐゴシック" pitchFamily="34" charset="-128"/>
              </a:rPr>
              <a:t>Consequence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5A5CEA-13BD-6945-B721-603AA8C6B76C}"/>
              </a:ext>
            </a:extLst>
          </p:cNvPr>
          <p:cNvGrpSpPr/>
          <p:nvPr/>
        </p:nvGrpSpPr>
        <p:grpSpPr>
          <a:xfrm>
            <a:off x="1541571" y="1556792"/>
            <a:ext cx="9522019" cy="5112568"/>
            <a:chOff x="1541571" y="1556792"/>
            <a:chExt cx="9522019" cy="51125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B289E75-6147-3443-B0C6-9A34AC652353}"/>
                </a:ext>
              </a:extLst>
            </p:cNvPr>
            <p:cNvSpPr/>
            <p:nvPr/>
          </p:nvSpPr>
          <p:spPr>
            <a:xfrm>
              <a:off x="1541571" y="1556792"/>
              <a:ext cx="5184576" cy="51125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EEA490-9298-134B-A13A-5B8E4D9124DF}"/>
                </a:ext>
              </a:extLst>
            </p:cNvPr>
            <p:cNvSpPr/>
            <p:nvPr/>
          </p:nvSpPr>
          <p:spPr>
            <a:xfrm>
              <a:off x="5879014" y="1556792"/>
              <a:ext cx="5184576" cy="51125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346D31ED-A101-BF48-91DE-B321CAD90766}"/>
              </a:ext>
            </a:extLst>
          </p:cNvPr>
          <p:cNvSpPr txBox="1">
            <a:spLocks/>
          </p:cNvSpPr>
          <p:nvPr/>
        </p:nvSpPr>
        <p:spPr>
          <a:xfrm>
            <a:off x="83177" y="697451"/>
            <a:ext cx="11989488" cy="41203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What are the </a:t>
            </a:r>
            <a:r>
              <a:rPr lang="en-GB" sz="2000" b="1" u="sng" dirty="0">
                <a:latin typeface="Comic Sans MS" panose="030F0702030302020204" pitchFamily="66" charset="0"/>
              </a:rPr>
              <a:t>causes</a:t>
            </a:r>
            <a:r>
              <a:rPr lang="en-GB" sz="2000" dirty="0">
                <a:latin typeface="Comic Sans MS" panose="030F0702030302020204" pitchFamily="66" charset="0"/>
              </a:rPr>
              <a:t> and </a:t>
            </a:r>
            <a:r>
              <a:rPr lang="en-GB" sz="2000" b="1" u="sng" dirty="0">
                <a:latin typeface="Comic Sans MS" panose="030F0702030302020204" pitchFamily="66" charset="0"/>
              </a:rPr>
              <a:t>consequences</a:t>
            </a:r>
            <a:r>
              <a:rPr lang="en-GB" sz="2000" dirty="0">
                <a:latin typeface="Comic Sans MS" panose="030F0702030302020204" pitchFamily="66" charset="0"/>
              </a:rPr>
              <a:t> of global climate change?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A32AAC-3D19-5A43-9EAC-2753B0B8C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39" y="207855"/>
            <a:ext cx="1341776" cy="3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0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1344" y="116632"/>
            <a:ext cx="11881320" cy="50405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Global Climate Change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1345" y="697451"/>
            <a:ext cx="11881320" cy="466603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What are the causes and consequences of global climate change?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08374" y="3557649"/>
            <a:ext cx="1044116" cy="50405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Cause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487907" y="3492231"/>
            <a:ext cx="2376264" cy="50405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Consequence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DA2DC5-D55F-4CD0-9ACA-DA3D12458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39" y="207855"/>
            <a:ext cx="1341776" cy="32161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35BB50D-E217-4C21-96D6-2325C0DBE517}"/>
              </a:ext>
            </a:extLst>
          </p:cNvPr>
          <p:cNvSpPr txBox="1">
            <a:spLocks/>
          </p:cNvSpPr>
          <p:nvPr/>
        </p:nvSpPr>
        <p:spPr>
          <a:xfrm>
            <a:off x="4368788" y="5005971"/>
            <a:ext cx="648072" cy="268712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CO₂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6AB7795-9A7E-4B74-903F-4D5D8A1926CE}"/>
              </a:ext>
            </a:extLst>
          </p:cNvPr>
          <p:cNvSpPr txBox="1">
            <a:spLocks/>
          </p:cNvSpPr>
          <p:nvPr/>
        </p:nvSpPr>
        <p:spPr>
          <a:xfrm>
            <a:off x="535741" y="3023193"/>
            <a:ext cx="792088" cy="35565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Clouds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69A8197-FD01-43B0-A8CB-5402ED6CD241}"/>
              </a:ext>
            </a:extLst>
          </p:cNvPr>
          <p:cNvSpPr txBox="1">
            <a:spLocks/>
          </p:cNvSpPr>
          <p:nvPr/>
        </p:nvSpPr>
        <p:spPr>
          <a:xfrm>
            <a:off x="6761239" y="1617082"/>
            <a:ext cx="864096" cy="36414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Less O</a:t>
            </a:r>
            <a:r>
              <a:rPr lang="en-GB" sz="1400" baseline="-25000" dirty="0">
                <a:latin typeface="Comic Sans MS" panose="030F0702030302020204" pitchFamily="66" charset="0"/>
              </a:rPr>
              <a:t>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2966C6E-69F3-4E2B-A5F0-341399A34053}"/>
              </a:ext>
            </a:extLst>
          </p:cNvPr>
          <p:cNvSpPr txBox="1">
            <a:spLocks/>
          </p:cNvSpPr>
          <p:nvPr/>
        </p:nvSpPr>
        <p:spPr>
          <a:xfrm>
            <a:off x="10970478" y="4163105"/>
            <a:ext cx="1189664" cy="64807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Loss of Biodiversity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77664A-3628-426B-BF1A-6F2072371E69}"/>
              </a:ext>
            </a:extLst>
          </p:cNvPr>
          <p:cNvSpPr txBox="1">
            <a:spLocks/>
          </p:cNvSpPr>
          <p:nvPr/>
        </p:nvSpPr>
        <p:spPr>
          <a:xfrm>
            <a:off x="10995873" y="2946801"/>
            <a:ext cx="1090127" cy="64807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Decrease in Albedo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E453437-F9AB-4232-9110-DFDC4F2A0A4C}"/>
              </a:ext>
            </a:extLst>
          </p:cNvPr>
          <p:cNvSpPr txBox="1">
            <a:spLocks/>
          </p:cNvSpPr>
          <p:nvPr/>
        </p:nvSpPr>
        <p:spPr>
          <a:xfrm>
            <a:off x="10829700" y="2232673"/>
            <a:ext cx="1242964" cy="31303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Coral Reefs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F939F2D-5992-480C-B2C3-D92D78EB06F8}"/>
              </a:ext>
            </a:extLst>
          </p:cNvPr>
          <p:cNvSpPr txBox="1">
            <a:spLocks/>
          </p:cNvSpPr>
          <p:nvPr/>
        </p:nvSpPr>
        <p:spPr>
          <a:xfrm>
            <a:off x="10492184" y="5055373"/>
            <a:ext cx="1224136" cy="64807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Extinction of species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A303A1-82FD-4572-8958-DA8874318BC0}"/>
              </a:ext>
            </a:extLst>
          </p:cNvPr>
          <p:cNvSpPr txBox="1">
            <a:spLocks/>
          </p:cNvSpPr>
          <p:nvPr/>
        </p:nvSpPr>
        <p:spPr>
          <a:xfrm>
            <a:off x="118644" y="1981228"/>
            <a:ext cx="1440160" cy="39877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Deforestation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36EE173-AF81-483E-98E8-3C67BC02AF35}"/>
              </a:ext>
            </a:extLst>
          </p:cNvPr>
          <p:cNvSpPr txBox="1">
            <a:spLocks/>
          </p:cNvSpPr>
          <p:nvPr/>
        </p:nvSpPr>
        <p:spPr>
          <a:xfrm>
            <a:off x="1741264" y="1799354"/>
            <a:ext cx="1332656" cy="393792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Urbanisation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3DA438D-0CAD-4B9F-9D75-0447458695EF}"/>
              </a:ext>
            </a:extLst>
          </p:cNvPr>
          <p:cNvSpPr txBox="1">
            <a:spLocks/>
          </p:cNvSpPr>
          <p:nvPr/>
        </p:nvSpPr>
        <p:spPr>
          <a:xfrm>
            <a:off x="3650272" y="1954548"/>
            <a:ext cx="2159663" cy="59115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Chloroflourocarbons (CFCs)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8421857-83F0-4551-BA09-8642C297C5AA}"/>
              </a:ext>
            </a:extLst>
          </p:cNvPr>
          <p:cNvSpPr txBox="1">
            <a:spLocks/>
          </p:cNvSpPr>
          <p:nvPr/>
        </p:nvSpPr>
        <p:spPr>
          <a:xfrm>
            <a:off x="637638" y="4985571"/>
            <a:ext cx="1512168" cy="567507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Transportation habits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CBFB01C-12B3-49C7-9916-A544D9131560}"/>
              </a:ext>
            </a:extLst>
          </p:cNvPr>
          <p:cNvSpPr txBox="1">
            <a:spLocks/>
          </p:cNvSpPr>
          <p:nvPr/>
        </p:nvSpPr>
        <p:spPr>
          <a:xfrm>
            <a:off x="4576880" y="2880516"/>
            <a:ext cx="1152128" cy="60098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Greenhouse gases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8C8E889-E5D3-4BB1-A93B-7BB8EA546D84}"/>
              </a:ext>
            </a:extLst>
          </p:cNvPr>
          <p:cNvSpPr txBox="1">
            <a:spLocks/>
          </p:cNvSpPr>
          <p:nvPr/>
        </p:nvSpPr>
        <p:spPr>
          <a:xfrm>
            <a:off x="215999" y="4378663"/>
            <a:ext cx="1584176" cy="432514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Industrialisation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EE3AC18-83D7-4187-B01F-0F79C58E99F9}"/>
              </a:ext>
            </a:extLst>
          </p:cNvPr>
          <p:cNvSpPr txBox="1">
            <a:spLocks/>
          </p:cNvSpPr>
          <p:nvPr/>
        </p:nvSpPr>
        <p:spPr>
          <a:xfrm>
            <a:off x="2397998" y="5193057"/>
            <a:ext cx="1800200" cy="60098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Development of Nations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CFC1C68-355B-4345-9620-F7447D865CD0}"/>
              </a:ext>
            </a:extLst>
          </p:cNvPr>
          <p:cNvSpPr txBox="1">
            <a:spLocks/>
          </p:cNvSpPr>
          <p:nvPr/>
        </p:nvSpPr>
        <p:spPr>
          <a:xfrm>
            <a:off x="4188768" y="4019780"/>
            <a:ext cx="1656184" cy="648072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deteriation of Ozone layer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F1C836D-A448-450F-83DF-0FE7082A5F8A}"/>
              </a:ext>
            </a:extLst>
          </p:cNvPr>
          <p:cNvSpPr txBox="1">
            <a:spLocks/>
          </p:cNvSpPr>
          <p:nvPr/>
        </p:nvSpPr>
        <p:spPr>
          <a:xfrm>
            <a:off x="6559260" y="4003792"/>
            <a:ext cx="1224136" cy="64807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Rising of Sea Levels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4F84F64-3B41-432B-A575-CA5C15F109F3}"/>
              </a:ext>
            </a:extLst>
          </p:cNvPr>
          <p:cNvSpPr txBox="1">
            <a:spLocks/>
          </p:cNvSpPr>
          <p:nvPr/>
        </p:nvSpPr>
        <p:spPr>
          <a:xfrm>
            <a:off x="10048833" y="1405164"/>
            <a:ext cx="1894081" cy="35494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New Trade Routes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D258207-96F8-46AF-A5C1-CAD7BF5756DA}"/>
              </a:ext>
            </a:extLst>
          </p:cNvPr>
          <p:cNvSpPr txBox="1">
            <a:spLocks/>
          </p:cNvSpPr>
          <p:nvPr/>
        </p:nvSpPr>
        <p:spPr>
          <a:xfrm>
            <a:off x="8211725" y="1335891"/>
            <a:ext cx="1440160" cy="79208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New Availability of Fossil Fuels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22329BC-DB0F-4046-B010-8F218AE1ADB7}"/>
              </a:ext>
            </a:extLst>
          </p:cNvPr>
          <p:cNvSpPr txBox="1">
            <a:spLocks/>
          </p:cNvSpPr>
          <p:nvPr/>
        </p:nvSpPr>
        <p:spPr>
          <a:xfrm>
            <a:off x="8544272" y="5163424"/>
            <a:ext cx="1656184" cy="53544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More Natural Hazards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266100D-025E-4FEF-9215-05890CED02E2}"/>
              </a:ext>
            </a:extLst>
          </p:cNvPr>
          <p:cNvSpPr txBox="1">
            <a:spLocks/>
          </p:cNvSpPr>
          <p:nvPr/>
        </p:nvSpPr>
        <p:spPr>
          <a:xfrm>
            <a:off x="6303397" y="5229405"/>
            <a:ext cx="1512168" cy="33154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Desertification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09F558E-F3D6-4536-9E22-10DEFBF079B7}"/>
              </a:ext>
            </a:extLst>
          </p:cNvPr>
          <p:cNvSpPr txBox="1">
            <a:spLocks/>
          </p:cNvSpPr>
          <p:nvPr/>
        </p:nvSpPr>
        <p:spPr>
          <a:xfrm>
            <a:off x="6525026" y="2806477"/>
            <a:ext cx="1224136" cy="64437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Comic Sans MS" panose="030F0702030302020204" pitchFamily="66" charset="0"/>
              </a:rPr>
              <a:t>Soil Degradation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9D557D5-620F-6F40-A5D1-12685B07B4C9}"/>
              </a:ext>
            </a:extLst>
          </p:cNvPr>
          <p:cNvSpPr txBox="1">
            <a:spLocks/>
          </p:cNvSpPr>
          <p:nvPr/>
        </p:nvSpPr>
        <p:spPr>
          <a:xfrm>
            <a:off x="118644" y="6310276"/>
            <a:ext cx="11954020" cy="43204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u="sng" dirty="0">
                <a:latin typeface="Comic Sans MS" panose="030F0702030302020204" pitchFamily="66" charset="0"/>
              </a:rPr>
              <a:t>Challenge</a:t>
            </a:r>
            <a:r>
              <a:rPr lang="en-GB" sz="2000" b="1" dirty="0">
                <a:latin typeface="Comic Sans MS" panose="030F0702030302020204" pitchFamily="66" charset="0"/>
              </a:rPr>
              <a:t>: </a:t>
            </a:r>
            <a:r>
              <a:rPr lang="en-GB" sz="2000" dirty="0">
                <a:latin typeface="Comic Sans MS" panose="030F0702030302020204" pitchFamily="66" charset="0"/>
              </a:rPr>
              <a:t>Have you taken PPPPSS into consideration ?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C553EB-0E24-6C49-85B3-C09E6D5230A2}"/>
              </a:ext>
            </a:extLst>
          </p:cNvPr>
          <p:cNvCxnSpPr>
            <a:cxnSpLocks/>
            <a:stCxn id="9" idx="0"/>
            <a:endCxn id="13" idx="3"/>
          </p:cNvCxnSpPr>
          <p:nvPr/>
        </p:nvCxnSpPr>
        <p:spPr>
          <a:xfrm flipH="1" flipV="1">
            <a:off x="1327829" y="3201021"/>
            <a:ext cx="1502603" cy="356628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BA4278-1509-044F-B773-9B41C3E45FF8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558804" y="2380007"/>
            <a:ext cx="1271628" cy="1177642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C94E3CE-A91D-3B40-BD83-AFA1D285861E}"/>
              </a:ext>
            </a:extLst>
          </p:cNvPr>
          <p:cNvCxnSpPr>
            <a:cxnSpLocks/>
            <a:stCxn id="9" idx="0"/>
            <a:endCxn id="20" idx="2"/>
          </p:cNvCxnSpPr>
          <p:nvPr/>
        </p:nvCxnSpPr>
        <p:spPr>
          <a:xfrm flipH="1" flipV="1">
            <a:off x="2407592" y="2193146"/>
            <a:ext cx="422840" cy="1364503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A20A10A-115A-D244-AC0A-6D5B950B4732}"/>
              </a:ext>
            </a:extLst>
          </p:cNvPr>
          <p:cNvCxnSpPr>
            <a:cxnSpLocks/>
            <a:stCxn id="9" idx="0"/>
            <a:endCxn id="21" idx="2"/>
          </p:cNvCxnSpPr>
          <p:nvPr/>
        </p:nvCxnSpPr>
        <p:spPr>
          <a:xfrm flipV="1">
            <a:off x="2830432" y="2545706"/>
            <a:ext cx="1899672" cy="1011943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FD17294-2357-8642-94D0-46284DA9F03E}"/>
              </a:ext>
            </a:extLst>
          </p:cNvPr>
          <p:cNvCxnSpPr>
            <a:cxnSpLocks/>
            <a:stCxn id="9" idx="0"/>
            <a:endCxn id="23" idx="1"/>
          </p:cNvCxnSpPr>
          <p:nvPr/>
        </p:nvCxnSpPr>
        <p:spPr>
          <a:xfrm flipV="1">
            <a:off x="2830432" y="3181006"/>
            <a:ext cx="1746448" cy="376643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7649F08-524F-CB4C-A7F5-CE463883B378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2821935" y="4069055"/>
            <a:ext cx="476163" cy="1124002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FD2BB74-BA46-8341-BCA1-6216F86DF73F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2830432" y="4061705"/>
            <a:ext cx="1862392" cy="944266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A0B323C-E931-DB47-8ACE-FA842AB17FFA}"/>
              </a:ext>
            </a:extLst>
          </p:cNvPr>
          <p:cNvCxnSpPr>
            <a:cxnSpLocks/>
            <a:stCxn id="9" idx="2"/>
            <a:endCxn id="26" idx="1"/>
          </p:cNvCxnSpPr>
          <p:nvPr/>
        </p:nvCxnSpPr>
        <p:spPr>
          <a:xfrm>
            <a:off x="2830432" y="4061705"/>
            <a:ext cx="1358336" cy="282111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2B6C45C-56DA-8C4C-AD84-A5458E29AC2C}"/>
              </a:ext>
            </a:extLst>
          </p:cNvPr>
          <p:cNvCxnSpPr>
            <a:cxnSpLocks/>
          </p:cNvCxnSpPr>
          <p:nvPr/>
        </p:nvCxnSpPr>
        <p:spPr>
          <a:xfrm flipH="1">
            <a:off x="2146813" y="4060993"/>
            <a:ext cx="698109" cy="915423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3771E0E-87BE-2D4B-B925-05754E5C1F63}"/>
              </a:ext>
            </a:extLst>
          </p:cNvPr>
          <p:cNvCxnSpPr>
            <a:cxnSpLocks/>
            <a:stCxn id="9" idx="2"/>
            <a:endCxn id="24" idx="3"/>
          </p:cNvCxnSpPr>
          <p:nvPr/>
        </p:nvCxnSpPr>
        <p:spPr>
          <a:xfrm flipH="1">
            <a:off x="1800175" y="4061705"/>
            <a:ext cx="1030257" cy="533215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7EE2C2F-6563-7A4A-8C0C-CA033142A1CA}"/>
              </a:ext>
            </a:extLst>
          </p:cNvPr>
          <p:cNvCxnSpPr>
            <a:cxnSpLocks/>
            <a:stCxn id="10" idx="0"/>
            <a:endCxn id="28" idx="2"/>
          </p:cNvCxnSpPr>
          <p:nvPr/>
        </p:nvCxnSpPr>
        <p:spPr>
          <a:xfrm flipV="1">
            <a:off x="9676039" y="1760109"/>
            <a:ext cx="1319835" cy="1732122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09050C3-D285-544E-A2D7-4E055FA6B797}"/>
              </a:ext>
            </a:extLst>
          </p:cNvPr>
          <p:cNvCxnSpPr>
            <a:cxnSpLocks/>
            <a:stCxn id="10" idx="0"/>
            <a:endCxn id="29" idx="2"/>
          </p:cNvCxnSpPr>
          <p:nvPr/>
        </p:nvCxnSpPr>
        <p:spPr>
          <a:xfrm flipH="1" flipV="1">
            <a:off x="8931805" y="2127979"/>
            <a:ext cx="744234" cy="1364252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FA7F2EC-30D2-F64B-8999-60FED9E53EEF}"/>
              </a:ext>
            </a:extLst>
          </p:cNvPr>
          <p:cNvCxnSpPr>
            <a:cxnSpLocks/>
            <a:stCxn id="10" idx="0"/>
            <a:endCxn id="14" idx="2"/>
          </p:cNvCxnSpPr>
          <p:nvPr/>
        </p:nvCxnSpPr>
        <p:spPr>
          <a:xfrm flipH="1" flipV="1">
            <a:off x="7193287" y="1981228"/>
            <a:ext cx="2482752" cy="1511003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9A4F807-5990-AE40-A1A6-A251BFC57B18}"/>
              </a:ext>
            </a:extLst>
          </p:cNvPr>
          <p:cNvCxnSpPr>
            <a:cxnSpLocks/>
            <a:stCxn id="10" idx="0"/>
            <a:endCxn id="17" idx="1"/>
          </p:cNvCxnSpPr>
          <p:nvPr/>
        </p:nvCxnSpPr>
        <p:spPr>
          <a:xfrm flipV="1">
            <a:off x="9676039" y="2389190"/>
            <a:ext cx="1153661" cy="1103041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B5D9854-6C2F-B447-913E-576E048B9799}"/>
              </a:ext>
            </a:extLst>
          </p:cNvPr>
          <p:cNvCxnSpPr>
            <a:cxnSpLocks/>
            <a:stCxn id="10" idx="2"/>
            <a:endCxn id="30" idx="0"/>
          </p:cNvCxnSpPr>
          <p:nvPr/>
        </p:nvCxnSpPr>
        <p:spPr>
          <a:xfrm flipH="1">
            <a:off x="9372364" y="3996287"/>
            <a:ext cx="303675" cy="1167137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E6FACBE-53F9-DB4E-BD19-55E6388FAB4F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>
            <a:off x="9676039" y="3996287"/>
            <a:ext cx="1428213" cy="1059086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4EF10A4-ACCA-2B43-955E-ADD551145910}"/>
              </a:ext>
            </a:extLst>
          </p:cNvPr>
          <p:cNvCxnSpPr>
            <a:cxnSpLocks/>
            <a:stCxn id="10" idx="2"/>
            <a:endCxn id="27" idx="3"/>
          </p:cNvCxnSpPr>
          <p:nvPr/>
        </p:nvCxnSpPr>
        <p:spPr>
          <a:xfrm flipH="1">
            <a:off x="7783396" y="3996287"/>
            <a:ext cx="1892643" cy="331541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E8225C3-9DBF-064B-9F79-D5A195D39BEB}"/>
              </a:ext>
            </a:extLst>
          </p:cNvPr>
          <p:cNvCxnSpPr>
            <a:cxnSpLocks/>
            <a:stCxn id="10" idx="0"/>
            <a:endCxn id="32" idx="3"/>
          </p:cNvCxnSpPr>
          <p:nvPr/>
        </p:nvCxnSpPr>
        <p:spPr>
          <a:xfrm flipH="1" flipV="1">
            <a:off x="7749162" y="3128667"/>
            <a:ext cx="1926877" cy="363564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F1389DF-621E-5147-AD5D-C4F76797E597}"/>
              </a:ext>
            </a:extLst>
          </p:cNvPr>
          <p:cNvCxnSpPr>
            <a:cxnSpLocks/>
            <a:stCxn id="10" idx="2"/>
            <a:endCxn id="31" idx="3"/>
          </p:cNvCxnSpPr>
          <p:nvPr/>
        </p:nvCxnSpPr>
        <p:spPr>
          <a:xfrm flipH="1">
            <a:off x="7815565" y="3996287"/>
            <a:ext cx="1860474" cy="1398889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F9145EF-B8B7-3A4B-8B70-4B36F28633B9}"/>
              </a:ext>
            </a:extLst>
          </p:cNvPr>
          <p:cNvCxnSpPr>
            <a:cxnSpLocks/>
            <a:stCxn id="10" idx="0"/>
            <a:endCxn id="16" idx="1"/>
          </p:cNvCxnSpPr>
          <p:nvPr/>
        </p:nvCxnSpPr>
        <p:spPr>
          <a:xfrm flipV="1">
            <a:off x="9676039" y="3270837"/>
            <a:ext cx="1319834" cy="221394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86AAF24-F3AC-8447-AE84-8607E11335F4}"/>
              </a:ext>
            </a:extLst>
          </p:cNvPr>
          <p:cNvCxnSpPr>
            <a:cxnSpLocks/>
            <a:stCxn id="10" idx="2"/>
            <a:endCxn id="15" idx="1"/>
          </p:cNvCxnSpPr>
          <p:nvPr/>
        </p:nvCxnSpPr>
        <p:spPr>
          <a:xfrm>
            <a:off x="9676039" y="3996287"/>
            <a:ext cx="1294439" cy="490854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62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D6B15D-1117-3148-9233-D1EC3BD874DD}"/>
              </a:ext>
            </a:extLst>
          </p:cNvPr>
          <p:cNvSpPr txBox="1">
            <a:spLocks/>
          </p:cNvSpPr>
          <p:nvPr/>
        </p:nvSpPr>
        <p:spPr>
          <a:xfrm>
            <a:off x="191344" y="116632"/>
            <a:ext cx="11881320" cy="50405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Global Climate Change an idea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B43E5-041A-5343-A910-36028A807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8" y="1428175"/>
            <a:ext cx="5688632" cy="375342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E0E8F4-CBA7-8046-A3CD-DBDAC7304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428175"/>
            <a:ext cx="5688632" cy="3776787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0ACBA9C-5D75-6040-ACFC-9B00EB0CFA1D}"/>
              </a:ext>
            </a:extLst>
          </p:cNvPr>
          <p:cNvSpPr txBox="1">
            <a:spLocks/>
          </p:cNvSpPr>
          <p:nvPr/>
        </p:nvSpPr>
        <p:spPr>
          <a:xfrm>
            <a:off x="191345" y="697451"/>
            <a:ext cx="11881320" cy="466603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How has the idea of climate change developed over time?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34BF83-70D4-5B46-BB00-616A7F07A48C}"/>
              </a:ext>
            </a:extLst>
          </p:cNvPr>
          <p:cNvSpPr txBox="1">
            <a:spLocks/>
          </p:cNvSpPr>
          <p:nvPr/>
        </p:nvSpPr>
        <p:spPr>
          <a:xfrm>
            <a:off x="191344" y="5440408"/>
            <a:ext cx="11881320" cy="1156944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u="sng" dirty="0">
                <a:latin typeface="Comic Sans MS" panose="030F0702030302020204" pitchFamily="66" charset="0"/>
              </a:rPr>
              <a:t>Homework</a:t>
            </a:r>
            <a:r>
              <a:rPr lang="en-GB" sz="2000" dirty="0">
                <a:latin typeface="Comic Sans MS" panose="030F0702030302020204" pitchFamily="66" charset="0"/>
              </a:rPr>
              <a:t>: What events have occurred in the last 5 year to help further develop our understanding of climate change?      </a:t>
            </a:r>
            <a:r>
              <a:rPr lang="en-GB" sz="2000" b="1" u="sng" dirty="0">
                <a:latin typeface="Comic Sans MS" panose="030F0702030302020204" pitchFamily="66" charset="0"/>
              </a:rPr>
              <a:t>Due</a:t>
            </a:r>
            <a:r>
              <a:rPr lang="en-GB" sz="2000" dirty="0">
                <a:latin typeface="Comic Sans MS" panose="030F0702030302020204" pitchFamily="66" charset="0"/>
              </a:rPr>
              <a:t>: Monday 2</a:t>
            </a:r>
            <a:r>
              <a:rPr lang="en-GB" sz="2000" baseline="30000" dirty="0">
                <a:latin typeface="Comic Sans MS" panose="030F0702030302020204" pitchFamily="66" charset="0"/>
              </a:rPr>
              <a:t>nd</a:t>
            </a:r>
            <a:r>
              <a:rPr lang="en-GB" sz="2000" dirty="0">
                <a:latin typeface="Comic Sans MS" panose="030F0702030302020204" pitchFamily="66" charset="0"/>
              </a:rPr>
              <a:t> November 2020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A0B307-BA6F-9449-A87A-4CBC40F95C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39" y="207855"/>
            <a:ext cx="1341776" cy="32161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C82BAD3-BB49-1E4C-B9D6-A1093DC8D037}"/>
              </a:ext>
            </a:extLst>
          </p:cNvPr>
          <p:cNvGrpSpPr/>
          <p:nvPr/>
        </p:nvGrpSpPr>
        <p:grpSpPr>
          <a:xfrm>
            <a:off x="191344" y="4365104"/>
            <a:ext cx="10009112" cy="1075304"/>
            <a:chOff x="191344" y="4365104"/>
            <a:chExt cx="10009112" cy="1075304"/>
          </a:xfrm>
        </p:grpSpPr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52A1DB3D-2AD5-2C49-AA74-6A27E071E09E}"/>
                </a:ext>
              </a:extLst>
            </p:cNvPr>
            <p:cNvSpPr txBox="1">
              <a:spLocks/>
            </p:cNvSpPr>
            <p:nvPr/>
          </p:nvSpPr>
          <p:spPr>
            <a:xfrm>
              <a:off x="6384032" y="4365104"/>
              <a:ext cx="3816424" cy="466604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GB" sz="20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12DB25-9301-294E-9836-349350878ABC}"/>
                </a:ext>
              </a:extLst>
            </p:cNvPr>
            <p:cNvCxnSpPr/>
            <p:nvPr/>
          </p:nvCxnSpPr>
          <p:spPr>
            <a:xfrm flipH="1">
              <a:off x="191344" y="4831708"/>
              <a:ext cx="6192688" cy="6087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48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92597" y="1358216"/>
            <a:ext cx="2376959" cy="504825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dirty="0">
                <a:latin typeface="Comic Sans MS" pitchFamily="66" charset="0"/>
                <a:ea typeface="ＭＳ Ｐゴシック" pitchFamily="34" charset="-128"/>
              </a:rPr>
              <a:t>Structure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2977669" y="97598"/>
            <a:ext cx="2376959" cy="504825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dirty="0">
                <a:latin typeface="Comic Sans MS" pitchFamily="66" charset="0"/>
                <a:ea typeface="ＭＳ Ｐゴシック" pitchFamily="34" charset="-128"/>
              </a:rPr>
              <a:t>Atmosphere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2977670" y="1355073"/>
            <a:ext cx="2376959" cy="504825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dirty="0">
                <a:latin typeface="Comic Sans MS" pitchFamily="66" charset="0"/>
                <a:ea typeface="ＭＳ Ｐゴシック" pitchFamily="34" charset="-128"/>
              </a:rPr>
              <a:t>Weather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190028" y="2568080"/>
            <a:ext cx="2376959" cy="504825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1600" dirty="0">
                <a:latin typeface="Comic Sans MS" pitchFamily="66" charset="0"/>
                <a:ea typeface="ＭＳ Ｐゴシック" pitchFamily="34" charset="-128"/>
              </a:rPr>
              <a:t>Exosphere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190028" y="3072943"/>
            <a:ext cx="2376959" cy="504825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1600" dirty="0">
                <a:latin typeface="Comic Sans MS" pitchFamily="66" charset="0"/>
                <a:ea typeface="ＭＳ Ｐゴシック" pitchFamily="34" charset="-128"/>
              </a:rPr>
              <a:t>Thermosphere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192598" y="3576999"/>
            <a:ext cx="2376959" cy="504825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1600" dirty="0">
                <a:latin typeface="Comic Sans MS" pitchFamily="66" charset="0"/>
                <a:ea typeface="ＭＳ Ｐゴシック" pitchFamily="34" charset="-128"/>
              </a:rPr>
              <a:t>Mesosphere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192598" y="4078632"/>
            <a:ext cx="2376959" cy="504825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1600" dirty="0">
                <a:latin typeface="Comic Sans MS" pitchFamily="66" charset="0"/>
                <a:ea typeface="ＭＳ Ｐゴシック" pitchFamily="34" charset="-128"/>
              </a:rPr>
              <a:t>Stratosphere</a:t>
            </a:r>
          </a:p>
        </p:txBody>
      </p:sp>
      <p:sp>
        <p:nvSpPr>
          <p:cNvPr id="15" name="Oval 14"/>
          <p:cNvSpPr/>
          <p:nvPr/>
        </p:nvSpPr>
        <p:spPr>
          <a:xfrm>
            <a:off x="7896200" y="9581"/>
            <a:ext cx="936104" cy="9384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Sun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idx="4294967295"/>
          </p:nvPr>
        </p:nvSpPr>
        <p:spPr>
          <a:xfrm>
            <a:off x="190028" y="4585111"/>
            <a:ext cx="2376959" cy="504825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GB" altLang="en-US" sz="1600" dirty="0">
                <a:latin typeface="Comic Sans MS" pitchFamily="66" charset="0"/>
                <a:ea typeface="ＭＳ Ｐゴシック" pitchFamily="34" charset="-128"/>
              </a:rPr>
              <a:t>Troposphere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idx="4294967295"/>
          </p:nvPr>
        </p:nvSpPr>
        <p:spPr>
          <a:xfrm>
            <a:off x="186142" y="5084416"/>
            <a:ext cx="2376959" cy="504825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1600" dirty="0">
                <a:latin typeface="Comic Sans MS" pitchFamily="66" charset="0"/>
                <a:ea typeface="ＭＳ Ｐゴシック" pitchFamily="34" charset="-128"/>
              </a:rPr>
              <a:t>Earth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375524" y="650688"/>
            <a:ext cx="1520676" cy="1798139"/>
            <a:chOff x="5914752" y="650687"/>
            <a:chExt cx="1520676" cy="1798139"/>
          </a:xfrm>
        </p:grpSpPr>
        <p:sp>
          <p:nvSpPr>
            <p:cNvPr id="16" name="Oval 15"/>
            <p:cNvSpPr/>
            <p:nvPr/>
          </p:nvSpPr>
          <p:spPr>
            <a:xfrm>
              <a:off x="5914752" y="969924"/>
              <a:ext cx="1440160" cy="12349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Climate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060530" y="650687"/>
              <a:ext cx="374898" cy="43156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933802" y="2088786"/>
              <a:ext cx="307082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itle 1"/>
          <p:cNvSpPr>
            <a:spLocks noGrp="1"/>
          </p:cNvSpPr>
          <p:nvPr>
            <p:ph type="title" idx="4294967295"/>
          </p:nvPr>
        </p:nvSpPr>
        <p:spPr>
          <a:xfrm>
            <a:off x="3036008" y="3160192"/>
            <a:ext cx="1691841" cy="293338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1600" dirty="0">
                <a:latin typeface="Comic Sans MS" pitchFamily="66" charset="0"/>
                <a:ea typeface="ＭＳ Ｐゴシック" pitchFamily="34" charset="-128"/>
              </a:rPr>
              <a:t>Orbit/Tilt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idx="4294967295"/>
          </p:nvPr>
        </p:nvSpPr>
        <p:spPr>
          <a:xfrm>
            <a:off x="4836208" y="3147840"/>
            <a:ext cx="1691841" cy="293338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1600" u="sng" dirty="0">
                <a:latin typeface="Comic Sans MS" pitchFamily="66" charset="0"/>
                <a:ea typeface="ＭＳ Ｐゴシック" pitchFamily="34" charset="-128"/>
              </a:rPr>
              <a:t>Spin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idx="4294967295"/>
          </p:nvPr>
        </p:nvSpPr>
        <p:spPr>
          <a:xfrm>
            <a:off x="6768785" y="3144371"/>
            <a:ext cx="1691841" cy="293338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1600" u="sng" dirty="0">
                <a:latin typeface="Comic Sans MS" pitchFamily="66" charset="0"/>
                <a:ea typeface="ＭＳ Ｐゴシック" pitchFamily="34" charset="-128"/>
              </a:rPr>
              <a:t>Oceans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idx="4294967295"/>
          </p:nvPr>
        </p:nvSpPr>
        <p:spPr>
          <a:xfrm>
            <a:off x="2674230" y="4094369"/>
            <a:ext cx="1031261" cy="295924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1600" dirty="0">
                <a:latin typeface="Comic Sans MS" pitchFamily="66" charset="0"/>
                <a:ea typeface="ＭＳ Ｐゴシック" pitchFamily="34" charset="-128"/>
              </a:rPr>
              <a:t>Seasons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 idx="4294967295"/>
          </p:nvPr>
        </p:nvSpPr>
        <p:spPr>
          <a:xfrm>
            <a:off x="3810163" y="4112652"/>
            <a:ext cx="958090" cy="506100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1600" dirty="0">
                <a:latin typeface="Comic Sans MS" pitchFamily="66" charset="0"/>
                <a:ea typeface="ＭＳ Ｐゴシック" pitchFamily="34" charset="-128"/>
              </a:rPr>
              <a:t>Unequal heating 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 idx="4294967295"/>
          </p:nvPr>
        </p:nvSpPr>
        <p:spPr>
          <a:xfrm>
            <a:off x="826057" y="4485287"/>
            <a:ext cx="1110037" cy="182320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1100" u="sng" dirty="0">
                <a:latin typeface="Comic Sans MS" pitchFamily="66" charset="0"/>
                <a:ea typeface="ＭＳ Ｐゴシック" pitchFamily="34" charset="-128"/>
              </a:rPr>
              <a:t>Ozone</a:t>
            </a:r>
            <a:endParaRPr lang="en-GB" altLang="en-US" sz="1600" u="sng" dirty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 idx="4294967295"/>
          </p:nvPr>
        </p:nvSpPr>
        <p:spPr>
          <a:xfrm>
            <a:off x="4903226" y="4100731"/>
            <a:ext cx="1624823" cy="299679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1600" u="sng" dirty="0">
                <a:latin typeface="Comic Sans MS" pitchFamily="66" charset="0"/>
                <a:ea typeface="ＭＳ Ｐゴシック" pitchFamily="34" charset="-128"/>
              </a:rPr>
              <a:t>Coriolis Effect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 idx="4294967295"/>
          </p:nvPr>
        </p:nvSpPr>
        <p:spPr>
          <a:xfrm>
            <a:off x="4869716" y="6212305"/>
            <a:ext cx="1624823" cy="535952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1600" u="sng" dirty="0">
                <a:latin typeface="Comic Sans MS" pitchFamily="66" charset="0"/>
                <a:ea typeface="ＭＳ Ｐゴシック" pitchFamily="34" charset="-128"/>
              </a:rPr>
              <a:t>Atmospheric Circulation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 idx="4294967295"/>
          </p:nvPr>
        </p:nvSpPr>
        <p:spPr>
          <a:xfrm>
            <a:off x="7230731" y="6217257"/>
            <a:ext cx="1624823" cy="535952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1600" u="sng" dirty="0">
                <a:latin typeface="Comic Sans MS" pitchFamily="66" charset="0"/>
                <a:ea typeface="ＭＳ Ｐゴシック" pitchFamily="34" charset="-128"/>
              </a:rPr>
              <a:t>Currents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idx="4294967295"/>
          </p:nvPr>
        </p:nvSpPr>
        <p:spPr>
          <a:xfrm>
            <a:off x="8024885" y="3240846"/>
            <a:ext cx="945166" cy="1136370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GB" altLang="en-US" sz="1100" u="sng" dirty="0">
                <a:latin typeface="Comic Sans MS" pitchFamily="66" charset="0"/>
                <a:ea typeface="ＭＳ Ｐゴシック" pitchFamily="34" charset="-128"/>
              </a:rPr>
              <a:t>ENSO</a:t>
            </a:r>
            <a:br>
              <a:rPr lang="en-GB" altLang="en-US" sz="1100" u="sng" dirty="0">
                <a:latin typeface="Comic Sans MS" pitchFamily="66" charset="0"/>
                <a:ea typeface="ＭＳ Ｐゴシック" pitchFamily="34" charset="-128"/>
              </a:rPr>
            </a:br>
            <a:r>
              <a:rPr lang="de-DE" sz="1100" dirty="0" err="1">
                <a:latin typeface="Comic Sans MS" panose="030F0902030302020204" pitchFamily="66" charset="0"/>
              </a:rPr>
              <a:t>El</a:t>
            </a:r>
            <a:r>
              <a:rPr lang="de-DE" sz="1100" dirty="0">
                <a:latin typeface="Comic Sans MS" panose="030F0902030302020204" pitchFamily="66" charset="0"/>
              </a:rPr>
              <a:t> </a:t>
            </a:r>
            <a:r>
              <a:rPr lang="de-DE" sz="1100" dirty="0" err="1">
                <a:latin typeface="Comic Sans MS" panose="030F0902030302020204" pitchFamily="66" charset="0"/>
              </a:rPr>
              <a:t>Niño</a:t>
            </a:r>
            <a:r>
              <a:rPr lang="de-DE" sz="1100" dirty="0">
                <a:latin typeface="Comic Sans MS" panose="030F0902030302020204" pitchFamily="66" charset="0"/>
              </a:rPr>
              <a:t> Southern </a:t>
            </a:r>
            <a:r>
              <a:rPr lang="de-DE" sz="1100" dirty="0" err="1">
                <a:latin typeface="Comic Sans MS" panose="030F0902030302020204" pitchFamily="66" charset="0"/>
              </a:rPr>
              <a:t>Oscillation</a:t>
            </a:r>
            <a:endParaRPr lang="en-GB" altLang="en-US" sz="1100" u="sng" dirty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4065022" y="5085184"/>
            <a:ext cx="1281779" cy="506100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1600" dirty="0">
                <a:latin typeface="Comic Sans MS" pitchFamily="66" charset="0"/>
                <a:ea typeface="ＭＳ Ｐゴシック" pitchFamily="34" charset="-128"/>
              </a:rPr>
              <a:t>Convection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 idx="4294967295"/>
          </p:nvPr>
        </p:nvSpPr>
        <p:spPr>
          <a:xfrm>
            <a:off x="2743078" y="5083140"/>
            <a:ext cx="638215" cy="506100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1600" dirty="0">
                <a:latin typeface="Comic Sans MS" pitchFamily="66" charset="0"/>
                <a:ea typeface="ＭＳ Ｐゴシック" pitchFamily="34" charset="-128"/>
              </a:rPr>
              <a:t>Cells</a:t>
            </a:r>
          </a:p>
        </p:txBody>
      </p:sp>
      <p:sp>
        <p:nvSpPr>
          <p:cNvPr id="37" name="Down Arrow 36"/>
          <p:cNvSpPr/>
          <p:nvPr/>
        </p:nvSpPr>
        <p:spPr>
          <a:xfrm>
            <a:off x="3959472" y="650687"/>
            <a:ext cx="138919" cy="681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Bent-Up Arrow 40"/>
          <p:cNvSpPr/>
          <p:nvPr/>
        </p:nvSpPr>
        <p:spPr>
          <a:xfrm flipH="1" flipV="1">
            <a:off x="3898379" y="1902717"/>
            <a:ext cx="2472604" cy="1173441"/>
          </a:xfrm>
          <a:prstGeom prst="bentUpArrow">
            <a:avLst>
              <a:gd name="adj1" fmla="val 5963"/>
              <a:gd name="adj2" fmla="val 22659"/>
              <a:gd name="adj3" fmla="val 20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>
            <a:off x="5447928" y="1569433"/>
            <a:ext cx="864096" cy="113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Down Arrow 42"/>
          <p:cNvSpPr/>
          <p:nvPr/>
        </p:nvSpPr>
        <p:spPr>
          <a:xfrm>
            <a:off x="6241173" y="2090579"/>
            <a:ext cx="170069" cy="1050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Bent-Up Arrow 43"/>
          <p:cNvSpPr/>
          <p:nvPr/>
        </p:nvSpPr>
        <p:spPr>
          <a:xfrm flipH="1" flipV="1">
            <a:off x="463867" y="181632"/>
            <a:ext cx="2472604" cy="1173441"/>
          </a:xfrm>
          <a:prstGeom prst="bentUpArrow">
            <a:avLst>
              <a:gd name="adj1" fmla="val 5963"/>
              <a:gd name="adj2" fmla="val 22659"/>
              <a:gd name="adj3" fmla="val 20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Bent-Up Arrow 44"/>
          <p:cNvSpPr/>
          <p:nvPr/>
        </p:nvSpPr>
        <p:spPr>
          <a:xfrm flipV="1">
            <a:off x="7660588" y="1970930"/>
            <a:ext cx="798827" cy="1173441"/>
          </a:xfrm>
          <a:prstGeom prst="bentUpArrow">
            <a:avLst>
              <a:gd name="adj1" fmla="val 5963"/>
              <a:gd name="adj2" fmla="val 22659"/>
              <a:gd name="adj3" fmla="val 20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Down Arrow 45"/>
          <p:cNvSpPr/>
          <p:nvPr/>
        </p:nvSpPr>
        <p:spPr>
          <a:xfrm>
            <a:off x="5570053" y="4453975"/>
            <a:ext cx="167895" cy="175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Down Arrow 46"/>
          <p:cNvSpPr/>
          <p:nvPr/>
        </p:nvSpPr>
        <p:spPr>
          <a:xfrm>
            <a:off x="4279451" y="3507183"/>
            <a:ext cx="90895" cy="571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wn Arrow 47"/>
          <p:cNvSpPr/>
          <p:nvPr/>
        </p:nvSpPr>
        <p:spPr>
          <a:xfrm>
            <a:off x="3082990" y="3523679"/>
            <a:ext cx="99534" cy="501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Down Arrow 48"/>
          <p:cNvSpPr/>
          <p:nvPr/>
        </p:nvSpPr>
        <p:spPr>
          <a:xfrm flipV="1">
            <a:off x="7541306" y="3467547"/>
            <a:ext cx="217320" cy="2749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Down Arrow 49"/>
          <p:cNvSpPr/>
          <p:nvPr/>
        </p:nvSpPr>
        <p:spPr>
          <a:xfrm>
            <a:off x="5585333" y="3520071"/>
            <a:ext cx="149693" cy="501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Down Arrow 50"/>
          <p:cNvSpPr/>
          <p:nvPr/>
        </p:nvSpPr>
        <p:spPr>
          <a:xfrm>
            <a:off x="4143043" y="4691307"/>
            <a:ext cx="111343" cy="319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Arrow 51"/>
          <p:cNvSpPr/>
          <p:nvPr/>
        </p:nvSpPr>
        <p:spPr>
          <a:xfrm flipH="1" flipV="1">
            <a:off x="6528048" y="6388344"/>
            <a:ext cx="691475" cy="137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ight Arrow 52"/>
          <p:cNvSpPr/>
          <p:nvPr/>
        </p:nvSpPr>
        <p:spPr>
          <a:xfrm flipH="1">
            <a:off x="3473579" y="5301209"/>
            <a:ext cx="558842" cy="57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Down Arrow 53"/>
          <p:cNvSpPr/>
          <p:nvPr/>
        </p:nvSpPr>
        <p:spPr>
          <a:xfrm>
            <a:off x="4990998" y="5664074"/>
            <a:ext cx="96891" cy="494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FD1F5702-5BC3-3047-A854-A32F0F9125E3}"/>
              </a:ext>
            </a:extLst>
          </p:cNvPr>
          <p:cNvSpPr txBox="1">
            <a:spLocks/>
          </p:cNvSpPr>
          <p:nvPr/>
        </p:nvSpPr>
        <p:spPr>
          <a:xfrm rot="5400000">
            <a:off x="8262810" y="2918897"/>
            <a:ext cx="6650659" cy="100806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u="sng">
                <a:latin typeface="Comic Sans MS" pitchFamily="66" charset="0"/>
                <a:ea typeface="ＭＳ Ｐゴシック" pitchFamily="34" charset="-128"/>
              </a:rPr>
              <a:t>Global Climate-vulnerability and resilience </a:t>
            </a:r>
            <a:br>
              <a:rPr lang="en-GB" altLang="en-US" sz="2800" u="sng">
                <a:latin typeface="Comic Sans MS" pitchFamily="66" charset="0"/>
                <a:ea typeface="ＭＳ Ｐゴシック" pitchFamily="34" charset="-128"/>
              </a:rPr>
            </a:br>
            <a:r>
              <a:rPr lang="en-GB" altLang="en-US" sz="2800" u="sng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2</a:t>
            </a:r>
            <a:r>
              <a:rPr lang="en-GB" altLang="en-US" sz="2800" u="sng" baseline="3000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rd</a:t>
            </a:r>
            <a:r>
              <a:rPr lang="en-GB" altLang="en-US" sz="2800" u="sng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part of the Core</a:t>
            </a:r>
            <a:endParaRPr lang="en-GB" altLang="en-US" sz="2800" u="sng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6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D5F928-BAE3-C545-9E50-C7FB9183B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prstClr val="white"/>
            </a:duotone>
          </a:blip>
          <a:srcRect t="1639"/>
          <a:stretch/>
        </p:blipFill>
        <p:spPr>
          <a:xfrm>
            <a:off x="158348" y="1252017"/>
            <a:ext cx="7632848" cy="5454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57E9EF-1CAF-C045-86E9-CAEAF76F3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651" y="262443"/>
            <a:ext cx="1341776" cy="3216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A5F3BC7-3C7A-4A4F-88DF-3DBB45BF7ACC}"/>
              </a:ext>
            </a:extLst>
          </p:cNvPr>
          <p:cNvSpPr txBox="1">
            <a:spLocks/>
          </p:cNvSpPr>
          <p:nvPr/>
        </p:nvSpPr>
        <p:spPr>
          <a:xfrm>
            <a:off x="151573" y="137990"/>
            <a:ext cx="11888854" cy="100806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u="sng">
                <a:latin typeface="Comic Sans MS" pitchFamily="66" charset="0"/>
                <a:ea typeface="ＭＳ Ｐゴシック" pitchFamily="34" charset="-128"/>
              </a:rPr>
              <a:t>Global Climate-vulnerability and resilience </a:t>
            </a:r>
            <a:br>
              <a:rPr lang="en-GB" altLang="en-US" sz="2800" u="sng">
                <a:latin typeface="Comic Sans MS" pitchFamily="66" charset="0"/>
                <a:ea typeface="ＭＳ Ｐゴシック" pitchFamily="34" charset="-128"/>
              </a:rPr>
            </a:br>
            <a:r>
              <a:rPr lang="en-GB" altLang="en-US" sz="2800" u="sng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2</a:t>
            </a:r>
            <a:r>
              <a:rPr lang="en-GB" altLang="en-US" sz="2800" u="sng" baseline="3000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rd</a:t>
            </a:r>
            <a:r>
              <a:rPr lang="en-GB" altLang="en-US" sz="2800" u="sng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part of the Core</a:t>
            </a:r>
            <a:endParaRPr lang="en-GB" altLang="en-US" sz="2800" u="sng" dirty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40ACB6-2F7E-8A49-A63D-66C0AA7299E5}"/>
              </a:ext>
            </a:extLst>
          </p:cNvPr>
          <p:cNvSpPr txBox="1">
            <a:spLocks/>
          </p:cNvSpPr>
          <p:nvPr/>
        </p:nvSpPr>
        <p:spPr bwMode="auto">
          <a:xfrm>
            <a:off x="7791195" y="1322241"/>
            <a:ext cx="4249231" cy="428374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2400" u="sng" dirty="0">
                <a:latin typeface="Comic Sans MS" pitchFamily="66" charset="0"/>
              </a:rPr>
              <a:t>Key questions</a:t>
            </a:r>
            <a:r>
              <a:rPr lang="en-US" altLang="en-US" sz="2400" dirty="0">
                <a:latin typeface="Comic Sans MS" pitchFamily="66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omic Sans MS" pitchFamily="66" charset="0"/>
              </a:rPr>
              <a:t>What is the atmospheric system? (A02)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omic Sans MS" pitchFamily="66" charset="0"/>
              </a:rPr>
              <a:t>What is the difference between incoming and outgoing radiation?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omic Sans MS" pitchFamily="66" charset="0"/>
              </a:rPr>
              <a:t>What is the Earth</a:t>
            </a:r>
            <a:r>
              <a:rPr lang="ja-JP" altLang="en-US" sz="2400" dirty="0">
                <a:latin typeface="Comic Sans MS" pitchFamily="66" charset="0"/>
              </a:rPr>
              <a:t>’</a:t>
            </a:r>
            <a:r>
              <a:rPr lang="en-US" altLang="ja-JP" sz="2400" dirty="0">
                <a:latin typeface="Comic Sans MS" pitchFamily="66" charset="0"/>
              </a:rPr>
              <a:t>s energy balance?</a:t>
            </a:r>
            <a:endParaRPr lang="en-US" altLang="en-US" sz="2400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omic Sans MS" pitchFamily="66" charset="0"/>
              </a:rPr>
              <a:t>What is the natural greenhouse effect?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E22600-06B6-FF45-A242-82224B5C8AAA}"/>
              </a:ext>
            </a:extLst>
          </p:cNvPr>
          <p:cNvSpPr txBox="1">
            <a:spLocks/>
          </p:cNvSpPr>
          <p:nvPr/>
        </p:nvSpPr>
        <p:spPr>
          <a:xfrm>
            <a:off x="1703512" y="2492896"/>
            <a:ext cx="5867725" cy="7920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sz="2800" u="sng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88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263352" y="115889"/>
            <a:ext cx="11809312" cy="504825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u="sng">
                <a:latin typeface="Comic Sans MS" pitchFamily="66" charset="0"/>
                <a:ea typeface="ＭＳ Ｐゴシック" pitchFamily="34" charset="-128"/>
              </a:rPr>
              <a:t>Our atmosphere</a:t>
            </a: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263352" y="693191"/>
            <a:ext cx="11809312" cy="50279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u="sng" dirty="0">
                <a:latin typeface="Comic Sans MS" pitchFamily="66" charset="0"/>
              </a:rPr>
              <a:t>The atmosphere</a:t>
            </a:r>
            <a:r>
              <a:rPr lang="en-GB" altLang="en-US" sz="2000" dirty="0">
                <a:latin typeface="Comic Sans MS" pitchFamily="66" charset="0"/>
              </a:rPr>
              <a:t> is an open energy system receiving energy from both sun and earth.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2DD5E-FE2C-4B11-A8EB-DCCF31AFA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880" y="237736"/>
            <a:ext cx="1341776" cy="321610"/>
          </a:xfrm>
          <a:prstGeom prst="rect">
            <a:avLst/>
          </a:prstGeom>
        </p:spPr>
      </p:pic>
      <p:pic>
        <p:nvPicPr>
          <p:cNvPr id="1028" name="Picture 4" descr="Atmosphere physical structure – Homepage Julien Chimot: a journey in Earth  observation satellite science">
            <a:extLst>
              <a:ext uri="{FF2B5EF4-FFF2-40B4-BE49-F238E27FC236}">
                <a16:creationId xmlns:a16="http://schemas.microsoft.com/office/drawing/2014/main" id="{B41DD95E-18D4-DA42-A8DB-6A169BB5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9" y="1351643"/>
            <a:ext cx="7378322" cy="553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itle 1"/>
          <p:cNvSpPr txBox="1">
            <a:spLocks/>
          </p:cNvSpPr>
          <p:nvPr/>
        </p:nvSpPr>
        <p:spPr bwMode="auto">
          <a:xfrm>
            <a:off x="265043" y="1299831"/>
            <a:ext cx="7226598" cy="68900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u="sng" dirty="0">
                <a:latin typeface="Comic Sans MS" pitchFamily="66" charset="0"/>
              </a:rPr>
              <a:t>The structure of our atmosphere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B12737-32F7-B74E-91A2-56B9F3DA0363}"/>
              </a:ext>
            </a:extLst>
          </p:cNvPr>
          <p:cNvSpPr txBox="1">
            <a:spLocks/>
          </p:cNvSpPr>
          <p:nvPr/>
        </p:nvSpPr>
        <p:spPr bwMode="auto">
          <a:xfrm>
            <a:off x="2374637" y="5801588"/>
            <a:ext cx="1289322" cy="36003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1200" dirty="0">
                <a:latin typeface="Comic Sans MS" pitchFamily="66" charset="0"/>
              </a:rPr>
              <a:t>15 to -56.5°C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E6CEB36-9A2B-A247-AEA6-350BA176B055}"/>
              </a:ext>
            </a:extLst>
          </p:cNvPr>
          <p:cNvSpPr txBox="1">
            <a:spLocks/>
          </p:cNvSpPr>
          <p:nvPr/>
        </p:nvSpPr>
        <p:spPr bwMode="auto">
          <a:xfrm>
            <a:off x="3663960" y="5326337"/>
            <a:ext cx="1431114" cy="36003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1200" dirty="0">
                <a:latin typeface="Comic Sans MS" pitchFamily="66" charset="0"/>
              </a:rPr>
              <a:t>-56.5 to-2.5°C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021C5D2-EF19-4645-915D-8B1DC425FE29}"/>
              </a:ext>
            </a:extLst>
          </p:cNvPr>
          <p:cNvSpPr txBox="1">
            <a:spLocks/>
          </p:cNvSpPr>
          <p:nvPr/>
        </p:nvSpPr>
        <p:spPr bwMode="auto">
          <a:xfrm>
            <a:off x="3663959" y="2672891"/>
            <a:ext cx="1641661" cy="36003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1200" dirty="0">
                <a:latin typeface="Comic Sans MS" pitchFamily="66" charset="0"/>
              </a:rPr>
              <a:t>-86.5° to 1200C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9D70E1-38F9-9242-B2A0-B12370325E28}"/>
              </a:ext>
            </a:extLst>
          </p:cNvPr>
          <p:cNvSpPr txBox="1">
            <a:spLocks/>
          </p:cNvSpPr>
          <p:nvPr/>
        </p:nvSpPr>
        <p:spPr bwMode="auto">
          <a:xfrm>
            <a:off x="3800790" y="3988627"/>
            <a:ext cx="1431114" cy="36003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None/>
            </a:pPr>
            <a:r>
              <a:rPr lang="en-US" altLang="en-US" sz="1200" dirty="0">
                <a:latin typeface="Comic Sans MS" pitchFamily="66" charset="0"/>
              </a:rPr>
              <a:t>-2.5 to -86.5C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76D26597-4CB0-D34C-9108-BB9B0C9A1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928" y="3762414"/>
            <a:ext cx="5016440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 u="sng" dirty="0">
                <a:latin typeface="Comic Sans MS" pitchFamily="66" charset="0"/>
              </a:rPr>
              <a:t>Possible Exam Question</a:t>
            </a:r>
            <a:r>
              <a:rPr lang="en-GB" altLang="en-US" sz="2000" b="1" dirty="0">
                <a:latin typeface="Comic Sans MS" pitchFamily="66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Describe two differences between the Stratospheric Ozone and the Tropospheric Ozone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 (2 Marks).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482007-CE79-E64E-B032-E998E7431073}"/>
              </a:ext>
            </a:extLst>
          </p:cNvPr>
          <p:cNvCxnSpPr/>
          <p:nvPr/>
        </p:nvCxnSpPr>
        <p:spPr>
          <a:xfrm flipH="1" flipV="1">
            <a:off x="632438" y="5000111"/>
            <a:ext cx="6336704" cy="517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7096928" y="2300264"/>
            <a:ext cx="4988047" cy="134399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u="sng" dirty="0">
                <a:latin typeface="Comic Sans MS" pitchFamily="66" charset="0"/>
                <a:ea typeface="ＭＳ Ｐゴシック" pitchFamily="34" charset="-128"/>
              </a:rPr>
              <a:t>Demo</a:t>
            </a:r>
            <a:r>
              <a:rPr lang="en-GB" altLang="en-US" sz="2000" dirty="0">
                <a:latin typeface="Comic Sans MS" pitchFamily="66" charset="0"/>
                <a:ea typeface="ＭＳ Ｐゴシック" pitchFamily="34" charset="-128"/>
              </a:rPr>
              <a:t>: Construct an (AO4) illustrative diagram of the atmosphere that you can replicate in the exam?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BC7C15-1341-FF4C-B2A6-1B6DAF7AA1DB}"/>
              </a:ext>
            </a:extLst>
          </p:cNvPr>
          <p:cNvSpPr txBox="1">
            <a:spLocks/>
          </p:cNvSpPr>
          <p:nvPr/>
        </p:nvSpPr>
        <p:spPr bwMode="auto">
          <a:xfrm>
            <a:off x="7586947" y="1268459"/>
            <a:ext cx="4485718" cy="94024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Incoming short wave radiation and outgoing longwave radiation  </a:t>
            </a:r>
          </a:p>
        </p:txBody>
      </p:sp>
    </p:spTree>
    <p:extLst>
      <p:ext uri="{BB962C8B-B14F-4D97-AF65-F5344CB8AC3E}">
        <p14:creationId xmlns:p14="http://schemas.microsoft.com/office/powerpoint/2010/main" val="108089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5C252C-2F76-A445-B7E1-9B7697A0CCC8}"/>
              </a:ext>
            </a:extLst>
          </p:cNvPr>
          <p:cNvSpPr txBox="1">
            <a:spLocks/>
          </p:cNvSpPr>
          <p:nvPr/>
        </p:nvSpPr>
        <p:spPr>
          <a:xfrm>
            <a:off x="119336" y="104229"/>
            <a:ext cx="12072664" cy="57680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b="1" u="sng" dirty="0">
                <a:latin typeface="Comic Sans MS" pitchFamily="66" charset="0"/>
                <a:ea typeface="ＭＳ Ｐゴシック" pitchFamily="34" charset="-128"/>
              </a:rPr>
              <a:t>The Earths Energy Budget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17CE87-D3E0-C647-B04C-8ACB187D23C3}"/>
              </a:ext>
            </a:extLst>
          </p:cNvPr>
          <p:cNvSpPr txBox="1">
            <a:spLocks/>
          </p:cNvSpPr>
          <p:nvPr/>
        </p:nvSpPr>
        <p:spPr>
          <a:xfrm>
            <a:off x="8544272" y="801834"/>
            <a:ext cx="3528392" cy="1907086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400" u="sng" dirty="0">
                <a:latin typeface="Comic Sans MS" pitchFamily="66" charset="0"/>
                <a:ea typeface="ＭＳ Ｐゴシック" pitchFamily="34" charset="-128"/>
              </a:rPr>
              <a:t>Demo</a:t>
            </a:r>
            <a:r>
              <a:rPr lang="en-GB" altLang="en-US" sz="2400" dirty="0">
                <a:latin typeface="Comic Sans MS" pitchFamily="66" charset="0"/>
                <a:ea typeface="ＭＳ Ｐゴシック" pitchFamily="34" charset="-128"/>
              </a:rPr>
              <a:t>: Construct an (AO4) illustrative diagram of the Earths Energy Budget that you can replicate in the exam?</a:t>
            </a:r>
          </a:p>
        </p:txBody>
      </p:sp>
      <p:pic>
        <p:nvPicPr>
          <p:cNvPr id="4102" name="Picture 6" descr="Earth's Energy Budget">
            <a:extLst>
              <a:ext uri="{FF2B5EF4-FFF2-40B4-BE49-F238E27FC236}">
                <a16:creationId xmlns:a16="http://schemas.microsoft.com/office/drawing/2014/main" id="{5A81E9B6-5A45-1E4D-85F6-A7CD1E3B7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r="1755"/>
          <a:stretch/>
        </p:blipFill>
        <p:spPr bwMode="auto">
          <a:xfrm>
            <a:off x="119336" y="764652"/>
            <a:ext cx="8064896" cy="590550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7FA31-6A90-564C-8480-84FC67977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339" y="231827"/>
            <a:ext cx="1341776" cy="32161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2CFF7C-C048-D741-8D52-4DA8884CA77A}"/>
              </a:ext>
            </a:extLst>
          </p:cNvPr>
          <p:cNvSpPr txBox="1">
            <a:spLocks/>
          </p:cNvSpPr>
          <p:nvPr/>
        </p:nvSpPr>
        <p:spPr bwMode="auto">
          <a:xfrm>
            <a:off x="8544272" y="2829719"/>
            <a:ext cx="3528392" cy="13439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2400" u="sng" dirty="0">
                <a:latin typeface="Comic Sans MS" pitchFamily="66" charset="0"/>
              </a:rPr>
              <a:t>Key questions</a:t>
            </a:r>
            <a:r>
              <a:rPr lang="en-US" altLang="en-US" sz="2400" dirty="0">
                <a:latin typeface="Comic Sans MS" pitchFamily="66" charset="0"/>
              </a:rPr>
              <a:t>:</a:t>
            </a:r>
          </a:p>
          <a:p>
            <a:pPr>
              <a:buFont typeface="Arial" pitchFamily="34" charset="0"/>
              <a:buNone/>
            </a:pPr>
            <a:r>
              <a:rPr lang="en-US" altLang="en-US" sz="2400" dirty="0">
                <a:latin typeface="Comic Sans MS" pitchFamily="66" charset="0"/>
              </a:rPr>
              <a:t>What are the causes of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5059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4840</TotalTime>
  <Words>696</Words>
  <Application>Microsoft Macintosh PowerPoint</Application>
  <PresentationFormat>Widescreen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</vt:lpstr>
      <vt:lpstr>PowerPoint Presentation</vt:lpstr>
      <vt:lpstr>Our atmosphere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39</cp:revision>
  <cp:lastPrinted>2020-10-28T11:52:09Z</cp:lastPrinted>
  <dcterms:created xsi:type="dcterms:W3CDTF">2019-12-04T10:23:13Z</dcterms:created>
  <dcterms:modified xsi:type="dcterms:W3CDTF">2020-10-29T14:05:16Z</dcterms:modified>
</cp:coreProperties>
</file>