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68" r:id="rId3"/>
    <p:sldId id="262" r:id="rId4"/>
    <p:sldId id="269" r:id="rId5"/>
    <p:sldId id="263" r:id="rId6"/>
    <p:sldId id="259" r:id="rId7"/>
    <p:sldId id="260" r:id="rId8"/>
    <p:sldId id="261" r:id="rId9"/>
    <p:sldId id="264" r:id="rId10"/>
    <p:sldId id="265" r:id="rId11"/>
    <p:sldId id="266" r:id="rId12"/>
    <p:sldId id="270" r:id="rId13"/>
    <p:sldId id="257"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808"/>
  </p:normalViewPr>
  <p:slideViewPr>
    <p:cSldViewPr snapToGrid="0" snapToObjects="1">
      <p:cViewPr varScale="1">
        <p:scale>
          <a:sx n="90" d="100"/>
          <a:sy n="90" d="100"/>
        </p:scale>
        <p:origin x="23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74A3-4336-2244-9277-0AD636ACE9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12832D-0E7D-424F-A827-AFCC9A712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ABAFE9-B134-7A45-A985-1282DB3CD1C6}"/>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3C0FCD2C-139F-7D4C-93B5-383B742C39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BDCDBE-F5BB-5643-AAB2-587EA7532C98}"/>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394871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DBF0-955A-ED4D-9146-43B186972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57ED9F-D451-B847-937B-223EBFADDE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38E1BD-39D0-1342-8F0C-78F7D48AFDD3}"/>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E9D77666-7BF3-AC46-9A63-28870D58FC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AF264-46ED-8942-AF14-0BAC7831747F}"/>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108927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C3BC6C-7D1B-5A47-84AD-FC2180ED92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DDC3D9-A12C-C647-8DF0-B1B4E71AB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CF5C1E-F1A3-9444-BA38-3EC576D92194}"/>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3B6E7632-036C-2F49-B71F-99D239B5B0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3E58CB-4600-5143-9F38-843361ED20EA}"/>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55032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FEB0-DF57-2244-96AE-76D3AC4537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754909-9208-5140-A4DD-2F27CACB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BB2559-5114-F04D-B83D-427E8E553B0B}"/>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0FFB84F2-6563-684C-807A-5D00EDDDA2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3D0C4-9B08-9344-B136-4990D5BD54BE}"/>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184274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E540-47C2-E542-871D-A90A301D97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3A38CD-B718-3145-AB26-4C3FB17A6F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D662CE-FF65-AE4C-8AF6-D99F0565CA19}"/>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CD289E99-8C6F-524D-B87A-F9CB92058E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C4EB0-5396-1944-A0BA-D883B3FF0533}"/>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692145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AADF-51BC-FD46-AF94-6D02C861AF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915A5B-6E79-104F-BA7E-314143CB46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858AA3-AFD5-4340-83AF-AA1C6E467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5989CB-D93A-5D42-B502-3C4B3028D472}"/>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6" name="Footer Placeholder 5">
            <a:extLst>
              <a:ext uri="{FF2B5EF4-FFF2-40B4-BE49-F238E27FC236}">
                <a16:creationId xmlns:a16="http://schemas.microsoft.com/office/drawing/2014/main" id="{CD1C9393-F48A-B145-9735-93E961BAE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D2E357-6DEF-0A44-9DCC-64ABFC8CC331}"/>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6088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059A-05B9-4244-8257-A3FBA0D412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13479B-B341-0147-88F4-FA251E1470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5F9A1-71A4-7540-9187-71A544A63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57A69F-8421-9345-92D6-7E26FE4E2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25C72-D618-DF4F-8CD9-105986E09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88ECC5-7E7E-9045-A3E3-4C0417EB5558}"/>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8" name="Footer Placeholder 7">
            <a:extLst>
              <a:ext uri="{FF2B5EF4-FFF2-40B4-BE49-F238E27FC236}">
                <a16:creationId xmlns:a16="http://schemas.microsoft.com/office/drawing/2014/main" id="{7F2949BF-1A1B-C248-AAD1-CB028AF223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EAD4FB-6D47-C749-81A7-D298AB2DC600}"/>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193130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163F-997F-3640-A9CA-4B02DB206D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CCFC6-F1EA-684B-AD3E-ED70DCFC6070}"/>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4" name="Footer Placeholder 3">
            <a:extLst>
              <a:ext uri="{FF2B5EF4-FFF2-40B4-BE49-F238E27FC236}">
                <a16:creationId xmlns:a16="http://schemas.microsoft.com/office/drawing/2014/main" id="{11D34E85-797C-314C-B409-501BD84618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AF7C37-DEDA-1E42-A3E3-75B59096D238}"/>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65814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D4163E-B6C6-9D46-81E4-97C0DD17885B}"/>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3" name="Footer Placeholder 2">
            <a:extLst>
              <a:ext uri="{FF2B5EF4-FFF2-40B4-BE49-F238E27FC236}">
                <a16:creationId xmlns:a16="http://schemas.microsoft.com/office/drawing/2014/main" id="{6541E6F6-50CE-8944-B7F3-1A9173BA1B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58DD0A-EE27-0749-954D-8200295FC6A2}"/>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233454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867F-740A-0D44-8874-0FE4A5241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B4C1D-475D-9F4B-B4B7-170DFBEAC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BD41E3-23AE-114E-9E99-75E01E2B2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D5A59-C810-2847-9FE9-AAE4428455BF}"/>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6" name="Footer Placeholder 5">
            <a:extLst>
              <a:ext uri="{FF2B5EF4-FFF2-40B4-BE49-F238E27FC236}">
                <a16:creationId xmlns:a16="http://schemas.microsoft.com/office/drawing/2014/main" id="{0CF499B8-C07D-7B45-A2BB-51FF562807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3693C2-EFC9-8E4B-AB5C-7BC1C3CF868C}"/>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89535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FF27-3C37-4647-BCAC-241E6EF9E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43CA8F-23CD-CE48-9FA2-07A36F203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7DC1E9-A571-F84B-9871-03A983AE8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322DB-DCE9-F44A-9B25-C5B0DAF94B99}"/>
              </a:ext>
            </a:extLst>
          </p:cNvPr>
          <p:cNvSpPr>
            <a:spLocks noGrp="1"/>
          </p:cNvSpPr>
          <p:nvPr>
            <p:ph type="dt" sz="half" idx="10"/>
          </p:nvPr>
        </p:nvSpPr>
        <p:spPr/>
        <p:txBody>
          <a:bodyPr/>
          <a:lstStyle/>
          <a:p>
            <a:fld id="{D0A67E3A-8448-B742-9E00-039266F34DC0}" type="datetimeFigureOut">
              <a:rPr lang="en-GB" smtClean="0"/>
              <a:t>03/04/2019</a:t>
            </a:fld>
            <a:endParaRPr lang="en-GB"/>
          </a:p>
        </p:txBody>
      </p:sp>
      <p:sp>
        <p:nvSpPr>
          <p:cNvPr id="6" name="Footer Placeholder 5">
            <a:extLst>
              <a:ext uri="{FF2B5EF4-FFF2-40B4-BE49-F238E27FC236}">
                <a16:creationId xmlns:a16="http://schemas.microsoft.com/office/drawing/2014/main" id="{FF32B2A0-0F96-2B4E-A25F-0445BE6273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9C46EB-C735-184C-8DD9-1F03CE401B6C}"/>
              </a:ext>
            </a:extLst>
          </p:cNvPr>
          <p:cNvSpPr>
            <a:spLocks noGrp="1"/>
          </p:cNvSpPr>
          <p:nvPr>
            <p:ph type="sldNum" sz="quarter" idx="12"/>
          </p:nvPr>
        </p:nvSpPr>
        <p:spPr/>
        <p:txBody>
          <a:bodyPr/>
          <a:lstStyle/>
          <a:p>
            <a:fld id="{704F86A1-3CDB-DB40-A4FA-61B0518DEACF}" type="slidenum">
              <a:rPr lang="en-GB" smtClean="0"/>
              <a:t>‹#›</a:t>
            </a:fld>
            <a:endParaRPr lang="en-GB"/>
          </a:p>
        </p:txBody>
      </p:sp>
    </p:spTree>
    <p:extLst>
      <p:ext uri="{BB962C8B-B14F-4D97-AF65-F5344CB8AC3E}">
        <p14:creationId xmlns:p14="http://schemas.microsoft.com/office/powerpoint/2010/main" val="393100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26DDA-81C4-1C43-8AED-C9B67CC9D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8C47D-DF58-414E-ABC0-8B34E6931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46A6FA-A2A9-8943-AB0A-DBA7267C6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67E3A-8448-B742-9E00-039266F34DC0}" type="datetimeFigureOut">
              <a:rPr lang="en-GB" smtClean="0"/>
              <a:t>03/04/2019</a:t>
            </a:fld>
            <a:endParaRPr lang="en-GB"/>
          </a:p>
        </p:txBody>
      </p:sp>
      <p:sp>
        <p:nvSpPr>
          <p:cNvPr id="5" name="Footer Placeholder 4">
            <a:extLst>
              <a:ext uri="{FF2B5EF4-FFF2-40B4-BE49-F238E27FC236}">
                <a16:creationId xmlns:a16="http://schemas.microsoft.com/office/drawing/2014/main" id="{F01688D6-FFA5-174B-94A3-EF28389F1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A6454C-2E32-5A44-82EC-198642F9D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F86A1-3CDB-DB40-A4FA-61B0518DEACF}" type="slidenum">
              <a:rPr lang="en-GB" smtClean="0"/>
              <a:t>‹#›</a:t>
            </a:fld>
            <a:endParaRPr lang="en-GB"/>
          </a:p>
        </p:txBody>
      </p:sp>
    </p:spTree>
    <p:extLst>
      <p:ext uri="{BB962C8B-B14F-4D97-AF65-F5344CB8AC3E}">
        <p14:creationId xmlns:p14="http://schemas.microsoft.com/office/powerpoint/2010/main" val="50918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https://www.thinkib.net/files/geography/geophysical-hazards/wet-and-speed.p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W8BKbpaXPI&amp;t=29s"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https://www.thinkib.net/files/geography/geophysical-hazards/wet-and-speed.pn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oRum5HYyPI"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A6C68-608A-6B48-B206-840F0A84FDDF}"/>
              </a:ext>
            </a:extLst>
          </p:cNvPr>
          <p:cNvPicPr>
            <a:picLocks noChangeAspect="1"/>
          </p:cNvPicPr>
          <p:nvPr/>
        </p:nvPicPr>
        <p:blipFill>
          <a:blip r:embed="rId2"/>
          <a:stretch>
            <a:fillRect/>
          </a:stretch>
        </p:blipFill>
        <p:spPr>
          <a:xfrm>
            <a:off x="1467069" y="734457"/>
            <a:ext cx="8203773" cy="5758418"/>
          </a:xfrm>
          <a:prstGeom prst="rect">
            <a:avLst/>
          </a:prstGeom>
        </p:spPr>
      </p:pic>
      <p:sp>
        <p:nvSpPr>
          <p:cNvPr id="5" name="Rectangle 4">
            <a:extLst>
              <a:ext uri="{FF2B5EF4-FFF2-40B4-BE49-F238E27FC236}">
                <a16:creationId xmlns:a16="http://schemas.microsoft.com/office/drawing/2014/main" id="{EBFF4A88-4734-DE4D-865C-73E6B398C54D}"/>
              </a:ext>
            </a:extLst>
          </p:cNvPr>
          <p:cNvSpPr/>
          <p:nvPr/>
        </p:nvSpPr>
        <p:spPr>
          <a:xfrm>
            <a:off x="216349" y="172521"/>
            <a:ext cx="11856587" cy="369332"/>
          </a:xfrm>
          <a:prstGeom prst="rect">
            <a:avLst/>
          </a:prstGeom>
          <a:ln w="28575">
            <a:solidFill>
              <a:srgbClr val="FF0000"/>
            </a:solidFill>
          </a:ln>
        </p:spPr>
        <p:txBody>
          <a:bodyPr wrap="square">
            <a:spAutoFit/>
          </a:bodyPr>
          <a:lstStyle/>
          <a:p>
            <a:r>
              <a:rPr lang="en" i="0" u="sng" dirty="0">
                <a:effectLst/>
                <a:latin typeface="Comic Sans MS" panose="030F0902030302020204" pitchFamily="66" charset="0"/>
              </a:rPr>
              <a:t>Exam practice: Causes of Landslides</a:t>
            </a:r>
          </a:p>
        </p:txBody>
      </p:sp>
      <p:sp>
        <p:nvSpPr>
          <p:cNvPr id="6" name="Rectangle 5">
            <a:extLst>
              <a:ext uri="{FF2B5EF4-FFF2-40B4-BE49-F238E27FC236}">
                <a16:creationId xmlns:a16="http://schemas.microsoft.com/office/drawing/2014/main" id="{4E876A79-B50F-534E-A77F-DD59072AAE52}"/>
              </a:ext>
            </a:extLst>
          </p:cNvPr>
          <p:cNvSpPr/>
          <p:nvPr/>
        </p:nvSpPr>
        <p:spPr>
          <a:xfrm>
            <a:off x="9127398" y="5440849"/>
            <a:ext cx="2945538" cy="1200329"/>
          </a:xfrm>
          <a:prstGeom prst="rect">
            <a:avLst/>
          </a:prstGeom>
          <a:ln w="31750">
            <a:solidFill>
              <a:srgbClr val="00FA00"/>
            </a:solidFill>
          </a:ln>
        </p:spPr>
        <p:txBody>
          <a:bodyPr wrap="square">
            <a:spAutoFit/>
          </a:bodyPr>
          <a:lstStyle/>
          <a:p>
            <a:r>
              <a:rPr lang="en" sz="2400" b="1" i="0" u="sng" dirty="0">
                <a:solidFill>
                  <a:srgbClr val="242424"/>
                </a:solidFill>
                <a:effectLst/>
                <a:latin typeface="Comic Sans MS" panose="030F0902030302020204" pitchFamily="66" charset="0"/>
              </a:rPr>
              <a:t>Demo</a:t>
            </a:r>
            <a:r>
              <a:rPr lang="en" sz="2400" b="1" i="0" dirty="0">
                <a:solidFill>
                  <a:srgbClr val="242424"/>
                </a:solidFill>
                <a:effectLst/>
                <a:latin typeface="Comic Sans MS" panose="030F0902030302020204" pitchFamily="66" charset="0"/>
              </a:rPr>
              <a:t>: </a:t>
            </a:r>
            <a:r>
              <a:rPr lang="en" sz="2400" i="0" dirty="0">
                <a:solidFill>
                  <a:srgbClr val="242424"/>
                </a:solidFill>
                <a:effectLst/>
                <a:latin typeface="Comic Sans MS" panose="030F0902030302020204" pitchFamily="66" charset="0"/>
              </a:rPr>
              <a:t>Complete the possible causes of Landslides.</a:t>
            </a:r>
          </a:p>
        </p:txBody>
      </p:sp>
      <p:sp>
        <p:nvSpPr>
          <p:cNvPr id="8" name="Rectangle 7">
            <a:extLst>
              <a:ext uri="{FF2B5EF4-FFF2-40B4-BE49-F238E27FC236}">
                <a16:creationId xmlns:a16="http://schemas.microsoft.com/office/drawing/2014/main" id="{F50A0F02-1F60-104A-A60A-3013A1B137B0}"/>
              </a:ext>
            </a:extLst>
          </p:cNvPr>
          <p:cNvSpPr/>
          <p:nvPr/>
        </p:nvSpPr>
        <p:spPr>
          <a:xfrm>
            <a:off x="7432429" y="1003117"/>
            <a:ext cx="2039817" cy="954107"/>
          </a:xfrm>
          <a:prstGeom prst="rect">
            <a:avLst/>
          </a:prstGeom>
          <a:solidFill>
            <a:schemeClr val="bg1"/>
          </a:solidFill>
          <a:ln w="31750">
            <a:solidFill>
              <a:schemeClr val="bg1"/>
            </a:solidFill>
          </a:ln>
        </p:spPr>
        <p:txBody>
          <a:bodyPr wrap="square">
            <a:spAutoFit/>
          </a:bodyPr>
          <a:lstStyle/>
          <a:p>
            <a:endParaRPr lang="en" sz="3200" i="0" dirty="0">
              <a:solidFill>
                <a:srgbClr val="242424"/>
              </a:solidFill>
              <a:effectLst/>
              <a:latin typeface="Comic Sans MS" panose="030F0902030302020204" pitchFamily="66" charset="0"/>
            </a:endParaRPr>
          </a:p>
          <a:p>
            <a:endParaRPr lang="en" sz="2400" dirty="0">
              <a:solidFill>
                <a:srgbClr val="242424"/>
              </a:solidFill>
              <a:latin typeface="Comic Sans MS" panose="030F0902030302020204" pitchFamily="66" charset="0"/>
            </a:endParaRPr>
          </a:p>
        </p:txBody>
      </p:sp>
      <p:sp>
        <p:nvSpPr>
          <p:cNvPr id="9" name="Rectangle 8">
            <a:extLst>
              <a:ext uri="{FF2B5EF4-FFF2-40B4-BE49-F238E27FC236}">
                <a16:creationId xmlns:a16="http://schemas.microsoft.com/office/drawing/2014/main" id="{D8DD46D6-4D9B-7449-8D93-B93602301E8E}"/>
              </a:ext>
            </a:extLst>
          </p:cNvPr>
          <p:cNvSpPr/>
          <p:nvPr/>
        </p:nvSpPr>
        <p:spPr>
          <a:xfrm>
            <a:off x="4700952" y="5523378"/>
            <a:ext cx="2039817" cy="707886"/>
          </a:xfrm>
          <a:prstGeom prst="rect">
            <a:avLst/>
          </a:prstGeom>
          <a:solidFill>
            <a:schemeClr val="bg1"/>
          </a:solidFill>
          <a:ln w="31750">
            <a:solidFill>
              <a:schemeClr val="bg1"/>
            </a:solidFill>
          </a:ln>
        </p:spPr>
        <p:txBody>
          <a:bodyPr wrap="square">
            <a:spAutoFit/>
          </a:bodyPr>
          <a:lstStyle/>
          <a:p>
            <a:endParaRPr lang="en" sz="2000" i="0" dirty="0">
              <a:solidFill>
                <a:srgbClr val="242424"/>
              </a:solidFill>
              <a:effectLst/>
              <a:latin typeface="Comic Sans MS" panose="030F0902030302020204" pitchFamily="66" charset="0"/>
            </a:endParaRPr>
          </a:p>
          <a:p>
            <a:endParaRPr lang="en" sz="2000" dirty="0">
              <a:solidFill>
                <a:srgbClr val="242424"/>
              </a:solidFill>
              <a:latin typeface="Comic Sans MS" panose="030F0902030302020204" pitchFamily="66" charset="0"/>
            </a:endParaRPr>
          </a:p>
        </p:txBody>
      </p:sp>
      <p:sp>
        <p:nvSpPr>
          <p:cNvPr id="10" name="Rectangle 9">
            <a:extLst>
              <a:ext uri="{FF2B5EF4-FFF2-40B4-BE49-F238E27FC236}">
                <a16:creationId xmlns:a16="http://schemas.microsoft.com/office/drawing/2014/main" id="{534E07AB-C152-3E43-ADA7-11D7CEE28FFF}"/>
              </a:ext>
            </a:extLst>
          </p:cNvPr>
          <p:cNvSpPr/>
          <p:nvPr/>
        </p:nvSpPr>
        <p:spPr>
          <a:xfrm>
            <a:off x="1697264" y="2297723"/>
            <a:ext cx="1889998" cy="523220"/>
          </a:xfrm>
          <a:prstGeom prst="rect">
            <a:avLst/>
          </a:prstGeom>
          <a:solidFill>
            <a:schemeClr val="bg1"/>
          </a:solidFill>
          <a:ln w="31750">
            <a:solidFill>
              <a:schemeClr val="bg1"/>
            </a:solidFill>
          </a:ln>
        </p:spPr>
        <p:txBody>
          <a:bodyPr wrap="square">
            <a:spAutoFit/>
          </a:bodyPr>
          <a:lstStyle/>
          <a:p>
            <a:endParaRPr lang="en" sz="2800" i="0" dirty="0">
              <a:solidFill>
                <a:srgbClr val="242424"/>
              </a:solidFill>
              <a:effectLst/>
              <a:latin typeface="Comic Sans MS" panose="030F0902030302020204" pitchFamily="66" charset="0"/>
            </a:endParaRPr>
          </a:p>
        </p:txBody>
      </p:sp>
    </p:spTree>
    <p:extLst>
      <p:ext uri="{BB962C8B-B14F-4D97-AF65-F5344CB8AC3E}">
        <p14:creationId xmlns:p14="http://schemas.microsoft.com/office/powerpoint/2010/main" val="24664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359D9-979B-9E4B-80B8-163A73A9FA18}"/>
              </a:ext>
            </a:extLst>
          </p:cNvPr>
          <p:cNvPicPr>
            <a:picLocks noChangeAspect="1"/>
          </p:cNvPicPr>
          <p:nvPr/>
        </p:nvPicPr>
        <p:blipFill>
          <a:blip r:embed="rId2"/>
          <a:stretch>
            <a:fillRect/>
          </a:stretch>
        </p:blipFill>
        <p:spPr>
          <a:xfrm>
            <a:off x="1142463" y="1560386"/>
            <a:ext cx="9907074" cy="4971744"/>
          </a:xfrm>
          <a:prstGeom prst="rect">
            <a:avLst/>
          </a:prstGeom>
          <a:ln w="28575">
            <a:solidFill>
              <a:srgbClr val="7030A0"/>
            </a:solidFill>
          </a:ln>
        </p:spPr>
      </p:pic>
      <p:sp>
        <p:nvSpPr>
          <p:cNvPr id="5" name="Rectangle 4">
            <a:extLst>
              <a:ext uri="{FF2B5EF4-FFF2-40B4-BE49-F238E27FC236}">
                <a16:creationId xmlns:a16="http://schemas.microsoft.com/office/drawing/2014/main" id="{F993D659-DACB-8449-9884-5064C3C05E88}"/>
              </a:ext>
            </a:extLst>
          </p:cNvPr>
          <p:cNvSpPr/>
          <p:nvPr/>
        </p:nvSpPr>
        <p:spPr>
          <a:xfrm>
            <a:off x="228600" y="219018"/>
            <a:ext cx="11838904" cy="400110"/>
          </a:xfrm>
          <a:prstGeom prst="rect">
            <a:avLst/>
          </a:prstGeom>
          <a:ln w="28575">
            <a:solidFill>
              <a:srgbClr val="FF0000"/>
            </a:solidFill>
          </a:ln>
        </p:spPr>
        <p:txBody>
          <a:bodyPr wrap="square">
            <a:spAutoFit/>
          </a:bodyPr>
          <a:lstStyle/>
          <a:p>
            <a:pPr algn="ctr"/>
            <a:r>
              <a:rPr lang="en" sz="2000" u="sng" dirty="0">
                <a:latin typeface="Comic Sans MS" panose="030F0902030302020204" pitchFamily="66" charset="0"/>
              </a:rPr>
              <a:t>Rotational slumps</a:t>
            </a:r>
            <a:endParaRPr lang="en-GB" sz="2000" b="1" u="sng" dirty="0"/>
          </a:p>
        </p:txBody>
      </p:sp>
      <p:sp>
        <p:nvSpPr>
          <p:cNvPr id="6" name="Rectangle 5">
            <a:extLst>
              <a:ext uri="{FF2B5EF4-FFF2-40B4-BE49-F238E27FC236}">
                <a16:creationId xmlns:a16="http://schemas.microsoft.com/office/drawing/2014/main" id="{E0C46055-AAB8-F54E-96E4-2A2A5358D250}"/>
              </a:ext>
            </a:extLst>
          </p:cNvPr>
          <p:cNvSpPr/>
          <p:nvPr/>
        </p:nvSpPr>
        <p:spPr>
          <a:xfrm>
            <a:off x="228600" y="735814"/>
            <a:ext cx="11734800" cy="707886"/>
          </a:xfrm>
          <a:prstGeom prst="rect">
            <a:avLst/>
          </a:prstGeom>
          <a:ln w="28575">
            <a:solidFill>
              <a:srgbClr val="00FA00"/>
            </a:solidFill>
          </a:ln>
        </p:spPr>
        <p:txBody>
          <a:bodyPr wrap="square">
            <a:spAutoFit/>
          </a:bodyPr>
          <a:lstStyle/>
          <a:p>
            <a:r>
              <a:rPr lang="de-DE" sz="2000" u="sng" dirty="0">
                <a:latin typeface="Comic Sans MS" panose="030F0902030302020204" pitchFamily="66" charset="0"/>
              </a:rPr>
              <a:t>Demo</a:t>
            </a:r>
            <a:r>
              <a:rPr lang="de-DE" sz="2000" b="1" dirty="0">
                <a:latin typeface="Comic Sans MS" panose="030F0902030302020204" pitchFamily="66" charset="0"/>
              </a:rPr>
              <a:t>: </a:t>
            </a:r>
            <a:r>
              <a:rPr lang="de-DE" sz="2000" b="1" dirty="0" err="1">
                <a:latin typeface="Comic Sans MS" panose="030F0902030302020204" pitchFamily="66" charset="0"/>
              </a:rPr>
              <a:t>Identify</a:t>
            </a:r>
            <a:r>
              <a:rPr lang="en" sz="2000" b="1" dirty="0">
                <a:latin typeface="Comic Sans MS" panose="030F0902030302020204" pitchFamily="66" charset="0"/>
              </a:rPr>
              <a:t> </a:t>
            </a:r>
            <a:r>
              <a:rPr lang="en" sz="2000" dirty="0">
                <a:latin typeface="Comic Sans MS" panose="030F0902030302020204" pitchFamily="66" charset="0"/>
              </a:rPr>
              <a:t>the difference between Translational Slide and Rotational Slide. Label your Worksheet.</a:t>
            </a:r>
            <a:endParaRPr lang="en-GB" sz="2000" b="1" dirty="0"/>
          </a:p>
        </p:txBody>
      </p:sp>
    </p:spTree>
    <p:extLst>
      <p:ext uri="{BB962C8B-B14F-4D97-AF65-F5344CB8AC3E}">
        <p14:creationId xmlns:p14="http://schemas.microsoft.com/office/powerpoint/2010/main" val="385835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55492022-3F91-D640-8380-5A7810283001}"/>
              </a:ext>
            </a:extLst>
          </p:cNvPr>
          <p:cNvPicPr>
            <a:picLocks noChangeAspect="1"/>
          </p:cNvPicPr>
          <p:nvPr/>
        </p:nvPicPr>
        <p:blipFill rotWithShape="1">
          <a:blip r:embed="rId2"/>
          <a:srcRect t="1266" r="-1" b="-1"/>
          <a:stretch/>
        </p:blipFill>
        <p:spPr>
          <a:xfrm>
            <a:off x="4296867" y="5"/>
            <a:ext cx="7096678" cy="6638977"/>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descr="A close up of a map&#10;&#10;Description automatically generated">
            <a:extLst>
              <a:ext uri="{FF2B5EF4-FFF2-40B4-BE49-F238E27FC236}">
                <a16:creationId xmlns:a16="http://schemas.microsoft.com/office/drawing/2014/main" id="{242B3546-A436-5343-8F34-C40E867F9158}"/>
              </a:ext>
            </a:extLst>
          </p:cNvPr>
          <p:cNvPicPr>
            <a:picLocks noChangeAspect="1"/>
          </p:cNvPicPr>
          <p:nvPr/>
        </p:nvPicPr>
        <p:blipFill rotWithShape="1">
          <a:blip r:embed="rId2"/>
          <a:srcRect t="10370" r="-2" b="702"/>
          <a:stretch/>
        </p:blipFill>
        <p:spPr>
          <a:xfrm>
            <a:off x="6140951" y="1835801"/>
            <a:ext cx="6157083" cy="518778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12" name="Isosceles Triangle 9">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6096EBE1-AE50-404E-8830-B18066442DE9}"/>
              </a:ext>
            </a:extLst>
          </p:cNvPr>
          <p:cNvSpPr/>
          <p:nvPr/>
        </p:nvSpPr>
        <p:spPr>
          <a:xfrm>
            <a:off x="228600" y="219018"/>
            <a:ext cx="5011615" cy="400110"/>
          </a:xfrm>
          <a:prstGeom prst="rect">
            <a:avLst/>
          </a:prstGeom>
          <a:ln w="28575">
            <a:solidFill>
              <a:srgbClr val="FF0000"/>
            </a:solidFill>
          </a:ln>
        </p:spPr>
        <p:txBody>
          <a:bodyPr wrap="square">
            <a:spAutoFit/>
          </a:bodyPr>
          <a:lstStyle/>
          <a:p>
            <a:pPr algn="ctr"/>
            <a:r>
              <a:rPr lang="en" sz="2000" b="1" u="sng" dirty="0">
                <a:latin typeface="Comic Sans MS" panose="030F0902030302020204" pitchFamily="66" charset="0"/>
              </a:rPr>
              <a:t>Debris flows</a:t>
            </a:r>
            <a:endParaRPr lang="en-GB" sz="2000" b="1" u="sng" dirty="0">
              <a:latin typeface="Comic Sans MS" panose="030F0902030302020204" pitchFamily="66" charset="0"/>
            </a:endParaRPr>
          </a:p>
        </p:txBody>
      </p:sp>
      <p:sp>
        <p:nvSpPr>
          <p:cNvPr id="11" name="Rectangle 10">
            <a:extLst>
              <a:ext uri="{FF2B5EF4-FFF2-40B4-BE49-F238E27FC236}">
                <a16:creationId xmlns:a16="http://schemas.microsoft.com/office/drawing/2014/main" id="{A28C35E2-2EC8-7042-A848-2CF10177D781}"/>
              </a:ext>
            </a:extLst>
          </p:cNvPr>
          <p:cNvSpPr/>
          <p:nvPr/>
        </p:nvSpPr>
        <p:spPr>
          <a:xfrm>
            <a:off x="327720" y="767081"/>
            <a:ext cx="4908742" cy="5078313"/>
          </a:xfrm>
          <a:prstGeom prst="rect">
            <a:avLst/>
          </a:prstGeom>
          <a:ln w="28575">
            <a:solidFill>
              <a:srgbClr val="7030A0"/>
            </a:solidFill>
          </a:ln>
        </p:spPr>
        <p:txBody>
          <a:bodyPr wrap="square">
            <a:spAutoFit/>
          </a:bodyPr>
          <a:lstStyle/>
          <a:p>
            <a:pPr algn="just"/>
            <a:r>
              <a:rPr lang="en" dirty="0">
                <a:latin typeface="Comic Sans MS" panose="030F0902030302020204" pitchFamily="66" charset="0"/>
              </a:rPr>
              <a:t>Debris flows are geological phenomena in which water-laden masses of soil and fragmented rock rush down mountainsides, funnel into stream channels, entrain objects in their paths, and form thick, muddy deposits on valley floors. They generally have bulk densities comparable to those of rock avalanches and other types of landslides (roughly 2000 kilograms per cubic meter), but owing to widespread sediment liquefaction caused by high pore-fluid pressures, they can flow almost as fluidly as water. Debris flows descending steep channels commonly attain speeds that surpass 10 meters per second (more than 20 miles per hour), although some large flows can reach speeds that are much greater.</a:t>
            </a:r>
            <a:endParaRPr lang="en" b="0" i="0" dirty="0">
              <a:solidFill>
                <a:srgbClr val="242424"/>
              </a:solidFill>
              <a:effectLst/>
              <a:latin typeface="Comic Sans MS" panose="030F0902030302020204" pitchFamily="66" charset="0"/>
            </a:endParaRPr>
          </a:p>
        </p:txBody>
      </p:sp>
    </p:spTree>
    <p:extLst>
      <p:ext uri="{BB962C8B-B14F-4D97-AF65-F5344CB8AC3E}">
        <p14:creationId xmlns:p14="http://schemas.microsoft.com/office/powerpoint/2010/main" val="326525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E8A1F6AB-B92D-FA4E-AEA9-B7EF4BEB59C1}"/>
              </a:ext>
            </a:extLst>
          </p:cNvPr>
          <p:cNvPicPr>
            <a:picLocks noGrp="1" noChangeAspect="1"/>
          </p:cNvPicPr>
          <p:nvPr>
            <p:ph idx="1"/>
          </p:nvPr>
        </p:nvPicPr>
        <p:blipFill rotWithShape="1">
          <a:blip r:embed="rId2"/>
          <a:srcRect l="2490" t="1667" r="4430" b="3125"/>
          <a:stretch/>
        </p:blipFill>
        <p:spPr>
          <a:xfrm>
            <a:off x="342899" y="214312"/>
            <a:ext cx="11730039" cy="6529389"/>
          </a:xfrm>
          <a:prstGeom prst="rect">
            <a:avLst/>
          </a:prstGeom>
          <a:ln w="38100">
            <a:solidFill>
              <a:srgbClr val="7030A0"/>
            </a:solidFill>
          </a:ln>
        </p:spPr>
      </p:pic>
    </p:spTree>
    <p:extLst>
      <p:ext uri="{BB962C8B-B14F-4D97-AF65-F5344CB8AC3E}">
        <p14:creationId xmlns:p14="http://schemas.microsoft.com/office/powerpoint/2010/main" val="355676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55D786-480A-5547-B382-2D9909FCC239}"/>
              </a:ext>
            </a:extLst>
          </p:cNvPr>
          <p:cNvPicPr>
            <a:picLocks noChangeAspect="1"/>
          </p:cNvPicPr>
          <p:nvPr/>
        </p:nvPicPr>
        <p:blipFill>
          <a:blip r:embed="rId2"/>
          <a:stretch>
            <a:fillRect/>
          </a:stretch>
        </p:blipFill>
        <p:spPr>
          <a:xfrm>
            <a:off x="6336368" y="1715230"/>
            <a:ext cx="5627032" cy="4649788"/>
          </a:xfrm>
          <a:prstGeom prst="rect">
            <a:avLst/>
          </a:prstGeom>
          <a:ln w="28575">
            <a:solidFill>
              <a:srgbClr val="7030A0"/>
            </a:solidFill>
          </a:ln>
        </p:spPr>
      </p:pic>
      <p:sp>
        <p:nvSpPr>
          <p:cNvPr id="5" name="Rectangle 2">
            <a:extLst>
              <a:ext uri="{FF2B5EF4-FFF2-40B4-BE49-F238E27FC236}">
                <a16:creationId xmlns:a16="http://schemas.microsoft.com/office/drawing/2014/main" id="{FFA204CA-2684-AE43-8E83-460844D4DB02}"/>
              </a:ext>
            </a:extLst>
          </p:cNvPr>
          <p:cNvSpPr>
            <a:spLocks noChangeArrowheads="1"/>
          </p:cNvSpPr>
          <p:nvPr/>
        </p:nvSpPr>
        <p:spPr bwMode="auto">
          <a:xfrm>
            <a:off x="485775" y="600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descr="https://www.thinkib.net/files/geography/geophysical-hazards/wet-and-speed.png">
            <a:extLst>
              <a:ext uri="{FF2B5EF4-FFF2-40B4-BE49-F238E27FC236}">
                <a16:creationId xmlns:a16="http://schemas.microsoft.com/office/drawing/2014/main" id="{327D8E93-D10F-8640-A7EB-1207FBC40E1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28600" y="1715231"/>
            <a:ext cx="5627032" cy="4649788"/>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E8E4E7-315C-204B-B88A-AFFDC0CCA430}"/>
              </a:ext>
            </a:extLst>
          </p:cNvPr>
          <p:cNvSpPr/>
          <p:nvPr/>
        </p:nvSpPr>
        <p:spPr>
          <a:xfrm>
            <a:off x="228600" y="219018"/>
            <a:ext cx="11734800" cy="400110"/>
          </a:xfrm>
          <a:prstGeom prst="rect">
            <a:avLst/>
          </a:prstGeom>
          <a:ln w="28575">
            <a:solidFill>
              <a:srgbClr val="FF0000"/>
            </a:solidFill>
          </a:ln>
        </p:spPr>
        <p:txBody>
          <a:bodyPr wrap="square">
            <a:spAutoFit/>
          </a:bodyPr>
          <a:lstStyle/>
          <a:p>
            <a:pPr algn="ctr"/>
            <a:r>
              <a:rPr lang="en-GB" sz="2000" b="1" u="sng" dirty="0">
                <a:latin typeface="Comic Sans MS" panose="030F0902030302020204" pitchFamily="66" charset="0"/>
              </a:rPr>
              <a:t>Learning Check</a:t>
            </a:r>
          </a:p>
        </p:txBody>
      </p:sp>
      <p:sp>
        <p:nvSpPr>
          <p:cNvPr id="6" name="Rectangle 5">
            <a:extLst>
              <a:ext uri="{FF2B5EF4-FFF2-40B4-BE49-F238E27FC236}">
                <a16:creationId xmlns:a16="http://schemas.microsoft.com/office/drawing/2014/main" id="{83B0113A-C952-B748-A3E1-4ECADED8C0FB}"/>
              </a:ext>
            </a:extLst>
          </p:cNvPr>
          <p:cNvSpPr/>
          <p:nvPr/>
        </p:nvSpPr>
        <p:spPr>
          <a:xfrm>
            <a:off x="228600" y="762026"/>
            <a:ext cx="11734800" cy="707886"/>
          </a:xfrm>
          <a:prstGeom prst="rect">
            <a:avLst/>
          </a:prstGeom>
          <a:ln w="28575">
            <a:solidFill>
              <a:srgbClr val="00FA00"/>
            </a:solidFill>
          </a:ln>
        </p:spPr>
        <p:txBody>
          <a:bodyPr wrap="square">
            <a:spAutoFit/>
          </a:bodyPr>
          <a:lstStyle/>
          <a:p>
            <a:r>
              <a:rPr lang="en" sz="2000" u="sng" dirty="0">
                <a:latin typeface="Comic Sans MS" panose="030F0902030302020204" pitchFamily="66" charset="0"/>
              </a:rPr>
              <a:t>Demo</a:t>
            </a:r>
            <a:r>
              <a:rPr lang="en" sz="2000" dirty="0">
                <a:latin typeface="Comic Sans MS" panose="030F0902030302020204" pitchFamily="66" charset="0"/>
              </a:rPr>
              <a:t>: From what we have learnt how does this link with classification of mass movements by speed  </a:t>
            </a:r>
            <a:endParaRPr lang="en-GB" sz="2000" b="1" dirty="0"/>
          </a:p>
        </p:txBody>
      </p:sp>
    </p:spTree>
    <p:extLst>
      <p:ext uri="{BB962C8B-B14F-4D97-AF65-F5344CB8AC3E}">
        <p14:creationId xmlns:p14="http://schemas.microsoft.com/office/powerpoint/2010/main" val="199485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67A6A-15D7-6546-B56B-336C29BAF99E}"/>
              </a:ext>
            </a:extLst>
          </p:cNvPr>
          <p:cNvPicPr>
            <a:picLocks noChangeAspect="1"/>
          </p:cNvPicPr>
          <p:nvPr/>
        </p:nvPicPr>
        <p:blipFill>
          <a:blip r:embed="rId2"/>
          <a:stretch>
            <a:fillRect/>
          </a:stretch>
        </p:blipFill>
        <p:spPr>
          <a:xfrm>
            <a:off x="2579076" y="190500"/>
            <a:ext cx="9944100" cy="6667500"/>
          </a:xfrm>
          <a:prstGeom prst="rect">
            <a:avLst/>
          </a:prstGeom>
        </p:spPr>
      </p:pic>
      <p:sp>
        <p:nvSpPr>
          <p:cNvPr id="6" name="Rectangle 5">
            <a:extLst>
              <a:ext uri="{FF2B5EF4-FFF2-40B4-BE49-F238E27FC236}">
                <a16:creationId xmlns:a16="http://schemas.microsoft.com/office/drawing/2014/main" id="{40F29763-9DE3-8B4A-AFAE-931250A1B06D}"/>
              </a:ext>
            </a:extLst>
          </p:cNvPr>
          <p:cNvSpPr/>
          <p:nvPr/>
        </p:nvSpPr>
        <p:spPr>
          <a:xfrm>
            <a:off x="2766645" y="3429000"/>
            <a:ext cx="2555631" cy="707886"/>
          </a:xfrm>
          <a:prstGeom prst="rect">
            <a:avLst/>
          </a:prstGeom>
          <a:solidFill>
            <a:schemeClr val="bg1"/>
          </a:solidFill>
          <a:ln w="31750">
            <a:solidFill>
              <a:schemeClr val="bg1"/>
            </a:solidFill>
          </a:ln>
        </p:spPr>
        <p:txBody>
          <a:bodyPr wrap="square">
            <a:spAutoFit/>
          </a:bodyPr>
          <a:lstStyle/>
          <a:p>
            <a:endParaRPr lang="en" sz="2000" i="0" dirty="0">
              <a:solidFill>
                <a:srgbClr val="242424"/>
              </a:solidFill>
              <a:effectLst/>
              <a:latin typeface="Comic Sans MS" panose="030F0902030302020204" pitchFamily="66" charset="0"/>
            </a:endParaRPr>
          </a:p>
          <a:p>
            <a:endParaRPr lang="en" sz="2000" i="0" dirty="0">
              <a:solidFill>
                <a:srgbClr val="242424"/>
              </a:solidFill>
              <a:effectLst/>
              <a:latin typeface="Comic Sans MS" panose="030F0902030302020204" pitchFamily="66" charset="0"/>
            </a:endParaRPr>
          </a:p>
        </p:txBody>
      </p:sp>
      <p:sp>
        <p:nvSpPr>
          <p:cNvPr id="8" name="Rectangle 7">
            <a:extLst>
              <a:ext uri="{FF2B5EF4-FFF2-40B4-BE49-F238E27FC236}">
                <a16:creationId xmlns:a16="http://schemas.microsoft.com/office/drawing/2014/main" id="{FF09203A-0E12-0F45-AB10-75E092DE39A3}"/>
              </a:ext>
            </a:extLst>
          </p:cNvPr>
          <p:cNvSpPr/>
          <p:nvPr/>
        </p:nvSpPr>
        <p:spPr>
          <a:xfrm>
            <a:off x="4267199" y="510748"/>
            <a:ext cx="2555631" cy="1200329"/>
          </a:xfrm>
          <a:prstGeom prst="rect">
            <a:avLst/>
          </a:prstGeom>
          <a:solidFill>
            <a:schemeClr val="bg1"/>
          </a:solidFill>
          <a:ln w="31750">
            <a:solidFill>
              <a:schemeClr val="bg1"/>
            </a:solidFill>
          </a:ln>
        </p:spPr>
        <p:txBody>
          <a:bodyPr wrap="square">
            <a:spAutoFit/>
          </a:bodyPr>
          <a:lstStyle/>
          <a:p>
            <a:endParaRPr lang="en" sz="2400" i="0" dirty="0">
              <a:solidFill>
                <a:srgbClr val="242424"/>
              </a:solidFill>
              <a:effectLst/>
              <a:latin typeface="Comic Sans MS" panose="030F0902030302020204" pitchFamily="66" charset="0"/>
            </a:endParaRPr>
          </a:p>
          <a:p>
            <a:endParaRPr lang="en" sz="2400" dirty="0">
              <a:solidFill>
                <a:srgbClr val="242424"/>
              </a:solidFill>
              <a:latin typeface="Comic Sans MS" panose="030F0902030302020204" pitchFamily="66" charset="0"/>
            </a:endParaRPr>
          </a:p>
          <a:p>
            <a:endParaRPr lang="en" sz="2400" i="0" dirty="0">
              <a:solidFill>
                <a:srgbClr val="242424"/>
              </a:solidFill>
              <a:effectLst/>
              <a:latin typeface="Comic Sans MS" panose="030F0902030302020204" pitchFamily="66" charset="0"/>
            </a:endParaRPr>
          </a:p>
        </p:txBody>
      </p:sp>
      <p:sp>
        <p:nvSpPr>
          <p:cNvPr id="9" name="Rectangle 8">
            <a:extLst>
              <a:ext uri="{FF2B5EF4-FFF2-40B4-BE49-F238E27FC236}">
                <a16:creationId xmlns:a16="http://schemas.microsoft.com/office/drawing/2014/main" id="{CDD24834-68CD-C64A-A09B-69A6FC0FFBAE}"/>
              </a:ext>
            </a:extLst>
          </p:cNvPr>
          <p:cNvSpPr/>
          <p:nvPr/>
        </p:nvSpPr>
        <p:spPr>
          <a:xfrm>
            <a:off x="9120553" y="4965518"/>
            <a:ext cx="2555631" cy="1569660"/>
          </a:xfrm>
          <a:prstGeom prst="rect">
            <a:avLst/>
          </a:prstGeom>
          <a:solidFill>
            <a:schemeClr val="bg1"/>
          </a:solidFill>
          <a:ln w="31750">
            <a:solidFill>
              <a:schemeClr val="bg1"/>
            </a:solidFill>
          </a:ln>
        </p:spPr>
        <p:txBody>
          <a:bodyPr wrap="square">
            <a:spAutoFit/>
          </a:bodyPr>
          <a:lstStyle/>
          <a:p>
            <a:endParaRPr lang="en" sz="2400" i="0" dirty="0">
              <a:solidFill>
                <a:srgbClr val="242424"/>
              </a:solidFill>
              <a:effectLst/>
              <a:latin typeface="Comic Sans MS" panose="030F0902030302020204" pitchFamily="66" charset="0"/>
            </a:endParaRPr>
          </a:p>
          <a:p>
            <a:endParaRPr lang="en" sz="2400" i="0" dirty="0">
              <a:solidFill>
                <a:srgbClr val="242424"/>
              </a:solidFill>
              <a:effectLst/>
              <a:latin typeface="Comic Sans MS" panose="030F0902030302020204" pitchFamily="66" charset="0"/>
            </a:endParaRPr>
          </a:p>
          <a:p>
            <a:endParaRPr lang="en" sz="2400" dirty="0">
              <a:solidFill>
                <a:srgbClr val="242424"/>
              </a:solidFill>
              <a:latin typeface="Comic Sans MS" panose="030F0902030302020204" pitchFamily="66" charset="0"/>
            </a:endParaRPr>
          </a:p>
          <a:p>
            <a:endParaRPr lang="en" sz="2400" i="0" dirty="0">
              <a:solidFill>
                <a:srgbClr val="242424"/>
              </a:solidFill>
              <a:effectLst/>
              <a:latin typeface="Comic Sans MS" panose="030F0902030302020204" pitchFamily="66" charset="0"/>
            </a:endParaRPr>
          </a:p>
        </p:txBody>
      </p:sp>
      <p:sp>
        <p:nvSpPr>
          <p:cNvPr id="10" name="Action Button: Movie 9">
            <a:hlinkClick r:id="rId3" highlightClick="1"/>
            <a:extLst>
              <a:ext uri="{FF2B5EF4-FFF2-40B4-BE49-F238E27FC236}">
                <a16:creationId xmlns:a16="http://schemas.microsoft.com/office/drawing/2014/main" id="{8932CDA1-E557-7F42-AC81-3F7798DC4E3D}"/>
              </a:ext>
            </a:extLst>
          </p:cNvPr>
          <p:cNvSpPr/>
          <p:nvPr/>
        </p:nvSpPr>
        <p:spPr>
          <a:xfrm>
            <a:off x="2426677" y="6114954"/>
            <a:ext cx="492369" cy="30986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6FE64D9-A9DF-B64A-BD63-FA51B92A9B51}"/>
              </a:ext>
            </a:extLst>
          </p:cNvPr>
          <p:cNvSpPr/>
          <p:nvPr/>
        </p:nvSpPr>
        <p:spPr>
          <a:xfrm>
            <a:off x="125910" y="5334849"/>
            <a:ext cx="2945538" cy="1200329"/>
          </a:xfrm>
          <a:prstGeom prst="rect">
            <a:avLst/>
          </a:prstGeom>
          <a:ln w="31750">
            <a:solidFill>
              <a:srgbClr val="00FA00"/>
            </a:solidFill>
          </a:ln>
        </p:spPr>
        <p:txBody>
          <a:bodyPr wrap="square">
            <a:spAutoFit/>
          </a:bodyPr>
          <a:lstStyle/>
          <a:p>
            <a:r>
              <a:rPr lang="en" sz="2400" b="1" i="0" u="sng" dirty="0">
                <a:solidFill>
                  <a:srgbClr val="242424"/>
                </a:solidFill>
                <a:effectLst/>
                <a:latin typeface="Comic Sans MS" panose="030F0902030302020204" pitchFamily="66" charset="0"/>
              </a:rPr>
              <a:t>Demo</a:t>
            </a:r>
            <a:r>
              <a:rPr lang="en" sz="2400" b="1" i="0" dirty="0">
                <a:solidFill>
                  <a:srgbClr val="242424"/>
                </a:solidFill>
                <a:effectLst/>
                <a:latin typeface="Comic Sans MS" panose="030F0902030302020204" pitchFamily="66" charset="0"/>
              </a:rPr>
              <a:t>: </a:t>
            </a:r>
            <a:r>
              <a:rPr lang="en" sz="2400" i="0" dirty="0">
                <a:solidFill>
                  <a:srgbClr val="242424"/>
                </a:solidFill>
                <a:effectLst/>
                <a:latin typeface="Comic Sans MS" panose="030F0902030302020204" pitchFamily="66" charset="0"/>
              </a:rPr>
              <a:t>Complete the possible causes of Landslides.</a:t>
            </a:r>
          </a:p>
        </p:txBody>
      </p:sp>
      <p:sp>
        <p:nvSpPr>
          <p:cNvPr id="12" name="Rectangle 11">
            <a:extLst>
              <a:ext uri="{FF2B5EF4-FFF2-40B4-BE49-F238E27FC236}">
                <a16:creationId xmlns:a16="http://schemas.microsoft.com/office/drawing/2014/main" id="{07D1F1E2-E677-FC40-9F28-34F20CE61A7D}"/>
              </a:ext>
            </a:extLst>
          </p:cNvPr>
          <p:cNvSpPr/>
          <p:nvPr/>
        </p:nvSpPr>
        <p:spPr>
          <a:xfrm>
            <a:off x="146161" y="187582"/>
            <a:ext cx="3335743" cy="646331"/>
          </a:xfrm>
          <a:prstGeom prst="rect">
            <a:avLst/>
          </a:prstGeom>
          <a:ln w="28575">
            <a:solidFill>
              <a:srgbClr val="FF0000"/>
            </a:solidFill>
          </a:ln>
        </p:spPr>
        <p:txBody>
          <a:bodyPr wrap="square">
            <a:spAutoFit/>
          </a:bodyPr>
          <a:lstStyle/>
          <a:p>
            <a:r>
              <a:rPr lang="en" i="0" u="sng" dirty="0">
                <a:effectLst/>
                <a:latin typeface="Comic Sans MS" panose="030F0902030302020204" pitchFamily="66" charset="0"/>
              </a:rPr>
              <a:t>Exam practice: Causes of Landslides</a:t>
            </a:r>
          </a:p>
        </p:txBody>
      </p:sp>
    </p:spTree>
    <p:extLst>
      <p:ext uri="{BB962C8B-B14F-4D97-AF65-F5344CB8AC3E}">
        <p14:creationId xmlns:p14="http://schemas.microsoft.com/office/powerpoint/2010/main" val="17251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6D161B-FD72-1349-999A-6ADC5A060B9F}"/>
              </a:ext>
            </a:extLst>
          </p:cNvPr>
          <p:cNvSpPr/>
          <p:nvPr/>
        </p:nvSpPr>
        <p:spPr>
          <a:xfrm>
            <a:off x="252008" y="637269"/>
            <a:ext cx="11820927" cy="830997"/>
          </a:xfrm>
          <a:prstGeom prst="rect">
            <a:avLst/>
          </a:prstGeom>
          <a:ln w="38100">
            <a:solidFill>
              <a:srgbClr val="00FA00"/>
            </a:solidFill>
          </a:ln>
        </p:spPr>
        <p:txBody>
          <a:bodyPr wrap="square">
            <a:spAutoFit/>
          </a:bodyPr>
          <a:lstStyle/>
          <a:p>
            <a:r>
              <a:rPr lang="en" sz="2400" b="1" i="0" u="sng" dirty="0">
                <a:solidFill>
                  <a:srgbClr val="242424"/>
                </a:solidFill>
                <a:effectLst/>
                <a:latin typeface="Comic Sans MS" panose="030F0902030302020204" pitchFamily="66" charset="0"/>
              </a:rPr>
              <a:t>Demo</a:t>
            </a:r>
            <a:r>
              <a:rPr lang="en" sz="2400" b="0" i="0" dirty="0">
                <a:solidFill>
                  <a:srgbClr val="242424"/>
                </a:solidFill>
                <a:effectLst/>
                <a:latin typeface="Comic Sans MS" panose="030F0902030302020204" pitchFamily="66" charset="0"/>
              </a:rPr>
              <a:t>: Using evidence from the photograph explain the possible causes of the landslide (2+2+2 marks).</a:t>
            </a:r>
          </a:p>
        </p:txBody>
      </p:sp>
      <p:pic>
        <p:nvPicPr>
          <p:cNvPr id="6" name="Picture 5">
            <a:extLst>
              <a:ext uri="{FF2B5EF4-FFF2-40B4-BE49-F238E27FC236}">
                <a16:creationId xmlns:a16="http://schemas.microsoft.com/office/drawing/2014/main" id="{3F40E181-8413-C148-9E2B-B288E2F2B874}"/>
              </a:ext>
            </a:extLst>
          </p:cNvPr>
          <p:cNvPicPr>
            <a:picLocks noChangeAspect="1"/>
          </p:cNvPicPr>
          <p:nvPr/>
        </p:nvPicPr>
        <p:blipFill>
          <a:blip r:embed="rId2"/>
          <a:stretch>
            <a:fillRect/>
          </a:stretch>
        </p:blipFill>
        <p:spPr>
          <a:xfrm>
            <a:off x="381000" y="1731534"/>
            <a:ext cx="7232224" cy="4824047"/>
          </a:xfrm>
          <a:prstGeom prst="rect">
            <a:avLst/>
          </a:prstGeom>
          <a:ln w="38100">
            <a:solidFill>
              <a:srgbClr val="7030A0"/>
            </a:solidFill>
          </a:ln>
        </p:spPr>
      </p:pic>
      <p:sp>
        <p:nvSpPr>
          <p:cNvPr id="7" name="Rectangle 6">
            <a:extLst>
              <a:ext uri="{FF2B5EF4-FFF2-40B4-BE49-F238E27FC236}">
                <a16:creationId xmlns:a16="http://schemas.microsoft.com/office/drawing/2014/main" id="{99C238F8-6283-3347-AC64-FAF352F2BE2F}"/>
              </a:ext>
            </a:extLst>
          </p:cNvPr>
          <p:cNvSpPr/>
          <p:nvPr/>
        </p:nvSpPr>
        <p:spPr>
          <a:xfrm>
            <a:off x="7841270" y="1564107"/>
            <a:ext cx="4231665" cy="5262979"/>
          </a:xfrm>
          <a:prstGeom prst="rect">
            <a:avLst/>
          </a:prstGeom>
          <a:ln w="38100">
            <a:solidFill>
              <a:srgbClr val="7030A0"/>
            </a:solidFill>
          </a:ln>
        </p:spPr>
        <p:txBody>
          <a:bodyPr wrap="square">
            <a:spAutoFit/>
          </a:bodyPr>
          <a:lstStyle/>
          <a:p>
            <a:r>
              <a:rPr lang="en" sz="2400" b="1" i="0" u="sng" dirty="0">
                <a:solidFill>
                  <a:srgbClr val="242424"/>
                </a:solidFill>
                <a:effectLst/>
                <a:latin typeface="Comic Sans MS" panose="030F0902030302020204" pitchFamily="66" charset="0"/>
              </a:rPr>
              <a:t>Factors to Look for:</a:t>
            </a:r>
          </a:p>
          <a:p>
            <a:pPr marL="342900" indent="-342900">
              <a:buFont typeface="Arial" panose="020B0604020202020204" pitchFamily="34" charset="0"/>
              <a:buChar char="•"/>
            </a:pPr>
            <a:r>
              <a:rPr lang="en" sz="2400" dirty="0">
                <a:solidFill>
                  <a:srgbClr val="242424"/>
                </a:solidFill>
                <a:latin typeface="Comic Sans MS" panose="030F0902030302020204" pitchFamily="66" charset="0"/>
              </a:rPr>
              <a:t>Slope Angle </a:t>
            </a:r>
          </a:p>
          <a:p>
            <a:pPr marL="342900" indent="-342900">
              <a:buFont typeface="Arial" panose="020B0604020202020204" pitchFamily="34" charset="0"/>
              <a:buChar char="•"/>
            </a:pPr>
            <a:r>
              <a:rPr lang="en" sz="2400" i="0" dirty="0">
                <a:solidFill>
                  <a:srgbClr val="242424"/>
                </a:solidFill>
                <a:effectLst/>
                <a:latin typeface="Comic Sans MS" panose="030F0902030302020204" pitchFamily="66" charset="0"/>
              </a:rPr>
              <a:t>Gradient </a:t>
            </a:r>
          </a:p>
          <a:p>
            <a:pPr marL="342900" indent="-342900">
              <a:buFont typeface="Arial" panose="020B0604020202020204" pitchFamily="34" charset="0"/>
              <a:buChar char="•"/>
            </a:pPr>
            <a:r>
              <a:rPr lang="en" sz="2400" i="0" dirty="0">
                <a:solidFill>
                  <a:srgbClr val="242424"/>
                </a:solidFill>
                <a:effectLst/>
                <a:latin typeface="Comic Sans MS" panose="030F0902030302020204" pitchFamily="66" charset="0"/>
              </a:rPr>
              <a:t>Wet vs Dry</a:t>
            </a:r>
          </a:p>
          <a:p>
            <a:pPr marL="342900" indent="-342900">
              <a:buFont typeface="Arial" panose="020B0604020202020204" pitchFamily="34" charset="0"/>
              <a:buChar char="•"/>
            </a:pPr>
            <a:r>
              <a:rPr lang="de-DE" sz="2400" dirty="0">
                <a:solidFill>
                  <a:srgbClr val="242424"/>
                </a:solidFill>
                <a:latin typeface="Comic Sans MS" panose="030F0902030302020204" pitchFamily="66" charset="0"/>
              </a:rPr>
              <a:t>U</a:t>
            </a:r>
            <a:r>
              <a:rPr lang="en" sz="2400" dirty="0">
                <a:solidFill>
                  <a:srgbClr val="242424"/>
                </a:solidFill>
                <a:latin typeface="Comic Sans MS" panose="030F0902030302020204" pitchFamily="66" charset="0"/>
              </a:rPr>
              <a:t>ndercutting </a:t>
            </a:r>
          </a:p>
          <a:p>
            <a:pPr marL="342900" indent="-342900">
              <a:buFont typeface="Arial" panose="020B0604020202020204" pitchFamily="34" charset="0"/>
              <a:buChar char="•"/>
            </a:pPr>
            <a:r>
              <a:rPr lang="en" sz="2400" i="0" dirty="0">
                <a:solidFill>
                  <a:srgbClr val="242424"/>
                </a:solidFill>
                <a:effectLst/>
                <a:latin typeface="Comic Sans MS" panose="030F0902030302020204" pitchFamily="66" charset="0"/>
              </a:rPr>
              <a:t>Lateral Pressure</a:t>
            </a:r>
          </a:p>
          <a:p>
            <a:pPr marL="342900" indent="-342900">
              <a:buFont typeface="Arial" panose="020B0604020202020204" pitchFamily="34" charset="0"/>
              <a:buChar char="•"/>
            </a:pPr>
            <a:r>
              <a:rPr lang="en" sz="2400" dirty="0">
                <a:solidFill>
                  <a:srgbClr val="242424"/>
                </a:solidFill>
                <a:latin typeface="Comic Sans MS" panose="030F0902030302020204" pitchFamily="66" charset="0"/>
              </a:rPr>
              <a:t>Loading Pressure</a:t>
            </a:r>
            <a:r>
              <a:rPr lang="en" sz="2400" i="0" dirty="0">
                <a:solidFill>
                  <a:srgbClr val="242424"/>
                </a:solidFill>
                <a:effectLst/>
                <a:latin typeface="Comic Sans MS" panose="030F0902030302020204" pitchFamily="66" charset="0"/>
              </a:rPr>
              <a:t> </a:t>
            </a:r>
          </a:p>
          <a:p>
            <a:pPr marL="342900" indent="-342900">
              <a:buFont typeface="Arial" panose="020B0604020202020204" pitchFamily="34" charset="0"/>
              <a:buChar char="•"/>
            </a:pPr>
            <a:r>
              <a:rPr lang="en" sz="2400" dirty="0">
                <a:solidFill>
                  <a:srgbClr val="242424"/>
                </a:solidFill>
                <a:latin typeface="Comic Sans MS" panose="030F0902030302020204" pitchFamily="66" charset="0"/>
              </a:rPr>
              <a:t>Weathering (Solution of Minerals)</a:t>
            </a:r>
          </a:p>
          <a:p>
            <a:pPr marL="342900" indent="-342900">
              <a:buFont typeface="Arial" panose="020B0604020202020204" pitchFamily="34" charset="0"/>
              <a:buChar char="•"/>
            </a:pPr>
            <a:r>
              <a:rPr lang="en" sz="2400" i="0" dirty="0">
                <a:solidFill>
                  <a:srgbClr val="242424"/>
                </a:solidFill>
                <a:effectLst/>
                <a:latin typeface="Comic Sans MS" panose="030F0902030302020204" pitchFamily="66" charset="0"/>
              </a:rPr>
              <a:t>Pores (Saturation </a:t>
            </a:r>
          </a:p>
          <a:p>
            <a:pPr marL="342900" indent="-342900">
              <a:buFont typeface="Arial" panose="020B0604020202020204" pitchFamily="34" charset="0"/>
              <a:buChar char="•"/>
            </a:pPr>
            <a:r>
              <a:rPr lang="en" sz="2400" dirty="0">
                <a:solidFill>
                  <a:srgbClr val="242424"/>
                </a:solidFill>
                <a:latin typeface="Comic Sans MS" panose="030F0902030302020204" pitchFamily="66" charset="0"/>
              </a:rPr>
              <a:t>Change in Structure</a:t>
            </a:r>
          </a:p>
          <a:p>
            <a:pPr marL="342900" indent="-342900">
              <a:buFont typeface="Arial" panose="020B0604020202020204" pitchFamily="34" charset="0"/>
              <a:buChar char="•"/>
            </a:pPr>
            <a:r>
              <a:rPr lang="en" sz="2400" i="0" dirty="0">
                <a:solidFill>
                  <a:srgbClr val="242424"/>
                </a:solidFill>
                <a:effectLst/>
                <a:latin typeface="Comic Sans MS" panose="030F0902030302020204" pitchFamily="66" charset="0"/>
              </a:rPr>
              <a:t>Organic Effects (Decay/Burrowing Animals</a:t>
            </a:r>
            <a:r>
              <a:rPr lang="en" sz="2000" i="0" dirty="0">
                <a:solidFill>
                  <a:srgbClr val="242424"/>
                </a:solidFill>
                <a:effectLst/>
                <a:latin typeface="Comic Sans MS" panose="030F0902030302020204" pitchFamily="66" charset="0"/>
              </a:rPr>
              <a:t>)</a:t>
            </a:r>
          </a:p>
        </p:txBody>
      </p:sp>
      <p:sp>
        <p:nvSpPr>
          <p:cNvPr id="8" name="Rectangle 7">
            <a:extLst>
              <a:ext uri="{FF2B5EF4-FFF2-40B4-BE49-F238E27FC236}">
                <a16:creationId xmlns:a16="http://schemas.microsoft.com/office/drawing/2014/main" id="{80EF5BE3-00E0-0949-8D06-37AF537515D0}"/>
              </a:ext>
            </a:extLst>
          </p:cNvPr>
          <p:cNvSpPr/>
          <p:nvPr/>
        </p:nvSpPr>
        <p:spPr>
          <a:xfrm>
            <a:off x="216349" y="172521"/>
            <a:ext cx="11856587" cy="369332"/>
          </a:xfrm>
          <a:prstGeom prst="rect">
            <a:avLst/>
          </a:prstGeom>
          <a:ln w="38100">
            <a:solidFill>
              <a:srgbClr val="FF0000"/>
            </a:solidFill>
          </a:ln>
        </p:spPr>
        <p:txBody>
          <a:bodyPr wrap="square">
            <a:spAutoFit/>
          </a:bodyPr>
          <a:lstStyle/>
          <a:p>
            <a:pPr algn="ctr"/>
            <a:r>
              <a:rPr lang="en" i="0" u="sng" dirty="0">
                <a:effectLst/>
                <a:latin typeface="Comic Sans MS" panose="030F0902030302020204" pitchFamily="66" charset="0"/>
              </a:rPr>
              <a:t>Mass Movements</a:t>
            </a:r>
          </a:p>
        </p:txBody>
      </p:sp>
    </p:spTree>
    <p:extLst>
      <p:ext uri="{BB962C8B-B14F-4D97-AF65-F5344CB8AC3E}">
        <p14:creationId xmlns:p14="http://schemas.microsoft.com/office/powerpoint/2010/main" val="385860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ttps://www.thinkib.net/files/geography/geophysical-hazards/wet-and-speed.png">
            <a:extLst>
              <a:ext uri="{FF2B5EF4-FFF2-40B4-BE49-F238E27FC236}">
                <a16:creationId xmlns:a16="http://schemas.microsoft.com/office/drawing/2014/main" id="{86574DED-7035-834C-919B-DE8C7790E9D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2625" y="1753210"/>
            <a:ext cx="5956300" cy="465931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EA43AD-67C9-2D46-91EE-CA98B96D004D}"/>
              </a:ext>
            </a:extLst>
          </p:cNvPr>
          <p:cNvPicPr>
            <a:picLocks noChangeAspect="1"/>
          </p:cNvPicPr>
          <p:nvPr/>
        </p:nvPicPr>
        <p:blipFill>
          <a:blip r:embed="rId4"/>
          <a:stretch>
            <a:fillRect/>
          </a:stretch>
        </p:blipFill>
        <p:spPr>
          <a:xfrm>
            <a:off x="6289675" y="1753210"/>
            <a:ext cx="5719700" cy="4635867"/>
          </a:xfrm>
          <a:prstGeom prst="rect">
            <a:avLst/>
          </a:prstGeom>
          <a:ln w="28575">
            <a:solidFill>
              <a:srgbClr val="7030A0"/>
            </a:solidFill>
          </a:ln>
        </p:spPr>
      </p:pic>
      <p:sp>
        <p:nvSpPr>
          <p:cNvPr id="6" name="Rectangle 5">
            <a:extLst>
              <a:ext uri="{FF2B5EF4-FFF2-40B4-BE49-F238E27FC236}">
                <a16:creationId xmlns:a16="http://schemas.microsoft.com/office/drawing/2014/main" id="{E03E407A-F1EA-BA4A-9345-C0D66D9357BE}"/>
              </a:ext>
            </a:extLst>
          </p:cNvPr>
          <p:cNvSpPr/>
          <p:nvPr/>
        </p:nvSpPr>
        <p:spPr>
          <a:xfrm>
            <a:off x="146161" y="187582"/>
            <a:ext cx="11846547" cy="369332"/>
          </a:xfrm>
          <a:prstGeom prst="rect">
            <a:avLst/>
          </a:prstGeom>
          <a:ln w="38100">
            <a:solidFill>
              <a:srgbClr val="FF0000"/>
            </a:solidFill>
          </a:ln>
        </p:spPr>
        <p:txBody>
          <a:bodyPr wrap="square">
            <a:spAutoFit/>
          </a:bodyPr>
          <a:lstStyle/>
          <a:p>
            <a:r>
              <a:rPr lang="en" i="0" u="sng" dirty="0">
                <a:effectLst/>
                <a:latin typeface="Comic Sans MS" panose="030F0902030302020204" pitchFamily="66" charset="0"/>
              </a:rPr>
              <a:t>Exam practice: Causes of Landslides</a:t>
            </a:r>
          </a:p>
        </p:txBody>
      </p:sp>
      <p:sp>
        <p:nvSpPr>
          <p:cNvPr id="7" name="Rectangle 6">
            <a:extLst>
              <a:ext uri="{FF2B5EF4-FFF2-40B4-BE49-F238E27FC236}">
                <a16:creationId xmlns:a16="http://schemas.microsoft.com/office/drawing/2014/main" id="{D711C5CD-682A-1141-A025-9236169B5957}"/>
              </a:ext>
            </a:extLst>
          </p:cNvPr>
          <p:cNvSpPr/>
          <p:nvPr/>
        </p:nvSpPr>
        <p:spPr>
          <a:xfrm>
            <a:off x="146160" y="672400"/>
            <a:ext cx="11863215" cy="830997"/>
          </a:xfrm>
          <a:prstGeom prst="rect">
            <a:avLst/>
          </a:prstGeom>
          <a:ln w="31750">
            <a:solidFill>
              <a:srgbClr val="00FA00"/>
            </a:solidFill>
          </a:ln>
        </p:spPr>
        <p:txBody>
          <a:bodyPr wrap="square">
            <a:spAutoFit/>
          </a:bodyPr>
          <a:lstStyle/>
          <a:p>
            <a:r>
              <a:rPr lang="de-DE" sz="2400" b="1" i="0" u="sng" dirty="0">
                <a:solidFill>
                  <a:srgbClr val="242424"/>
                </a:solidFill>
                <a:effectLst/>
                <a:latin typeface="Comic Sans MS" panose="030F0902030302020204" pitchFamily="66" charset="0"/>
              </a:rPr>
              <a:t>Demo</a:t>
            </a:r>
            <a:r>
              <a:rPr lang="de-DE" sz="2400" b="1" i="0" dirty="0">
                <a:solidFill>
                  <a:srgbClr val="242424"/>
                </a:solidFill>
                <a:effectLst/>
                <a:latin typeface="Comic Sans MS" panose="030F0902030302020204" pitchFamily="66" charset="0"/>
              </a:rPr>
              <a:t>:</a:t>
            </a:r>
            <a:r>
              <a:rPr lang="de-DE" sz="2400" i="0" dirty="0">
                <a:solidFill>
                  <a:srgbClr val="242424"/>
                </a:solidFill>
                <a:effectLst/>
                <a:latin typeface="Comic Sans MS" panose="030F0902030302020204" pitchFamily="66" charset="0"/>
              </a:rPr>
              <a:t> Using</a:t>
            </a:r>
            <a:r>
              <a:rPr lang="en" sz="2400" i="0" dirty="0">
                <a:solidFill>
                  <a:srgbClr val="242424"/>
                </a:solidFill>
                <a:effectLst/>
                <a:latin typeface="Comic Sans MS" panose="030F0902030302020204" pitchFamily="66" charset="0"/>
              </a:rPr>
              <a:t> the diagram and the chart identify the </a:t>
            </a:r>
            <a:r>
              <a:rPr lang="de-DE" sz="2400" dirty="0">
                <a:latin typeface="Comic Sans MS" panose="030F0902030302020204" pitchFamily="66" charset="0"/>
              </a:rPr>
              <a:t>characteristic</a:t>
            </a:r>
            <a:r>
              <a:rPr lang="en" sz="2400" dirty="0">
                <a:solidFill>
                  <a:srgbClr val="242424"/>
                </a:solidFill>
                <a:latin typeface="Comic Sans MS" panose="030F0902030302020204" pitchFamily="66" charset="0"/>
              </a:rPr>
              <a:t> of the landslide. </a:t>
            </a:r>
            <a:r>
              <a:rPr lang="en" sz="2400" i="0" dirty="0">
                <a:solidFill>
                  <a:srgbClr val="242424"/>
                </a:solidFill>
                <a:effectLst/>
                <a:latin typeface="Comic Sans MS" panose="030F0902030302020204" pitchFamily="66" charset="0"/>
              </a:rPr>
              <a:t> </a:t>
            </a:r>
          </a:p>
        </p:txBody>
      </p:sp>
    </p:spTree>
    <p:extLst>
      <p:ext uri="{BB962C8B-B14F-4D97-AF65-F5344CB8AC3E}">
        <p14:creationId xmlns:p14="http://schemas.microsoft.com/office/powerpoint/2010/main" val="350610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D1EA1-813A-A84A-8198-5B75007BDC0D}"/>
              </a:ext>
            </a:extLst>
          </p:cNvPr>
          <p:cNvSpPr/>
          <p:nvPr/>
        </p:nvSpPr>
        <p:spPr>
          <a:xfrm>
            <a:off x="216349" y="172521"/>
            <a:ext cx="11856587" cy="369332"/>
          </a:xfrm>
          <a:prstGeom prst="rect">
            <a:avLst/>
          </a:prstGeom>
          <a:ln w="28575">
            <a:solidFill>
              <a:srgbClr val="FF0000"/>
            </a:solidFill>
          </a:ln>
        </p:spPr>
        <p:txBody>
          <a:bodyPr wrap="square">
            <a:spAutoFit/>
          </a:bodyPr>
          <a:lstStyle/>
          <a:p>
            <a:pPr algn="ctr"/>
            <a:r>
              <a:rPr lang="en" i="0" u="sng" dirty="0">
                <a:effectLst/>
                <a:latin typeface="Comic Sans MS" panose="030F0902030302020204" pitchFamily="66" charset="0"/>
              </a:rPr>
              <a:t>Slope Stability</a:t>
            </a:r>
          </a:p>
        </p:txBody>
      </p:sp>
      <p:sp>
        <p:nvSpPr>
          <p:cNvPr id="6" name="Rectangle 5">
            <a:extLst>
              <a:ext uri="{FF2B5EF4-FFF2-40B4-BE49-F238E27FC236}">
                <a16:creationId xmlns:a16="http://schemas.microsoft.com/office/drawing/2014/main" id="{61DA849F-8E34-C147-B626-19EECC453C88}"/>
              </a:ext>
            </a:extLst>
          </p:cNvPr>
          <p:cNvSpPr/>
          <p:nvPr/>
        </p:nvSpPr>
        <p:spPr>
          <a:xfrm>
            <a:off x="1928813" y="722571"/>
            <a:ext cx="10144124" cy="1200329"/>
          </a:xfrm>
          <a:prstGeom prst="rect">
            <a:avLst/>
          </a:prstGeom>
          <a:ln w="28575">
            <a:solidFill>
              <a:srgbClr val="7030A0"/>
            </a:solidFill>
          </a:ln>
        </p:spPr>
        <p:txBody>
          <a:bodyPr wrap="square">
            <a:spAutoFit/>
          </a:bodyPr>
          <a:lstStyle/>
          <a:p>
            <a:r>
              <a:rPr lang="en" sz="2400" b="1" i="0" u="sng" dirty="0">
                <a:solidFill>
                  <a:srgbClr val="242424"/>
                </a:solidFill>
                <a:effectLst/>
                <a:latin typeface="Comic Sans MS" panose="030F0902030302020204" pitchFamily="66" charset="0"/>
              </a:rPr>
              <a:t>Slope stability</a:t>
            </a:r>
            <a:r>
              <a:rPr lang="en" sz="2400" b="1" i="0" dirty="0">
                <a:solidFill>
                  <a:srgbClr val="242424"/>
                </a:solidFill>
                <a:effectLst/>
                <a:latin typeface="Comic Sans MS" panose="030F0902030302020204" pitchFamily="66" charset="0"/>
              </a:rPr>
              <a:t> </a:t>
            </a:r>
            <a:r>
              <a:rPr lang="en" sz="2400" b="0" i="0" dirty="0">
                <a:solidFill>
                  <a:srgbClr val="242424"/>
                </a:solidFill>
                <a:effectLst/>
                <a:latin typeface="Comic Sans MS" panose="030F0902030302020204" pitchFamily="66" charset="0"/>
              </a:rPr>
              <a:t>is defined by its safety factor, which relates to the relative resistance of the slope compared with the force trying to move it. </a:t>
            </a:r>
          </a:p>
        </p:txBody>
      </p:sp>
      <p:sp>
        <p:nvSpPr>
          <p:cNvPr id="7" name="Rectangle 6">
            <a:extLst>
              <a:ext uri="{FF2B5EF4-FFF2-40B4-BE49-F238E27FC236}">
                <a16:creationId xmlns:a16="http://schemas.microsoft.com/office/drawing/2014/main" id="{AE4CC5AE-DE4A-0D4F-9B4A-1FD2E3408067}"/>
              </a:ext>
            </a:extLst>
          </p:cNvPr>
          <p:cNvSpPr/>
          <p:nvPr/>
        </p:nvSpPr>
        <p:spPr>
          <a:xfrm>
            <a:off x="681038" y="1091902"/>
            <a:ext cx="847725" cy="461665"/>
          </a:xfrm>
          <a:prstGeom prst="rect">
            <a:avLst/>
          </a:prstGeom>
          <a:ln w="28575">
            <a:solidFill>
              <a:srgbClr val="FF0000"/>
            </a:solidFill>
          </a:ln>
        </p:spPr>
        <p:txBody>
          <a:bodyPr wrap="square">
            <a:spAutoFit/>
          </a:bodyPr>
          <a:lstStyle/>
          <a:p>
            <a:r>
              <a:rPr lang="en" sz="2400" b="0" i="0" dirty="0">
                <a:solidFill>
                  <a:srgbClr val="242424"/>
                </a:solidFill>
                <a:effectLst/>
                <a:latin typeface="Comic Sans MS" panose="030F0902030302020204" pitchFamily="66" charset="0"/>
              </a:rPr>
              <a:t>AO1</a:t>
            </a:r>
          </a:p>
        </p:txBody>
      </p:sp>
      <p:sp>
        <p:nvSpPr>
          <p:cNvPr id="8" name="Rectangle 7">
            <a:extLst>
              <a:ext uri="{FF2B5EF4-FFF2-40B4-BE49-F238E27FC236}">
                <a16:creationId xmlns:a16="http://schemas.microsoft.com/office/drawing/2014/main" id="{AAC26572-6DF0-F244-B174-4EDB2ECAF197}"/>
              </a:ext>
            </a:extLst>
          </p:cNvPr>
          <p:cNvSpPr/>
          <p:nvPr/>
        </p:nvSpPr>
        <p:spPr>
          <a:xfrm>
            <a:off x="167706" y="2076727"/>
            <a:ext cx="11905230" cy="461665"/>
          </a:xfrm>
          <a:prstGeom prst="rect">
            <a:avLst/>
          </a:prstGeom>
          <a:ln w="28575">
            <a:solidFill>
              <a:srgbClr val="00FA00"/>
            </a:solidFill>
          </a:ln>
        </p:spPr>
        <p:txBody>
          <a:bodyPr wrap="square">
            <a:spAutoFit/>
          </a:bodyPr>
          <a:lstStyle/>
          <a:p>
            <a:r>
              <a:rPr lang="en" sz="2400" b="1" u="sng" dirty="0">
                <a:solidFill>
                  <a:srgbClr val="242424"/>
                </a:solidFill>
                <a:latin typeface="Comic Sans MS" panose="030F0902030302020204" pitchFamily="66" charset="0"/>
              </a:rPr>
              <a:t>Demo</a:t>
            </a:r>
            <a:r>
              <a:rPr lang="en" sz="2400" dirty="0">
                <a:solidFill>
                  <a:srgbClr val="242424"/>
                </a:solidFill>
                <a:latin typeface="Comic Sans MS" panose="030F0902030302020204" pitchFamily="66" charset="0"/>
              </a:rPr>
              <a:t>: What </a:t>
            </a:r>
            <a:r>
              <a:rPr lang="en" sz="2400" b="1" u="sng" dirty="0">
                <a:solidFill>
                  <a:srgbClr val="242424"/>
                </a:solidFill>
                <a:latin typeface="Comic Sans MS" panose="030F0902030302020204" pitchFamily="66" charset="0"/>
              </a:rPr>
              <a:t>physical Factors </a:t>
            </a:r>
            <a:r>
              <a:rPr lang="en" sz="2400" dirty="0">
                <a:solidFill>
                  <a:srgbClr val="242424"/>
                </a:solidFill>
                <a:latin typeface="Comic Sans MS" panose="030F0902030302020204" pitchFamily="66" charset="0"/>
              </a:rPr>
              <a:t>influencing slope stability?</a:t>
            </a:r>
            <a:endParaRPr lang="en" sz="2400" b="0" i="0" dirty="0">
              <a:solidFill>
                <a:srgbClr val="242424"/>
              </a:solidFill>
              <a:effectLst/>
              <a:latin typeface="Comic Sans MS" panose="030F0902030302020204" pitchFamily="66" charset="0"/>
            </a:endParaRPr>
          </a:p>
        </p:txBody>
      </p:sp>
      <p:sp>
        <p:nvSpPr>
          <p:cNvPr id="9" name="Rectangle 8">
            <a:extLst>
              <a:ext uri="{FF2B5EF4-FFF2-40B4-BE49-F238E27FC236}">
                <a16:creationId xmlns:a16="http://schemas.microsoft.com/office/drawing/2014/main" id="{12AE0357-1E16-8441-BB53-A3377A68A3DB}"/>
              </a:ext>
            </a:extLst>
          </p:cNvPr>
          <p:cNvSpPr/>
          <p:nvPr/>
        </p:nvSpPr>
        <p:spPr>
          <a:xfrm>
            <a:off x="187019" y="2854566"/>
            <a:ext cx="3599531" cy="461665"/>
          </a:xfrm>
          <a:prstGeom prst="rect">
            <a:avLst/>
          </a:prstGeom>
          <a:ln w="28575">
            <a:solidFill>
              <a:srgbClr val="7030A0"/>
            </a:solidFill>
          </a:ln>
        </p:spPr>
        <p:txBody>
          <a:bodyPr wrap="square">
            <a:spAutoFit/>
          </a:bodyPr>
          <a:lstStyle/>
          <a:p>
            <a:pPr algn="ctr"/>
            <a:r>
              <a:rPr lang="en" sz="2400" b="1" u="sng" dirty="0">
                <a:solidFill>
                  <a:srgbClr val="242424"/>
                </a:solidFill>
                <a:latin typeface="Comic Sans MS" panose="030F0902030302020204" pitchFamily="66" charset="0"/>
              </a:rPr>
              <a:t>Shear Strength</a:t>
            </a:r>
            <a:endParaRPr lang="en" sz="2400" b="1" i="0" u="sng" dirty="0">
              <a:solidFill>
                <a:srgbClr val="242424"/>
              </a:solidFill>
              <a:effectLst/>
              <a:latin typeface="Comic Sans MS" panose="030F0902030302020204" pitchFamily="66" charset="0"/>
            </a:endParaRPr>
          </a:p>
        </p:txBody>
      </p:sp>
      <p:sp>
        <p:nvSpPr>
          <p:cNvPr id="10" name="Rectangle 9">
            <a:extLst>
              <a:ext uri="{FF2B5EF4-FFF2-40B4-BE49-F238E27FC236}">
                <a16:creationId xmlns:a16="http://schemas.microsoft.com/office/drawing/2014/main" id="{3BC945E1-7B7D-9A4E-BB2A-0C489536ECFC}"/>
              </a:ext>
            </a:extLst>
          </p:cNvPr>
          <p:cNvSpPr/>
          <p:nvPr/>
        </p:nvSpPr>
        <p:spPr>
          <a:xfrm>
            <a:off x="4075500" y="2854567"/>
            <a:ext cx="4939546" cy="461665"/>
          </a:xfrm>
          <a:prstGeom prst="rect">
            <a:avLst/>
          </a:prstGeom>
          <a:ln w="28575">
            <a:solidFill>
              <a:srgbClr val="7030A0"/>
            </a:solidFill>
          </a:ln>
        </p:spPr>
        <p:txBody>
          <a:bodyPr wrap="square">
            <a:spAutoFit/>
          </a:bodyPr>
          <a:lstStyle/>
          <a:p>
            <a:pPr algn="ctr"/>
            <a:r>
              <a:rPr lang="en" sz="2400" b="1" i="0" u="sng" dirty="0">
                <a:solidFill>
                  <a:srgbClr val="242424"/>
                </a:solidFill>
                <a:effectLst/>
                <a:latin typeface="Comic Sans MS" panose="030F0902030302020204" pitchFamily="66" charset="0"/>
              </a:rPr>
              <a:t>Pore pressure</a:t>
            </a:r>
            <a:endParaRPr lang="en-GB" sz="2400" b="1" u="sng" dirty="0"/>
          </a:p>
        </p:txBody>
      </p:sp>
      <p:sp>
        <p:nvSpPr>
          <p:cNvPr id="11" name="Rectangle 10">
            <a:extLst>
              <a:ext uri="{FF2B5EF4-FFF2-40B4-BE49-F238E27FC236}">
                <a16:creationId xmlns:a16="http://schemas.microsoft.com/office/drawing/2014/main" id="{42607274-3E1A-D543-BF3B-F41579B20351}"/>
              </a:ext>
            </a:extLst>
          </p:cNvPr>
          <p:cNvSpPr/>
          <p:nvPr/>
        </p:nvSpPr>
        <p:spPr>
          <a:xfrm>
            <a:off x="9332668" y="2825607"/>
            <a:ext cx="2740257" cy="461665"/>
          </a:xfrm>
          <a:prstGeom prst="rect">
            <a:avLst/>
          </a:prstGeom>
          <a:ln w="28575">
            <a:solidFill>
              <a:srgbClr val="7030A0"/>
            </a:solidFill>
          </a:ln>
        </p:spPr>
        <p:txBody>
          <a:bodyPr wrap="square">
            <a:spAutoFit/>
          </a:bodyPr>
          <a:lstStyle/>
          <a:p>
            <a:pPr algn="ctr"/>
            <a:r>
              <a:rPr lang="en" sz="2400" b="1" i="0" u="sng" dirty="0">
                <a:solidFill>
                  <a:srgbClr val="242424"/>
                </a:solidFill>
                <a:effectLst/>
                <a:latin typeface="Comic Sans MS" panose="030F0902030302020204" pitchFamily="66" charset="0"/>
              </a:rPr>
              <a:t>Gravity</a:t>
            </a:r>
          </a:p>
        </p:txBody>
      </p:sp>
      <p:cxnSp>
        <p:nvCxnSpPr>
          <p:cNvPr id="13" name="Straight Connector 12">
            <a:extLst>
              <a:ext uri="{FF2B5EF4-FFF2-40B4-BE49-F238E27FC236}">
                <a16:creationId xmlns:a16="http://schemas.microsoft.com/office/drawing/2014/main" id="{61D1C834-D6E2-0449-9E8E-012957DDB60D}"/>
              </a:ext>
            </a:extLst>
          </p:cNvPr>
          <p:cNvCxnSpPr/>
          <p:nvPr/>
        </p:nvCxnSpPr>
        <p:spPr>
          <a:xfrm>
            <a:off x="167706" y="3429000"/>
            <a:ext cx="119052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D4F8CA-25EF-D248-B7DF-9447AA90BE61}"/>
              </a:ext>
            </a:extLst>
          </p:cNvPr>
          <p:cNvCxnSpPr>
            <a:cxnSpLocks/>
          </p:cNvCxnSpPr>
          <p:nvPr/>
        </p:nvCxnSpPr>
        <p:spPr>
          <a:xfrm>
            <a:off x="3903785" y="2674230"/>
            <a:ext cx="0" cy="418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25EE2F-1A8A-BF43-B2EA-AD9D5B88E7E4}"/>
              </a:ext>
            </a:extLst>
          </p:cNvPr>
          <p:cNvCxnSpPr>
            <a:cxnSpLocks/>
          </p:cNvCxnSpPr>
          <p:nvPr/>
        </p:nvCxnSpPr>
        <p:spPr>
          <a:xfrm>
            <a:off x="9132277" y="2674230"/>
            <a:ext cx="0" cy="41837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6DF05C3-680D-9542-A605-0F6BF5DD2452}"/>
              </a:ext>
            </a:extLst>
          </p:cNvPr>
          <p:cNvSpPr/>
          <p:nvPr/>
        </p:nvSpPr>
        <p:spPr>
          <a:xfrm>
            <a:off x="216349" y="3609336"/>
            <a:ext cx="3515722" cy="338554"/>
          </a:xfrm>
          <a:prstGeom prst="rect">
            <a:avLst/>
          </a:prstGeom>
          <a:ln w="28575">
            <a:solidFill>
              <a:srgbClr val="FF0000"/>
            </a:solidFill>
          </a:ln>
        </p:spPr>
        <p:txBody>
          <a:bodyPr wrap="square">
            <a:spAutoFit/>
          </a:bodyPr>
          <a:lstStyle/>
          <a:p>
            <a:pPr algn="ctr"/>
            <a:r>
              <a:rPr lang="en" sz="1600" b="0" i="0" dirty="0">
                <a:solidFill>
                  <a:srgbClr val="242424"/>
                </a:solidFill>
                <a:effectLst/>
                <a:latin typeface="Comic Sans MS" panose="030F0902030302020204" pitchFamily="66" charset="0"/>
              </a:rPr>
              <a:t>Diagram </a:t>
            </a:r>
          </a:p>
        </p:txBody>
      </p:sp>
      <p:sp>
        <p:nvSpPr>
          <p:cNvPr id="19" name="Rectangle 18">
            <a:extLst>
              <a:ext uri="{FF2B5EF4-FFF2-40B4-BE49-F238E27FC236}">
                <a16:creationId xmlns:a16="http://schemas.microsoft.com/office/drawing/2014/main" id="{B38EBF42-6925-8447-96FC-06055E1B2011}"/>
              </a:ext>
            </a:extLst>
          </p:cNvPr>
          <p:cNvSpPr/>
          <p:nvPr/>
        </p:nvSpPr>
        <p:spPr>
          <a:xfrm>
            <a:off x="216349" y="5084315"/>
            <a:ext cx="3515722" cy="338554"/>
          </a:xfrm>
          <a:prstGeom prst="rect">
            <a:avLst/>
          </a:prstGeom>
          <a:ln w="28575">
            <a:solidFill>
              <a:srgbClr val="FF0000"/>
            </a:solidFill>
          </a:ln>
        </p:spPr>
        <p:txBody>
          <a:bodyPr wrap="square">
            <a:spAutoFit/>
          </a:bodyPr>
          <a:lstStyle/>
          <a:p>
            <a:pPr algn="ctr"/>
            <a:r>
              <a:rPr lang="en" sz="1600" b="0" i="0" dirty="0">
                <a:solidFill>
                  <a:srgbClr val="242424"/>
                </a:solidFill>
                <a:effectLst/>
                <a:latin typeface="Comic Sans MS" panose="030F0902030302020204" pitchFamily="66" charset="0"/>
              </a:rPr>
              <a:t>Short Explanation  </a:t>
            </a:r>
          </a:p>
        </p:txBody>
      </p:sp>
      <p:sp>
        <p:nvSpPr>
          <p:cNvPr id="20" name="Rectangle 19">
            <a:extLst>
              <a:ext uri="{FF2B5EF4-FFF2-40B4-BE49-F238E27FC236}">
                <a16:creationId xmlns:a16="http://schemas.microsoft.com/office/drawing/2014/main" id="{57EF148F-D029-7846-BCEB-9D62B5806974}"/>
              </a:ext>
            </a:extLst>
          </p:cNvPr>
          <p:cNvSpPr/>
          <p:nvPr/>
        </p:nvSpPr>
        <p:spPr>
          <a:xfrm>
            <a:off x="4075500" y="3632407"/>
            <a:ext cx="4939535" cy="338554"/>
          </a:xfrm>
          <a:prstGeom prst="rect">
            <a:avLst/>
          </a:prstGeom>
          <a:ln w="28575">
            <a:solidFill>
              <a:srgbClr val="FFFF00"/>
            </a:solidFill>
          </a:ln>
        </p:spPr>
        <p:txBody>
          <a:bodyPr wrap="square">
            <a:spAutoFit/>
          </a:bodyPr>
          <a:lstStyle/>
          <a:p>
            <a:pPr algn="ctr"/>
            <a:r>
              <a:rPr lang="en" sz="1600" b="0" i="0" dirty="0">
                <a:solidFill>
                  <a:srgbClr val="242424"/>
                </a:solidFill>
                <a:effectLst/>
                <a:latin typeface="Comic Sans MS" panose="030F0902030302020204" pitchFamily="66" charset="0"/>
              </a:rPr>
              <a:t>Diagram </a:t>
            </a:r>
          </a:p>
        </p:txBody>
      </p:sp>
      <p:sp>
        <p:nvSpPr>
          <p:cNvPr id="21" name="Rectangle 20">
            <a:extLst>
              <a:ext uri="{FF2B5EF4-FFF2-40B4-BE49-F238E27FC236}">
                <a16:creationId xmlns:a16="http://schemas.microsoft.com/office/drawing/2014/main" id="{87EE6ACD-3662-8940-A2D4-BFAC30ECE179}"/>
              </a:ext>
            </a:extLst>
          </p:cNvPr>
          <p:cNvSpPr/>
          <p:nvPr/>
        </p:nvSpPr>
        <p:spPr>
          <a:xfrm>
            <a:off x="4075500" y="5107386"/>
            <a:ext cx="4939535" cy="338554"/>
          </a:xfrm>
          <a:prstGeom prst="rect">
            <a:avLst/>
          </a:prstGeom>
          <a:ln w="28575">
            <a:solidFill>
              <a:srgbClr val="FFFF00"/>
            </a:solidFill>
          </a:ln>
        </p:spPr>
        <p:txBody>
          <a:bodyPr wrap="square">
            <a:spAutoFit/>
          </a:bodyPr>
          <a:lstStyle/>
          <a:p>
            <a:pPr algn="ctr"/>
            <a:r>
              <a:rPr lang="en" sz="1600" b="0" i="0" dirty="0">
                <a:solidFill>
                  <a:srgbClr val="242424"/>
                </a:solidFill>
                <a:effectLst/>
                <a:latin typeface="Comic Sans MS" panose="030F0902030302020204" pitchFamily="66" charset="0"/>
              </a:rPr>
              <a:t>Short Explanation  </a:t>
            </a:r>
          </a:p>
        </p:txBody>
      </p:sp>
      <p:sp>
        <p:nvSpPr>
          <p:cNvPr id="22" name="Rectangle 21">
            <a:extLst>
              <a:ext uri="{FF2B5EF4-FFF2-40B4-BE49-F238E27FC236}">
                <a16:creationId xmlns:a16="http://schemas.microsoft.com/office/drawing/2014/main" id="{880D1E38-2F56-B142-A9F8-31EE1057292F}"/>
              </a:ext>
            </a:extLst>
          </p:cNvPr>
          <p:cNvSpPr/>
          <p:nvPr/>
        </p:nvSpPr>
        <p:spPr>
          <a:xfrm>
            <a:off x="9249509" y="3632407"/>
            <a:ext cx="2823415" cy="338554"/>
          </a:xfrm>
          <a:prstGeom prst="rect">
            <a:avLst/>
          </a:prstGeom>
          <a:ln w="28575">
            <a:solidFill>
              <a:srgbClr val="00FA00"/>
            </a:solidFill>
          </a:ln>
        </p:spPr>
        <p:txBody>
          <a:bodyPr wrap="square">
            <a:spAutoFit/>
          </a:bodyPr>
          <a:lstStyle/>
          <a:p>
            <a:pPr algn="ctr"/>
            <a:r>
              <a:rPr lang="en" sz="1600" b="0" i="0" dirty="0">
                <a:solidFill>
                  <a:srgbClr val="242424"/>
                </a:solidFill>
                <a:effectLst/>
                <a:latin typeface="Comic Sans MS" panose="030F0902030302020204" pitchFamily="66" charset="0"/>
              </a:rPr>
              <a:t>Diagram </a:t>
            </a:r>
          </a:p>
        </p:txBody>
      </p:sp>
      <p:sp>
        <p:nvSpPr>
          <p:cNvPr id="23" name="Rectangle 22">
            <a:extLst>
              <a:ext uri="{FF2B5EF4-FFF2-40B4-BE49-F238E27FC236}">
                <a16:creationId xmlns:a16="http://schemas.microsoft.com/office/drawing/2014/main" id="{18B0823F-0CC0-3E44-8FB3-B84048611364}"/>
              </a:ext>
            </a:extLst>
          </p:cNvPr>
          <p:cNvSpPr/>
          <p:nvPr/>
        </p:nvSpPr>
        <p:spPr>
          <a:xfrm>
            <a:off x="9249509" y="5116649"/>
            <a:ext cx="2823415" cy="338554"/>
          </a:xfrm>
          <a:prstGeom prst="rect">
            <a:avLst/>
          </a:prstGeom>
          <a:ln w="28575">
            <a:solidFill>
              <a:srgbClr val="00FA00"/>
            </a:solidFill>
          </a:ln>
        </p:spPr>
        <p:txBody>
          <a:bodyPr wrap="square">
            <a:spAutoFit/>
          </a:bodyPr>
          <a:lstStyle/>
          <a:p>
            <a:pPr algn="ctr"/>
            <a:r>
              <a:rPr lang="en" sz="1600" b="0" i="0" dirty="0">
                <a:solidFill>
                  <a:srgbClr val="242424"/>
                </a:solidFill>
                <a:effectLst/>
                <a:latin typeface="Comic Sans MS" panose="030F0902030302020204" pitchFamily="66" charset="0"/>
              </a:rPr>
              <a:t>Short Explanation  </a:t>
            </a:r>
          </a:p>
        </p:txBody>
      </p:sp>
    </p:spTree>
    <p:extLst>
      <p:ext uri="{BB962C8B-B14F-4D97-AF65-F5344CB8AC3E}">
        <p14:creationId xmlns:p14="http://schemas.microsoft.com/office/powerpoint/2010/main" val="6806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D6CE16-73E4-2848-A29B-EA16950ACAEE}"/>
              </a:ext>
            </a:extLst>
          </p:cNvPr>
          <p:cNvPicPr>
            <a:picLocks noChangeAspect="1"/>
          </p:cNvPicPr>
          <p:nvPr/>
        </p:nvPicPr>
        <p:blipFill>
          <a:blip r:embed="rId2"/>
          <a:stretch>
            <a:fillRect/>
          </a:stretch>
        </p:blipFill>
        <p:spPr>
          <a:xfrm>
            <a:off x="288064" y="1681349"/>
            <a:ext cx="11706313" cy="3740638"/>
          </a:xfrm>
          <a:prstGeom prst="rect">
            <a:avLst/>
          </a:prstGeom>
        </p:spPr>
      </p:pic>
      <p:sp>
        <p:nvSpPr>
          <p:cNvPr id="7" name="Rectangle 6">
            <a:extLst>
              <a:ext uri="{FF2B5EF4-FFF2-40B4-BE49-F238E27FC236}">
                <a16:creationId xmlns:a16="http://schemas.microsoft.com/office/drawing/2014/main" id="{01E467C6-76DA-8344-B8A8-CB1C2D4A2D2B}"/>
              </a:ext>
            </a:extLst>
          </p:cNvPr>
          <p:cNvSpPr/>
          <p:nvPr/>
        </p:nvSpPr>
        <p:spPr>
          <a:xfrm>
            <a:off x="197620" y="125996"/>
            <a:ext cx="11796757"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Shear Strength</a:t>
            </a:r>
          </a:p>
        </p:txBody>
      </p:sp>
      <p:sp>
        <p:nvSpPr>
          <p:cNvPr id="9" name="Rectangle 8">
            <a:extLst>
              <a:ext uri="{FF2B5EF4-FFF2-40B4-BE49-F238E27FC236}">
                <a16:creationId xmlns:a16="http://schemas.microsoft.com/office/drawing/2014/main" id="{CEA0A43A-9F2E-B14D-AAC8-B08C4BCDE732}"/>
              </a:ext>
            </a:extLst>
          </p:cNvPr>
          <p:cNvSpPr/>
          <p:nvPr/>
        </p:nvSpPr>
        <p:spPr>
          <a:xfrm>
            <a:off x="197620" y="631060"/>
            <a:ext cx="11796757" cy="646331"/>
          </a:xfrm>
          <a:prstGeom prst="rect">
            <a:avLst/>
          </a:prstGeom>
          <a:ln w="28575">
            <a:solidFill>
              <a:srgbClr val="7030A0"/>
            </a:solidFill>
          </a:ln>
        </p:spPr>
        <p:txBody>
          <a:bodyPr wrap="square">
            <a:spAutoFit/>
          </a:bodyPr>
          <a:lstStyle/>
          <a:p>
            <a:r>
              <a:rPr lang="en" b="0" i="0" dirty="0">
                <a:solidFill>
                  <a:srgbClr val="242424"/>
                </a:solidFill>
                <a:effectLst/>
                <a:latin typeface="Comic Sans MS" panose="030F0902030302020204" pitchFamily="66" charset="0"/>
              </a:rPr>
              <a:t>Factors that bind slopes and hold slope stability are referred to as shear strength. Factors that weaken stability and force movement are called shear stress.</a:t>
            </a:r>
          </a:p>
        </p:txBody>
      </p:sp>
    </p:spTree>
    <p:extLst>
      <p:ext uri="{BB962C8B-B14F-4D97-AF65-F5344CB8AC3E}">
        <p14:creationId xmlns:p14="http://schemas.microsoft.com/office/powerpoint/2010/main" val="288610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2CA0D-5340-CC4F-A1CE-16A328ED35B8}"/>
              </a:ext>
            </a:extLst>
          </p:cNvPr>
          <p:cNvPicPr>
            <a:picLocks noChangeAspect="1"/>
          </p:cNvPicPr>
          <p:nvPr/>
        </p:nvPicPr>
        <p:blipFill>
          <a:blip r:embed="rId2"/>
          <a:stretch>
            <a:fillRect/>
          </a:stretch>
        </p:blipFill>
        <p:spPr>
          <a:xfrm>
            <a:off x="1047750" y="2254246"/>
            <a:ext cx="10096500" cy="3568700"/>
          </a:xfrm>
          <a:prstGeom prst="rect">
            <a:avLst/>
          </a:prstGeom>
        </p:spPr>
      </p:pic>
      <p:sp>
        <p:nvSpPr>
          <p:cNvPr id="5" name="Rectangle 4">
            <a:extLst>
              <a:ext uri="{FF2B5EF4-FFF2-40B4-BE49-F238E27FC236}">
                <a16:creationId xmlns:a16="http://schemas.microsoft.com/office/drawing/2014/main" id="{EC02BF2E-3486-714C-8855-442972231517}"/>
              </a:ext>
            </a:extLst>
          </p:cNvPr>
          <p:cNvSpPr/>
          <p:nvPr/>
        </p:nvSpPr>
        <p:spPr>
          <a:xfrm>
            <a:off x="228600" y="219018"/>
            <a:ext cx="11734800" cy="400110"/>
          </a:xfrm>
          <a:prstGeom prst="rect">
            <a:avLst/>
          </a:prstGeom>
          <a:ln w="28575">
            <a:solidFill>
              <a:srgbClr val="FF0000"/>
            </a:solidFill>
          </a:ln>
        </p:spPr>
        <p:txBody>
          <a:bodyPr wrap="square">
            <a:spAutoFit/>
          </a:bodyPr>
          <a:lstStyle/>
          <a:p>
            <a:pPr algn="ctr"/>
            <a:r>
              <a:rPr lang="en" sz="2000" i="0" u="sng" dirty="0">
                <a:solidFill>
                  <a:srgbClr val="242424"/>
                </a:solidFill>
                <a:effectLst/>
                <a:latin typeface="Comic Sans MS" panose="030F0902030302020204" pitchFamily="66" charset="0"/>
              </a:rPr>
              <a:t>Pore pressure</a:t>
            </a:r>
            <a:endParaRPr lang="en-GB" sz="2000" u="sng" dirty="0"/>
          </a:p>
        </p:txBody>
      </p:sp>
      <p:sp>
        <p:nvSpPr>
          <p:cNvPr id="6" name="Rectangle 5">
            <a:extLst>
              <a:ext uri="{FF2B5EF4-FFF2-40B4-BE49-F238E27FC236}">
                <a16:creationId xmlns:a16="http://schemas.microsoft.com/office/drawing/2014/main" id="{88F1B9F8-66F7-5C42-97DA-82E28E96917A}"/>
              </a:ext>
            </a:extLst>
          </p:cNvPr>
          <p:cNvSpPr/>
          <p:nvPr/>
        </p:nvSpPr>
        <p:spPr>
          <a:xfrm>
            <a:off x="228599" y="695196"/>
            <a:ext cx="11734800" cy="923330"/>
          </a:xfrm>
          <a:prstGeom prst="rect">
            <a:avLst/>
          </a:prstGeom>
          <a:ln w="28575">
            <a:solidFill>
              <a:srgbClr val="7030A0"/>
            </a:solidFill>
          </a:ln>
        </p:spPr>
        <p:txBody>
          <a:bodyPr wrap="square">
            <a:spAutoFit/>
          </a:bodyPr>
          <a:lstStyle/>
          <a:p>
            <a:r>
              <a:rPr lang="en" b="0" i="0" dirty="0">
                <a:solidFill>
                  <a:srgbClr val="242424"/>
                </a:solidFill>
                <a:effectLst/>
                <a:latin typeface="Comic Sans MS" panose="030F0902030302020204" pitchFamily="66" charset="0"/>
              </a:rPr>
              <a:t>Water acts as a lubricant causing greater instability. In some cases, water enters the pores between particles, forcing them apart and  reducing its ability to bind. Water can also increase pore pressure further </a:t>
            </a:r>
            <a:r>
              <a:rPr lang="de-DE" b="0" i="0" dirty="0">
                <a:solidFill>
                  <a:srgbClr val="242424"/>
                </a:solidFill>
                <a:effectLst/>
                <a:latin typeface="Comic Sans MS" panose="030F0902030302020204" pitchFamily="66" charset="0"/>
              </a:rPr>
              <a:t>encouraging</a:t>
            </a:r>
            <a:r>
              <a:rPr lang="en" b="0" i="0" dirty="0">
                <a:solidFill>
                  <a:srgbClr val="242424"/>
                </a:solidFill>
                <a:effectLst/>
                <a:latin typeface="Comic Sans MS" panose="030F0902030302020204" pitchFamily="66" charset="0"/>
              </a:rPr>
              <a:t> movement. This is </a:t>
            </a:r>
            <a:r>
              <a:rPr lang="de-DE" b="0" i="0" dirty="0">
                <a:solidFill>
                  <a:srgbClr val="242424"/>
                </a:solidFill>
                <a:effectLst/>
                <a:latin typeface="Comic Sans MS" panose="030F0902030302020204" pitchFamily="66" charset="0"/>
              </a:rPr>
              <a:t>particularly</a:t>
            </a:r>
            <a:r>
              <a:rPr lang="en" b="0" i="0" dirty="0">
                <a:solidFill>
                  <a:srgbClr val="242424"/>
                </a:solidFill>
                <a:effectLst/>
                <a:latin typeface="Comic Sans MS" panose="030F0902030302020204" pitchFamily="66" charset="0"/>
              </a:rPr>
              <a:t> present on wet low-angle slopes.</a:t>
            </a:r>
          </a:p>
        </p:txBody>
      </p:sp>
    </p:spTree>
    <p:extLst>
      <p:ext uri="{BB962C8B-B14F-4D97-AF65-F5344CB8AC3E}">
        <p14:creationId xmlns:p14="http://schemas.microsoft.com/office/powerpoint/2010/main" val="189940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B19C9-055E-5E45-831A-75CFF4AD1F60}"/>
              </a:ext>
            </a:extLst>
          </p:cNvPr>
          <p:cNvPicPr>
            <a:picLocks noChangeAspect="1"/>
          </p:cNvPicPr>
          <p:nvPr/>
        </p:nvPicPr>
        <p:blipFill>
          <a:blip r:embed="rId2"/>
          <a:stretch>
            <a:fillRect/>
          </a:stretch>
        </p:blipFill>
        <p:spPr>
          <a:xfrm>
            <a:off x="468923" y="1756995"/>
            <a:ext cx="11536562" cy="4010758"/>
          </a:xfrm>
          <a:prstGeom prst="rect">
            <a:avLst/>
          </a:prstGeom>
        </p:spPr>
      </p:pic>
      <p:sp>
        <p:nvSpPr>
          <p:cNvPr id="6" name="Rectangle 5">
            <a:extLst>
              <a:ext uri="{FF2B5EF4-FFF2-40B4-BE49-F238E27FC236}">
                <a16:creationId xmlns:a16="http://schemas.microsoft.com/office/drawing/2014/main" id="{9576A756-B867-C947-8304-D845D2705BB4}"/>
              </a:ext>
            </a:extLst>
          </p:cNvPr>
          <p:cNvSpPr/>
          <p:nvPr/>
        </p:nvSpPr>
        <p:spPr>
          <a:xfrm>
            <a:off x="327719" y="767081"/>
            <a:ext cx="11536561" cy="646331"/>
          </a:xfrm>
          <a:prstGeom prst="rect">
            <a:avLst/>
          </a:prstGeom>
          <a:ln w="28575">
            <a:solidFill>
              <a:srgbClr val="7030A0"/>
            </a:solidFill>
          </a:ln>
        </p:spPr>
        <p:txBody>
          <a:bodyPr wrap="square">
            <a:spAutoFit/>
          </a:bodyPr>
          <a:lstStyle/>
          <a:p>
            <a:r>
              <a:rPr lang="en" b="0" i="0" dirty="0">
                <a:solidFill>
                  <a:srgbClr val="242424"/>
                </a:solidFill>
                <a:effectLst/>
                <a:latin typeface="Comic Sans MS" panose="030F0902030302020204" pitchFamily="66" charset="0"/>
              </a:rPr>
              <a:t>Gravity impacts slope stability in two main ways. Firstly, it acts to move material downslope (slide component) and secondly, it acts to stick the material to the slope (stick component).</a:t>
            </a:r>
          </a:p>
        </p:txBody>
      </p:sp>
      <p:sp>
        <p:nvSpPr>
          <p:cNvPr id="7" name="Rectangle 6">
            <a:extLst>
              <a:ext uri="{FF2B5EF4-FFF2-40B4-BE49-F238E27FC236}">
                <a16:creationId xmlns:a16="http://schemas.microsoft.com/office/drawing/2014/main" id="{F81899F7-C09A-8643-93A5-C7948F7CBB6A}"/>
              </a:ext>
            </a:extLst>
          </p:cNvPr>
          <p:cNvSpPr/>
          <p:nvPr/>
        </p:nvSpPr>
        <p:spPr>
          <a:xfrm>
            <a:off x="228600" y="219018"/>
            <a:ext cx="11734800" cy="400110"/>
          </a:xfrm>
          <a:prstGeom prst="rect">
            <a:avLst/>
          </a:prstGeom>
          <a:ln w="28575">
            <a:solidFill>
              <a:srgbClr val="FF0000"/>
            </a:solidFill>
          </a:ln>
        </p:spPr>
        <p:txBody>
          <a:bodyPr wrap="square">
            <a:spAutoFit/>
          </a:bodyPr>
          <a:lstStyle/>
          <a:p>
            <a:pPr algn="ctr"/>
            <a:r>
              <a:rPr lang="en-GB" sz="2000" u="sng" dirty="0">
                <a:latin typeface="Comic Sans MS" panose="030F0902030302020204" pitchFamily="66" charset="0"/>
              </a:rPr>
              <a:t>Gravity</a:t>
            </a:r>
          </a:p>
        </p:txBody>
      </p:sp>
    </p:spTree>
    <p:extLst>
      <p:ext uri="{BB962C8B-B14F-4D97-AF65-F5344CB8AC3E}">
        <p14:creationId xmlns:p14="http://schemas.microsoft.com/office/powerpoint/2010/main" val="281012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8F21E-0E66-BC45-ABCF-032FF1B66540}"/>
              </a:ext>
            </a:extLst>
          </p:cNvPr>
          <p:cNvSpPr>
            <a:spLocks noGrp="1"/>
          </p:cNvSpPr>
          <p:nvPr>
            <p:ph idx="1"/>
          </p:nvPr>
        </p:nvSpPr>
        <p:spPr>
          <a:xfrm>
            <a:off x="6096000" y="1462944"/>
            <a:ext cx="5867400" cy="4478821"/>
          </a:xfrm>
          <a:ln w="28575">
            <a:solidFill>
              <a:srgbClr val="7030A0"/>
            </a:solidFill>
          </a:ln>
        </p:spPr>
        <p:txBody>
          <a:bodyPr>
            <a:normAutofit/>
          </a:bodyPr>
          <a:lstStyle/>
          <a:p>
            <a:pPr marL="0" indent="0" algn="just">
              <a:buNone/>
            </a:pPr>
            <a:r>
              <a:rPr lang="en" sz="1800" dirty="0">
                <a:latin typeface="Comic Sans MS" panose="030F0902030302020204" pitchFamily="66" charset="0"/>
              </a:rPr>
              <a:t>Rotational slumps occur when a slump block, composed generally of </a:t>
            </a:r>
            <a:r>
              <a:rPr lang="en" sz="1800" u="sng" dirty="0">
                <a:latin typeface="Comic Sans MS" panose="030F0902030302020204" pitchFamily="66" charset="0"/>
              </a:rPr>
              <a:t>unconsolidated sediments</a:t>
            </a:r>
            <a:r>
              <a:rPr lang="en" sz="1800" dirty="0">
                <a:latin typeface="Comic Sans MS" panose="030F0902030302020204" pitchFamily="66" charset="0"/>
              </a:rPr>
              <a:t>, slides along folds called </a:t>
            </a:r>
            <a:r>
              <a:rPr lang="en" sz="1800" u="sng" dirty="0">
                <a:latin typeface="Comic Sans MS" panose="030F0902030302020204" pitchFamily="66" charset="0"/>
              </a:rPr>
              <a:t>sheaf folds</a:t>
            </a:r>
            <a:r>
              <a:rPr lang="en" sz="1800" dirty="0">
                <a:latin typeface="Comic Sans MS" panose="030F0902030302020204" pitchFamily="66" charset="0"/>
              </a:rPr>
              <a:t>. Slumps have several characteristic features. The cut which forms as a concave-upward slip surface with rotation about an axis parallel to the slope. Rotational movement causes the original surface of the block to become less steep, and the top of the slump is rotated backward. This results in internal deformation of the moving mass consisting chiefly of overturned the landmass breaks away from the slope is called the scarp and is often cliff-like and concave. The main slump block often breaks into a series of secondary slumps and associated scarp. Rotational slumps vary from translational slumps through the axis of their slip plain. Translational slumps follow a more linear axis</a:t>
            </a:r>
            <a:endParaRPr lang="en-GB" sz="1800" dirty="0">
              <a:latin typeface="Comic Sans MS" panose="030F0902030302020204" pitchFamily="66" charset="0"/>
            </a:endParaRPr>
          </a:p>
        </p:txBody>
      </p:sp>
      <p:pic>
        <p:nvPicPr>
          <p:cNvPr id="4" name="Picture 3">
            <a:extLst>
              <a:ext uri="{FF2B5EF4-FFF2-40B4-BE49-F238E27FC236}">
                <a16:creationId xmlns:a16="http://schemas.microsoft.com/office/drawing/2014/main" id="{F9996E04-C900-B546-9CE8-DE3E30311E8E}"/>
              </a:ext>
            </a:extLst>
          </p:cNvPr>
          <p:cNvPicPr>
            <a:picLocks noChangeAspect="1"/>
          </p:cNvPicPr>
          <p:nvPr/>
        </p:nvPicPr>
        <p:blipFill rotWithShape="1">
          <a:blip r:embed="rId2"/>
          <a:srcRect t="9216"/>
          <a:stretch/>
        </p:blipFill>
        <p:spPr>
          <a:xfrm>
            <a:off x="228600" y="1899138"/>
            <a:ext cx="5685692" cy="3822938"/>
          </a:xfrm>
          <a:prstGeom prst="rect">
            <a:avLst/>
          </a:prstGeom>
        </p:spPr>
      </p:pic>
      <p:sp>
        <p:nvSpPr>
          <p:cNvPr id="5" name="Rectangle 4">
            <a:extLst>
              <a:ext uri="{FF2B5EF4-FFF2-40B4-BE49-F238E27FC236}">
                <a16:creationId xmlns:a16="http://schemas.microsoft.com/office/drawing/2014/main" id="{D10E9ED3-CE45-0942-822B-A942E2A2B538}"/>
              </a:ext>
            </a:extLst>
          </p:cNvPr>
          <p:cNvSpPr/>
          <p:nvPr/>
        </p:nvSpPr>
        <p:spPr>
          <a:xfrm>
            <a:off x="228600" y="219018"/>
            <a:ext cx="11734800" cy="400110"/>
          </a:xfrm>
          <a:prstGeom prst="rect">
            <a:avLst/>
          </a:prstGeom>
          <a:ln w="28575">
            <a:solidFill>
              <a:srgbClr val="FF0000"/>
            </a:solidFill>
          </a:ln>
        </p:spPr>
        <p:txBody>
          <a:bodyPr wrap="square">
            <a:spAutoFit/>
          </a:bodyPr>
          <a:lstStyle/>
          <a:p>
            <a:pPr algn="ctr"/>
            <a:r>
              <a:rPr lang="en" sz="2000" u="sng" dirty="0">
                <a:latin typeface="Comic Sans MS" panose="030F0902030302020204" pitchFamily="66" charset="0"/>
              </a:rPr>
              <a:t>Rotational slumps</a:t>
            </a:r>
            <a:endParaRPr lang="en-GB" sz="2000" b="1" u="sng" dirty="0"/>
          </a:p>
        </p:txBody>
      </p:sp>
      <p:sp>
        <p:nvSpPr>
          <p:cNvPr id="6" name="Rectangle 5">
            <a:extLst>
              <a:ext uri="{FF2B5EF4-FFF2-40B4-BE49-F238E27FC236}">
                <a16:creationId xmlns:a16="http://schemas.microsoft.com/office/drawing/2014/main" id="{E5B1FACB-0B30-5947-B100-70E76C56069F}"/>
              </a:ext>
            </a:extLst>
          </p:cNvPr>
          <p:cNvSpPr/>
          <p:nvPr/>
        </p:nvSpPr>
        <p:spPr>
          <a:xfrm>
            <a:off x="228600" y="735814"/>
            <a:ext cx="11734800" cy="400110"/>
          </a:xfrm>
          <a:prstGeom prst="rect">
            <a:avLst/>
          </a:prstGeom>
          <a:ln w="28575">
            <a:solidFill>
              <a:srgbClr val="00FA00"/>
            </a:solidFill>
          </a:ln>
        </p:spPr>
        <p:txBody>
          <a:bodyPr wrap="square">
            <a:spAutoFit/>
          </a:bodyPr>
          <a:lstStyle/>
          <a:p>
            <a:r>
              <a:rPr lang="en" sz="2000" u="sng" dirty="0">
                <a:latin typeface="Comic Sans MS" panose="030F0902030302020204" pitchFamily="66" charset="0"/>
              </a:rPr>
              <a:t>Demo</a:t>
            </a:r>
            <a:r>
              <a:rPr lang="en" sz="2000" dirty="0">
                <a:latin typeface="Comic Sans MS" panose="030F0902030302020204" pitchFamily="66" charset="0"/>
              </a:rPr>
              <a:t>: How are rotational slumps created?</a:t>
            </a:r>
            <a:endParaRPr lang="en-GB" sz="2000" b="1" dirty="0"/>
          </a:p>
        </p:txBody>
      </p:sp>
      <p:sp>
        <p:nvSpPr>
          <p:cNvPr id="7" name="Action Button: Movie 6">
            <a:hlinkClick r:id="rId3" highlightClick="1"/>
            <a:extLst>
              <a:ext uri="{FF2B5EF4-FFF2-40B4-BE49-F238E27FC236}">
                <a16:creationId xmlns:a16="http://schemas.microsoft.com/office/drawing/2014/main" id="{92C062D0-A816-2D47-86EB-A4B98B068443}"/>
              </a:ext>
            </a:extLst>
          </p:cNvPr>
          <p:cNvSpPr/>
          <p:nvPr/>
        </p:nvSpPr>
        <p:spPr>
          <a:xfrm>
            <a:off x="339969" y="328246"/>
            <a:ext cx="339969" cy="18756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2078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399</Words>
  <Application>Microsoft Macintosh PowerPoint</Application>
  <PresentationFormat>Widescreen</PresentationFormat>
  <Paragraphs>50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1</cp:revision>
  <dcterms:created xsi:type="dcterms:W3CDTF">2019-04-03T18:26:28Z</dcterms:created>
  <dcterms:modified xsi:type="dcterms:W3CDTF">2019-04-03T18:27:30Z</dcterms:modified>
</cp:coreProperties>
</file>