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2"/>
    <p:restoredTop sz="94697"/>
  </p:normalViewPr>
  <p:slideViewPr>
    <p:cSldViewPr snapToGrid="0" snapToObjects="1">
      <p:cViewPr varScale="1">
        <p:scale>
          <a:sx n="110" d="100"/>
          <a:sy n="110" d="100"/>
        </p:scale>
        <p:origin x="184"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5FA2-A1B1-974B-AE75-D7BE563608B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8566AFC-F621-F04A-BA58-4F9CB0F83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F3CD9F6-E56F-A24E-BE9E-B357043C0ABA}"/>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5" name="Footer Placeholder 4">
            <a:extLst>
              <a:ext uri="{FF2B5EF4-FFF2-40B4-BE49-F238E27FC236}">
                <a16:creationId xmlns:a16="http://schemas.microsoft.com/office/drawing/2014/main" id="{6D96D438-AC64-644C-A5D0-05F3A7C60B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031DF-59CB-2C47-A850-0477A3B3BA11}"/>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92650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F217-2E92-CC41-B5D2-38A48142364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44BB844-B98B-6247-A2CD-A0A19DB610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9519C6-18E3-B248-B3C0-3AB7CBC80676}"/>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5" name="Footer Placeholder 4">
            <a:extLst>
              <a:ext uri="{FF2B5EF4-FFF2-40B4-BE49-F238E27FC236}">
                <a16:creationId xmlns:a16="http://schemas.microsoft.com/office/drawing/2014/main" id="{86952801-62D8-9347-9D99-AC8B1B1331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2A2815-2972-1A43-83FD-824A8568979F}"/>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377053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282CF-67BA-0748-AE23-E9E6D296CA4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D1EEE21-B889-1B4C-81D3-5E6A58EC39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BB3C73-DF8D-1A44-81E6-6630B094FEAA}"/>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5" name="Footer Placeholder 4">
            <a:extLst>
              <a:ext uri="{FF2B5EF4-FFF2-40B4-BE49-F238E27FC236}">
                <a16:creationId xmlns:a16="http://schemas.microsoft.com/office/drawing/2014/main" id="{DFBB87B0-89BE-6D40-8689-CC917E4CED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0EBEC3-9155-C444-9596-B97F28A1E9C1}"/>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96485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0BFE-0B43-ED4D-840A-A58DF4B9245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B4EA4D-EC3A-9B49-BAB7-CDB2A4D767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4CD9F4-E548-2E44-A437-9D6E1EBAB1C3}"/>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5" name="Footer Placeholder 4">
            <a:extLst>
              <a:ext uri="{FF2B5EF4-FFF2-40B4-BE49-F238E27FC236}">
                <a16:creationId xmlns:a16="http://schemas.microsoft.com/office/drawing/2014/main" id="{D0183D7B-E373-F74B-A398-1FB4BA4D78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B7BEE-F60A-8C43-9F41-B0266C961F0D}"/>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285058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219C-E8DC-8A4F-9AE4-165017EFEA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17F79BB-363B-924F-A10D-B58FD030C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FCA0E7-6FBE-7446-9E69-5635C89EFBE1}"/>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5" name="Footer Placeholder 4">
            <a:extLst>
              <a:ext uri="{FF2B5EF4-FFF2-40B4-BE49-F238E27FC236}">
                <a16:creationId xmlns:a16="http://schemas.microsoft.com/office/drawing/2014/main" id="{480F9E62-57B4-9C4D-8445-A94ED8BFF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3943D3-69F7-7545-B971-8323A89FC9CD}"/>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49721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2612-78AE-EA49-AFB8-053B69A021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6AD7D2-5DEB-2B4C-89A3-AB881A286F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6700820-CF81-0B49-8451-BEDDABC347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DAAE4E2-22C1-1042-9E43-A0B1195B7939}"/>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6" name="Footer Placeholder 5">
            <a:extLst>
              <a:ext uri="{FF2B5EF4-FFF2-40B4-BE49-F238E27FC236}">
                <a16:creationId xmlns:a16="http://schemas.microsoft.com/office/drawing/2014/main" id="{AB297C0D-1D91-B54A-85F9-ADEC134A79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2C320D-3574-F34B-AD46-0BD5EF9F9544}"/>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179247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26D2-5799-5947-AF7D-1613833B571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209D66E-9CB7-F54A-B91A-3426C11BD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BE8B10-271C-9B40-8465-72D9CE2F94A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6301231-76E3-B04D-BE8C-AB2E9309C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34E842-8FF0-D645-ADFB-31D2B6459D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2090209-1A61-3540-8A02-797FD9B8BB89}"/>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8" name="Footer Placeholder 7">
            <a:extLst>
              <a:ext uri="{FF2B5EF4-FFF2-40B4-BE49-F238E27FC236}">
                <a16:creationId xmlns:a16="http://schemas.microsoft.com/office/drawing/2014/main" id="{D23F6DD3-4F63-0945-B720-E59381F22D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7C071E-3034-0243-B400-6C38A02993FB}"/>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258130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C51A-6189-D847-87E8-B4B9596973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CE7AA64-0938-FD48-8E4C-7D20FD7AEDD0}"/>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4" name="Footer Placeholder 3">
            <a:extLst>
              <a:ext uri="{FF2B5EF4-FFF2-40B4-BE49-F238E27FC236}">
                <a16:creationId xmlns:a16="http://schemas.microsoft.com/office/drawing/2014/main" id="{D291AEA1-0116-7149-BC3A-7F9EFCDC0A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F0DDD2-CCD0-5A4C-A6F7-C7F691610319}"/>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75526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22AAC-72FF-5C4F-9A45-D7C98CAD2E71}"/>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3" name="Footer Placeholder 2">
            <a:extLst>
              <a:ext uri="{FF2B5EF4-FFF2-40B4-BE49-F238E27FC236}">
                <a16:creationId xmlns:a16="http://schemas.microsoft.com/office/drawing/2014/main" id="{C6D3D9DE-4515-3940-8768-CB743FBC42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80C3E8-7BCE-E843-8B31-E9B6FB16CBB5}"/>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244325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B17E-3BA9-9446-8026-9D3775D28D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84C5EA5-9275-934B-88B9-9E676A757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CF7D044-CDA2-1D47-BAAD-A61BB17D9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8FE1FF-756F-D246-B1AF-C171A0495E1F}"/>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6" name="Footer Placeholder 5">
            <a:extLst>
              <a:ext uri="{FF2B5EF4-FFF2-40B4-BE49-F238E27FC236}">
                <a16:creationId xmlns:a16="http://schemas.microsoft.com/office/drawing/2014/main" id="{73DB8F12-A370-4747-86BD-C0E48DA0D0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2BAD26-3727-494B-BAF4-155B38DB13FD}"/>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130284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2E32-284B-DF46-9131-9A4549E9D2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6121826-FF6E-174D-A3B2-9D242F093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1DACC9-4F5A-E34C-BF34-BDAA97096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D008B4-723D-4145-830F-4A4BA89D482F}"/>
              </a:ext>
            </a:extLst>
          </p:cNvPr>
          <p:cNvSpPr>
            <a:spLocks noGrp="1"/>
          </p:cNvSpPr>
          <p:nvPr>
            <p:ph type="dt" sz="half" idx="10"/>
          </p:nvPr>
        </p:nvSpPr>
        <p:spPr/>
        <p:txBody>
          <a:bodyPr/>
          <a:lstStyle/>
          <a:p>
            <a:fld id="{74C3C301-BE46-674E-90C0-9081C943A2A0}" type="datetimeFigureOut">
              <a:rPr lang="en-GB" smtClean="0"/>
              <a:t>07/11/2021</a:t>
            </a:fld>
            <a:endParaRPr lang="en-GB"/>
          </a:p>
        </p:txBody>
      </p:sp>
      <p:sp>
        <p:nvSpPr>
          <p:cNvPr id="6" name="Footer Placeholder 5">
            <a:extLst>
              <a:ext uri="{FF2B5EF4-FFF2-40B4-BE49-F238E27FC236}">
                <a16:creationId xmlns:a16="http://schemas.microsoft.com/office/drawing/2014/main" id="{21F4C01A-55A4-1342-9D38-A2C19CCA1E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88C1E5-CE47-D244-8D09-E10ED9913AC1}"/>
              </a:ext>
            </a:extLst>
          </p:cNvPr>
          <p:cNvSpPr>
            <a:spLocks noGrp="1"/>
          </p:cNvSpPr>
          <p:nvPr>
            <p:ph type="sldNum" sz="quarter" idx="12"/>
          </p:nvPr>
        </p:nvSpPr>
        <p:spPr/>
        <p:txBody>
          <a:bodyPr/>
          <a:lstStyle/>
          <a:p>
            <a:fld id="{79B101F1-FFDE-8D40-862D-F0920EE6DDA3}" type="slidenum">
              <a:rPr lang="en-GB" smtClean="0"/>
              <a:t>‹#›</a:t>
            </a:fld>
            <a:endParaRPr lang="en-GB"/>
          </a:p>
        </p:txBody>
      </p:sp>
    </p:spTree>
    <p:extLst>
      <p:ext uri="{BB962C8B-B14F-4D97-AF65-F5344CB8AC3E}">
        <p14:creationId xmlns:p14="http://schemas.microsoft.com/office/powerpoint/2010/main" val="1671860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3F1CD-8578-A244-BB2A-74BE1767FE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06A9259-7C9D-F24B-8CCA-BEA377C99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98E05D-C6A4-5440-9610-256739B5F5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3C301-BE46-674E-90C0-9081C943A2A0}" type="datetimeFigureOut">
              <a:rPr lang="en-GB" smtClean="0"/>
              <a:t>07/11/2021</a:t>
            </a:fld>
            <a:endParaRPr lang="en-GB"/>
          </a:p>
        </p:txBody>
      </p:sp>
      <p:sp>
        <p:nvSpPr>
          <p:cNvPr id="5" name="Footer Placeholder 4">
            <a:extLst>
              <a:ext uri="{FF2B5EF4-FFF2-40B4-BE49-F238E27FC236}">
                <a16:creationId xmlns:a16="http://schemas.microsoft.com/office/drawing/2014/main" id="{0C86543E-522A-9940-A0D3-861211CE4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E6B59E-DCC0-6C4F-8E64-1506C4DB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01F1-FFDE-8D40-862D-F0920EE6DDA3}" type="slidenum">
              <a:rPr lang="en-GB" smtClean="0"/>
              <a:t>‹#›</a:t>
            </a:fld>
            <a:endParaRPr lang="en-GB"/>
          </a:p>
        </p:txBody>
      </p:sp>
    </p:spTree>
    <p:extLst>
      <p:ext uri="{BB962C8B-B14F-4D97-AF65-F5344CB8AC3E}">
        <p14:creationId xmlns:p14="http://schemas.microsoft.com/office/powerpoint/2010/main" val="383621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0E49BA-916F-1341-B71E-95DF1AD6A274}"/>
              </a:ext>
            </a:extLst>
          </p:cNvPr>
          <p:cNvCxnSpPr>
            <a:cxnSpLocks/>
          </p:cNvCxnSpPr>
          <p:nvPr/>
        </p:nvCxnSpPr>
        <p:spPr>
          <a:xfrm>
            <a:off x="301338" y="570016"/>
            <a:ext cx="0" cy="6069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998EB9-3C1F-C34E-8CCB-B0E82584E652}"/>
              </a:ext>
            </a:extLst>
          </p:cNvPr>
          <p:cNvCxnSpPr>
            <a:cxnSpLocks/>
          </p:cNvCxnSpPr>
          <p:nvPr/>
        </p:nvCxnSpPr>
        <p:spPr>
          <a:xfrm flipH="1">
            <a:off x="301339" y="6639492"/>
            <a:ext cx="117521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CE26891-3421-B449-A88B-98E89D2F252B}"/>
              </a:ext>
            </a:extLst>
          </p:cNvPr>
          <p:cNvCxnSpPr>
            <a:cxnSpLocks/>
          </p:cNvCxnSpPr>
          <p:nvPr/>
        </p:nvCxnSpPr>
        <p:spPr>
          <a:xfrm>
            <a:off x="3738748" y="658578"/>
            <a:ext cx="1" cy="5664529"/>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093FAA-91FE-F747-8D67-26600F07331F}"/>
              </a:ext>
            </a:extLst>
          </p:cNvPr>
          <p:cNvCxnSpPr>
            <a:cxnSpLocks/>
          </p:cNvCxnSpPr>
          <p:nvPr/>
        </p:nvCxnSpPr>
        <p:spPr>
          <a:xfrm>
            <a:off x="8011885" y="655298"/>
            <a:ext cx="1" cy="566452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D23753-D70B-E849-AA78-EB5D415231AA}"/>
              </a:ext>
            </a:extLst>
          </p:cNvPr>
          <p:cNvCxnSpPr>
            <a:cxnSpLocks/>
          </p:cNvCxnSpPr>
          <p:nvPr/>
        </p:nvCxnSpPr>
        <p:spPr>
          <a:xfrm>
            <a:off x="301338" y="570015"/>
            <a:ext cx="11752107" cy="60661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6D7814-C08F-7E4C-A8EB-567FC3D511FA}"/>
              </a:ext>
            </a:extLst>
          </p:cNvPr>
          <p:cNvSpPr txBox="1"/>
          <p:nvPr/>
        </p:nvSpPr>
        <p:spPr>
          <a:xfrm>
            <a:off x="239317" y="6373042"/>
            <a:ext cx="3499431" cy="246221"/>
          </a:xfrm>
          <a:prstGeom prst="rect">
            <a:avLst/>
          </a:prstGeom>
          <a:noFill/>
        </p:spPr>
        <p:txBody>
          <a:bodyPr wrap="square" rtlCol="0">
            <a:spAutoFit/>
          </a:bodyPr>
          <a:lstStyle/>
          <a:p>
            <a:pPr algn="ctr"/>
            <a:r>
              <a:rPr lang="en-DE" sz="1000" dirty="0"/>
              <a:t>UPPER COURSE </a:t>
            </a:r>
          </a:p>
        </p:txBody>
      </p:sp>
      <p:sp>
        <p:nvSpPr>
          <p:cNvPr id="16" name="TextBox 15">
            <a:extLst>
              <a:ext uri="{FF2B5EF4-FFF2-40B4-BE49-F238E27FC236}">
                <a16:creationId xmlns:a16="http://schemas.microsoft.com/office/drawing/2014/main" id="{B04E309F-E893-7A49-A195-E01CDDDE96D8}"/>
              </a:ext>
            </a:extLst>
          </p:cNvPr>
          <p:cNvSpPr txBox="1"/>
          <p:nvPr/>
        </p:nvSpPr>
        <p:spPr>
          <a:xfrm>
            <a:off x="3767446" y="6373041"/>
            <a:ext cx="4244439" cy="246221"/>
          </a:xfrm>
          <a:prstGeom prst="rect">
            <a:avLst/>
          </a:prstGeom>
          <a:noFill/>
        </p:spPr>
        <p:txBody>
          <a:bodyPr wrap="square" rtlCol="0">
            <a:spAutoFit/>
          </a:bodyPr>
          <a:lstStyle/>
          <a:p>
            <a:pPr algn="ctr"/>
            <a:r>
              <a:rPr lang="en-DE" sz="1000" dirty="0"/>
              <a:t>MIDDLE COURSE </a:t>
            </a:r>
          </a:p>
        </p:txBody>
      </p:sp>
      <p:sp>
        <p:nvSpPr>
          <p:cNvPr id="17" name="TextBox 16">
            <a:extLst>
              <a:ext uri="{FF2B5EF4-FFF2-40B4-BE49-F238E27FC236}">
                <a16:creationId xmlns:a16="http://schemas.microsoft.com/office/drawing/2014/main" id="{88AED928-416A-F541-882B-76A9573AB73B}"/>
              </a:ext>
            </a:extLst>
          </p:cNvPr>
          <p:cNvSpPr txBox="1"/>
          <p:nvPr/>
        </p:nvSpPr>
        <p:spPr>
          <a:xfrm>
            <a:off x="8011885" y="6364259"/>
            <a:ext cx="3894611" cy="246221"/>
          </a:xfrm>
          <a:prstGeom prst="rect">
            <a:avLst/>
          </a:prstGeom>
          <a:noFill/>
        </p:spPr>
        <p:txBody>
          <a:bodyPr wrap="square" rtlCol="0">
            <a:spAutoFit/>
          </a:bodyPr>
          <a:lstStyle/>
          <a:p>
            <a:pPr algn="ctr"/>
            <a:r>
              <a:rPr lang="en-DE" sz="1000" dirty="0"/>
              <a:t>LOWER COURSE </a:t>
            </a:r>
          </a:p>
        </p:txBody>
      </p:sp>
      <p:sp>
        <p:nvSpPr>
          <p:cNvPr id="18" name="TextBox 17">
            <a:extLst>
              <a:ext uri="{FF2B5EF4-FFF2-40B4-BE49-F238E27FC236}">
                <a16:creationId xmlns:a16="http://schemas.microsoft.com/office/drawing/2014/main" id="{355918EF-D2B3-2642-9E75-A10C5E6C9C3F}"/>
              </a:ext>
            </a:extLst>
          </p:cNvPr>
          <p:cNvSpPr txBox="1"/>
          <p:nvPr/>
        </p:nvSpPr>
        <p:spPr>
          <a:xfrm>
            <a:off x="196438" y="100196"/>
            <a:ext cx="11857007" cy="246221"/>
          </a:xfrm>
          <a:prstGeom prst="rect">
            <a:avLst/>
          </a:prstGeom>
          <a:noFill/>
          <a:ln w="28575">
            <a:solidFill>
              <a:srgbClr val="FF0000"/>
            </a:solidFill>
          </a:ln>
        </p:spPr>
        <p:txBody>
          <a:bodyPr wrap="square" rtlCol="0">
            <a:spAutoFit/>
          </a:bodyPr>
          <a:lstStyle/>
          <a:p>
            <a:pPr algn="ctr"/>
            <a:r>
              <a:rPr lang="en-DE" sz="1000" dirty="0"/>
              <a:t>CROSS-SECTIONAL DIAGRAM OF COLORADO RIVER</a:t>
            </a:r>
          </a:p>
        </p:txBody>
      </p:sp>
      <p:sp>
        <p:nvSpPr>
          <p:cNvPr id="19" name="TextBox 18">
            <a:extLst>
              <a:ext uri="{FF2B5EF4-FFF2-40B4-BE49-F238E27FC236}">
                <a16:creationId xmlns:a16="http://schemas.microsoft.com/office/drawing/2014/main" id="{A76BC978-6FD5-8E4E-ACC6-4815C0968992}"/>
              </a:ext>
            </a:extLst>
          </p:cNvPr>
          <p:cNvSpPr txBox="1"/>
          <p:nvPr/>
        </p:nvSpPr>
        <p:spPr>
          <a:xfrm>
            <a:off x="-147545" y="383135"/>
            <a:ext cx="1981200" cy="246221"/>
          </a:xfrm>
          <a:prstGeom prst="rect">
            <a:avLst/>
          </a:prstGeom>
          <a:noFill/>
        </p:spPr>
        <p:txBody>
          <a:bodyPr wrap="square" rtlCol="0">
            <a:spAutoFit/>
          </a:bodyPr>
          <a:lstStyle/>
          <a:p>
            <a:pPr algn="ctr"/>
            <a:r>
              <a:rPr lang="en-DE" sz="1000" dirty="0"/>
              <a:t>SOURCE ROCKY MOUNTAINS </a:t>
            </a:r>
          </a:p>
        </p:txBody>
      </p:sp>
      <p:sp>
        <p:nvSpPr>
          <p:cNvPr id="20" name="TextBox 19">
            <a:extLst>
              <a:ext uri="{FF2B5EF4-FFF2-40B4-BE49-F238E27FC236}">
                <a16:creationId xmlns:a16="http://schemas.microsoft.com/office/drawing/2014/main" id="{CB97DAFD-ED84-D943-BB1F-6592B3EC0638}"/>
              </a:ext>
            </a:extLst>
          </p:cNvPr>
          <p:cNvSpPr txBox="1"/>
          <p:nvPr/>
        </p:nvSpPr>
        <p:spPr>
          <a:xfrm>
            <a:off x="10900062" y="6373041"/>
            <a:ext cx="1981200" cy="246221"/>
          </a:xfrm>
          <a:prstGeom prst="rect">
            <a:avLst/>
          </a:prstGeom>
          <a:noFill/>
        </p:spPr>
        <p:txBody>
          <a:bodyPr wrap="square" rtlCol="0">
            <a:spAutoFit/>
          </a:bodyPr>
          <a:lstStyle/>
          <a:p>
            <a:pPr algn="ctr"/>
            <a:r>
              <a:rPr lang="en-DE" sz="1000" dirty="0"/>
              <a:t>MOUTH</a:t>
            </a:r>
          </a:p>
        </p:txBody>
      </p:sp>
      <p:sp>
        <p:nvSpPr>
          <p:cNvPr id="21" name="TextBox 20">
            <a:extLst>
              <a:ext uri="{FF2B5EF4-FFF2-40B4-BE49-F238E27FC236}">
                <a16:creationId xmlns:a16="http://schemas.microsoft.com/office/drawing/2014/main" id="{5CE5DF68-BE25-3C4B-9C57-10B2A648DD69}"/>
              </a:ext>
            </a:extLst>
          </p:cNvPr>
          <p:cNvSpPr txBox="1"/>
          <p:nvPr/>
        </p:nvSpPr>
        <p:spPr>
          <a:xfrm>
            <a:off x="2959749" y="2425529"/>
            <a:ext cx="1981200" cy="246221"/>
          </a:xfrm>
          <a:prstGeom prst="rect">
            <a:avLst/>
          </a:prstGeom>
          <a:noFill/>
        </p:spPr>
        <p:txBody>
          <a:bodyPr wrap="square" rtlCol="0">
            <a:spAutoFit/>
          </a:bodyPr>
          <a:lstStyle/>
          <a:p>
            <a:pPr algn="ctr"/>
            <a:r>
              <a:rPr lang="en-GB" sz="1000" dirty="0">
                <a:solidFill>
                  <a:srgbClr val="92D050"/>
                </a:solidFill>
              </a:rPr>
              <a:t>HOOVER DAM</a:t>
            </a:r>
            <a:endParaRPr lang="en-DE" sz="1000" dirty="0">
              <a:solidFill>
                <a:srgbClr val="92D050"/>
              </a:solidFill>
            </a:endParaRPr>
          </a:p>
        </p:txBody>
      </p:sp>
      <p:sp>
        <p:nvSpPr>
          <p:cNvPr id="22" name="TextBox 21">
            <a:extLst>
              <a:ext uri="{FF2B5EF4-FFF2-40B4-BE49-F238E27FC236}">
                <a16:creationId xmlns:a16="http://schemas.microsoft.com/office/drawing/2014/main" id="{6A1A4494-EACB-A242-B5CE-3B552C646ADB}"/>
              </a:ext>
            </a:extLst>
          </p:cNvPr>
          <p:cNvSpPr txBox="1"/>
          <p:nvPr/>
        </p:nvSpPr>
        <p:spPr>
          <a:xfrm>
            <a:off x="10530802" y="6215416"/>
            <a:ext cx="1981200" cy="246221"/>
          </a:xfrm>
          <a:prstGeom prst="rect">
            <a:avLst/>
          </a:prstGeom>
          <a:noFill/>
        </p:spPr>
        <p:txBody>
          <a:bodyPr wrap="square" rtlCol="0">
            <a:spAutoFit/>
          </a:bodyPr>
          <a:lstStyle/>
          <a:p>
            <a:pPr algn="ctr"/>
            <a:r>
              <a:rPr lang="en-DE" sz="1000" dirty="0">
                <a:solidFill>
                  <a:srgbClr val="92D050"/>
                </a:solidFill>
              </a:rPr>
              <a:t>MORELOS DAM </a:t>
            </a:r>
          </a:p>
        </p:txBody>
      </p:sp>
      <p:sp>
        <p:nvSpPr>
          <p:cNvPr id="23" name="TextBox 22">
            <a:extLst>
              <a:ext uri="{FF2B5EF4-FFF2-40B4-BE49-F238E27FC236}">
                <a16:creationId xmlns:a16="http://schemas.microsoft.com/office/drawing/2014/main" id="{3D973B01-7A72-0B4F-800F-41F94C0BAED7}"/>
              </a:ext>
            </a:extLst>
          </p:cNvPr>
          <p:cNvSpPr txBox="1"/>
          <p:nvPr/>
        </p:nvSpPr>
        <p:spPr>
          <a:xfrm>
            <a:off x="7821598" y="4840556"/>
            <a:ext cx="1981200" cy="246221"/>
          </a:xfrm>
          <a:prstGeom prst="rect">
            <a:avLst/>
          </a:prstGeom>
          <a:noFill/>
        </p:spPr>
        <p:txBody>
          <a:bodyPr wrap="square" rtlCol="0">
            <a:spAutoFit/>
          </a:bodyPr>
          <a:lstStyle/>
          <a:p>
            <a:pPr algn="ctr"/>
            <a:r>
              <a:rPr lang="en-GB" sz="1000" dirty="0">
                <a:solidFill>
                  <a:srgbClr val="7030A0"/>
                </a:solidFill>
              </a:rPr>
              <a:t>Los Angeles</a:t>
            </a:r>
            <a:endParaRPr lang="en-DE" sz="1000" dirty="0">
              <a:solidFill>
                <a:srgbClr val="7030A0"/>
              </a:solidFill>
            </a:endParaRPr>
          </a:p>
        </p:txBody>
      </p:sp>
      <p:sp>
        <p:nvSpPr>
          <p:cNvPr id="24" name="TextBox 23">
            <a:extLst>
              <a:ext uri="{FF2B5EF4-FFF2-40B4-BE49-F238E27FC236}">
                <a16:creationId xmlns:a16="http://schemas.microsoft.com/office/drawing/2014/main" id="{794CB69C-2726-0440-BCA1-4A13E4151B35}"/>
              </a:ext>
            </a:extLst>
          </p:cNvPr>
          <p:cNvSpPr txBox="1"/>
          <p:nvPr/>
        </p:nvSpPr>
        <p:spPr>
          <a:xfrm>
            <a:off x="4655863" y="3287705"/>
            <a:ext cx="1981200" cy="246221"/>
          </a:xfrm>
          <a:prstGeom prst="rect">
            <a:avLst/>
          </a:prstGeom>
          <a:noFill/>
        </p:spPr>
        <p:txBody>
          <a:bodyPr wrap="square" rtlCol="0">
            <a:spAutoFit/>
          </a:bodyPr>
          <a:lstStyle/>
          <a:p>
            <a:pPr algn="ctr"/>
            <a:r>
              <a:rPr lang="en-GB" sz="1000" dirty="0">
                <a:solidFill>
                  <a:srgbClr val="7030A0"/>
                </a:solidFill>
              </a:rPr>
              <a:t>Las Vegas</a:t>
            </a:r>
            <a:endParaRPr lang="en-DE" sz="1000" dirty="0">
              <a:solidFill>
                <a:srgbClr val="7030A0"/>
              </a:solidFill>
            </a:endParaRPr>
          </a:p>
        </p:txBody>
      </p:sp>
      <p:sp>
        <p:nvSpPr>
          <p:cNvPr id="25" name="TextBox 24">
            <a:extLst>
              <a:ext uri="{FF2B5EF4-FFF2-40B4-BE49-F238E27FC236}">
                <a16:creationId xmlns:a16="http://schemas.microsoft.com/office/drawing/2014/main" id="{E72A30E5-D7B9-CC4E-933E-B4C02E4F0E04}"/>
              </a:ext>
            </a:extLst>
          </p:cNvPr>
          <p:cNvSpPr txBox="1"/>
          <p:nvPr/>
        </p:nvSpPr>
        <p:spPr>
          <a:xfrm>
            <a:off x="4197306" y="3064082"/>
            <a:ext cx="1981200" cy="246221"/>
          </a:xfrm>
          <a:prstGeom prst="rect">
            <a:avLst/>
          </a:prstGeom>
          <a:noFill/>
        </p:spPr>
        <p:txBody>
          <a:bodyPr wrap="square" rtlCol="0">
            <a:spAutoFit/>
          </a:bodyPr>
          <a:lstStyle/>
          <a:p>
            <a:pPr algn="ctr"/>
            <a:r>
              <a:rPr lang="en-GB" sz="1000" dirty="0">
                <a:solidFill>
                  <a:srgbClr val="00B0F0"/>
                </a:solidFill>
              </a:rPr>
              <a:t>LAKE Mead Nevada</a:t>
            </a:r>
            <a:endParaRPr lang="en-DE" sz="1000" dirty="0">
              <a:solidFill>
                <a:srgbClr val="00B0F0"/>
              </a:solidFill>
            </a:endParaRPr>
          </a:p>
        </p:txBody>
      </p:sp>
      <p:sp>
        <p:nvSpPr>
          <p:cNvPr id="26" name="TextBox 25">
            <a:extLst>
              <a:ext uri="{FF2B5EF4-FFF2-40B4-BE49-F238E27FC236}">
                <a16:creationId xmlns:a16="http://schemas.microsoft.com/office/drawing/2014/main" id="{F2055E19-DF0E-1342-8857-9B9E5CAE9D49}"/>
              </a:ext>
            </a:extLst>
          </p:cNvPr>
          <p:cNvSpPr txBox="1"/>
          <p:nvPr/>
        </p:nvSpPr>
        <p:spPr>
          <a:xfrm>
            <a:off x="-574176" y="614761"/>
            <a:ext cx="1981200" cy="246221"/>
          </a:xfrm>
          <a:prstGeom prst="rect">
            <a:avLst/>
          </a:prstGeom>
          <a:noFill/>
        </p:spPr>
        <p:txBody>
          <a:bodyPr wrap="square" rtlCol="0">
            <a:spAutoFit/>
          </a:bodyPr>
          <a:lstStyle/>
          <a:p>
            <a:pPr algn="ctr"/>
            <a:r>
              <a:rPr lang="en-GB" sz="1000" dirty="0"/>
              <a:t>Colorado</a:t>
            </a:r>
            <a:endParaRPr lang="en-DE" sz="1000" dirty="0"/>
          </a:p>
        </p:txBody>
      </p:sp>
      <p:sp>
        <p:nvSpPr>
          <p:cNvPr id="27" name="TextBox 26">
            <a:extLst>
              <a:ext uri="{FF2B5EF4-FFF2-40B4-BE49-F238E27FC236}">
                <a16:creationId xmlns:a16="http://schemas.microsoft.com/office/drawing/2014/main" id="{36CB49E6-D091-D342-AA4A-85BEB9C625D8}"/>
              </a:ext>
            </a:extLst>
          </p:cNvPr>
          <p:cNvSpPr txBox="1"/>
          <p:nvPr/>
        </p:nvSpPr>
        <p:spPr>
          <a:xfrm>
            <a:off x="938127" y="1419990"/>
            <a:ext cx="1981200" cy="246221"/>
          </a:xfrm>
          <a:prstGeom prst="rect">
            <a:avLst/>
          </a:prstGeom>
          <a:noFill/>
        </p:spPr>
        <p:txBody>
          <a:bodyPr wrap="square" rtlCol="0">
            <a:spAutoFit/>
          </a:bodyPr>
          <a:lstStyle/>
          <a:p>
            <a:pPr lvl="1" algn="ctr"/>
            <a:r>
              <a:rPr lang="en-GB" sz="1000" dirty="0"/>
              <a:t>Utah</a:t>
            </a:r>
            <a:endParaRPr lang="en-DE" sz="1000" dirty="0"/>
          </a:p>
        </p:txBody>
      </p:sp>
      <p:sp>
        <p:nvSpPr>
          <p:cNvPr id="28" name="TextBox 27">
            <a:extLst>
              <a:ext uri="{FF2B5EF4-FFF2-40B4-BE49-F238E27FC236}">
                <a16:creationId xmlns:a16="http://schemas.microsoft.com/office/drawing/2014/main" id="{704A0E69-A7E8-0F4D-B1AA-3618B8D0BEB1}"/>
              </a:ext>
            </a:extLst>
          </p:cNvPr>
          <p:cNvSpPr txBox="1"/>
          <p:nvPr/>
        </p:nvSpPr>
        <p:spPr>
          <a:xfrm>
            <a:off x="6588818" y="4305436"/>
            <a:ext cx="1981200" cy="246221"/>
          </a:xfrm>
          <a:prstGeom prst="rect">
            <a:avLst/>
          </a:prstGeom>
          <a:noFill/>
        </p:spPr>
        <p:txBody>
          <a:bodyPr wrap="square" rtlCol="0">
            <a:spAutoFit/>
          </a:bodyPr>
          <a:lstStyle/>
          <a:p>
            <a:pPr lvl="1" algn="ctr"/>
            <a:r>
              <a:rPr lang="en-GB" sz="1000" dirty="0"/>
              <a:t>Arizona</a:t>
            </a:r>
            <a:endParaRPr lang="en-DE" sz="1000" dirty="0"/>
          </a:p>
        </p:txBody>
      </p:sp>
      <p:sp>
        <p:nvSpPr>
          <p:cNvPr id="29" name="TextBox 28">
            <a:extLst>
              <a:ext uri="{FF2B5EF4-FFF2-40B4-BE49-F238E27FC236}">
                <a16:creationId xmlns:a16="http://schemas.microsoft.com/office/drawing/2014/main" id="{F8E0FC5A-274C-8346-8D07-EB5714A1C9A4}"/>
              </a:ext>
            </a:extLst>
          </p:cNvPr>
          <p:cNvSpPr txBox="1"/>
          <p:nvPr/>
        </p:nvSpPr>
        <p:spPr>
          <a:xfrm>
            <a:off x="3833288" y="2892595"/>
            <a:ext cx="1981200" cy="246221"/>
          </a:xfrm>
          <a:prstGeom prst="rect">
            <a:avLst/>
          </a:prstGeom>
          <a:noFill/>
        </p:spPr>
        <p:txBody>
          <a:bodyPr wrap="square" rtlCol="0">
            <a:spAutoFit/>
          </a:bodyPr>
          <a:lstStyle/>
          <a:p>
            <a:pPr lvl="1" algn="ctr"/>
            <a:r>
              <a:rPr lang="en-GB" sz="1000" dirty="0"/>
              <a:t>Nevada/ Arizona</a:t>
            </a:r>
            <a:endParaRPr lang="en-DE" sz="1000" dirty="0"/>
          </a:p>
        </p:txBody>
      </p:sp>
      <p:sp>
        <p:nvSpPr>
          <p:cNvPr id="30" name="TextBox 29">
            <a:extLst>
              <a:ext uri="{FF2B5EF4-FFF2-40B4-BE49-F238E27FC236}">
                <a16:creationId xmlns:a16="http://schemas.microsoft.com/office/drawing/2014/main" id="{673D8CD2-3C98-2249-AD5C-BFE90F30DAEE}"/>
              </a:ext>
            </a:extLst>
          </p:cNvPr>
          <p:cNvSpPr txBox="1"/>
          <p:nvPr/>
        </p:nvSpPr>
        <p:spPr>
          <a:xfrm>
            <a:off x="3205527" y="2646416"/>
            <a:ext cx="1981200" cy="246221"/>
          </a:xfrm>
          <a:prstGeom prst="rect">
            <a:avLst/>
          </a:prstGeom>
          <a:noFill/>
        </p:spPr>
        <p:txBody>
          <a:bodyPr wrap="square" rtlCol="0">
            <a:spAutoFit/>
          </a:bodyPr>
          <a:lstStyle/>
          <a:p>
            <a:pPr lvl="1" algn="ctr"/>
            <a:r>
              <a:rPr lang="en-GB" sz="1000" dirty="0"/>
              <a:t>New Mexico</a:t>
            </a:r>
            <a:endParaRPr lang="en-DE" sz="1000" dirty="0"/>
          </a:p>
        </p:txBody>
      </p:sp>
      <p:sp>
        <p:nvSpPr>
          <p:cNvPr id="31" name="TextBox 30">
            <a:extLst>
              <a:ext uri="{FF2B5EF4-FFF2-40B4-BE49-F238E27FC236}">
                <a16:creationId xmlns:a16="http://schemas.microsoft.com/office/drawing/2014/main" id="{4D622426-7A54-6A40-9CC9-9C499DC4B3A1}"/>
              </a:ext>
            </a:extLst>
          </p:cNvPr>
          <p:cNvSpPr txBox="1"/>
          <p:nvPr/>
        </p:nvSpPr>
        <p:spPr>
          <a:xfrm>
            <a:off x="9495554" y="5811429"/>
            <a:ext cx="1981200" cy="246221"/>
          </a:xfrm>
          <a:prstGeom prst="rect">
            <a:avLst/>
          </a:prstGeom>
          <a:noFill/>
        </p:spPr>
        <p:txBody>
          <a:bodyPr wrap="square" rtlCol="0">
            <a:spAutoFit/>
          </a:bodyPr>
          <a:lstStyle/>
          <a:p>
            <a:pPr lvl="1" algn="ctr"/>
            <a:r>
              <a:rPr lang="en-GB" sz="1000" dirty="0"/>
              <a:t>California </a:t>
            </a:r>
            <a:endParaRPr lang="en-DE" sz="1000" dirty="0"/>
          </a:p>
        </p:txBody>
      </p:sp>
      <p:sp>
        <p:nvSpPr>
          <p:cNvPr id="36" name="TextBox 35">
            <a:extLst>
              <a:ext uri="{FF2B5EF4-FFF2-40B4-BE49-F238E27FC236}">
                <a16:creationId xmlns:a16="http://schemas.microsoft.com/office/drawing/2014/main" id="{311DD866-4B35-964C-BD6D-7EBE6AC2B657}"/>
              </a:ext>
            </a:extLst>
          </p:cNvPr>
          <p:cNvSpPr txBox="1"/>
          <p:nvPr/>
        </p:nvSpPr>
        <p:spPr>
          <a:xfrm>
            <a:off x="5186791" y="3533926"/>
            <a:ext cx="1981200" cy="246221"/>
          </a:xfrm>
          <a:prstGeom prst="rect">
            <a:avLst/>
          </a:prstGeom>
          <a:noFill/>
        </p:spPr>
        <p:txBody>
          <a:bodyPr wrap="square" rtlCol="0">
            <a:spAutoFit/>
          </a:bodyPr>
          <a:lstStyle/>
          <a:p>
            <a:pPr algn="ctr"/>
            <a:r>
              <a:rPr lang="en-GB" sz="1000" dirty="0">
                <a:solidFill>
                  <a:srgbClr val="00B0F0"/>
                </a:solidFill>
              </a:rPr>
              <a:t>LAKE Grandby </a:t>
            </a:r>
            <a:endParaRPr lang="en-DE" sz="1000" dirty="0">
              <a:solidFill>
                <a:srgbClr val="00B0F0"/>
              </a:solidFill>
            </a:endParaRPr>
          </a:p>
        </p:txBody>
      </p:sp>
      <p:sp>
        <p:nvSpPr>
          <p:cNvPr id="37" name="TextBox 36">
            <a:extLst>
              <a:ext uri="{FF2B5EF4-FFF2-40B4-BE49-F238E27FC236}">
                <a16:creationId xmlns:a16="http://schemas.microsoft.com/office/drawing/2014/main" id="{2599C894-44EB-1D46-B0F7-E226557CFC57}"/>
              </a:ext>
            </a:extLst>
          </p:cNvPr>
          <p:cNvSpPr txBox="1"/>
          <p:nvPr/>
        </p:nvSpPr>
        <p:spPr>
          <a:xfrm>
            <a:off x="651863" y="2795823"/>
            <a:ext cx="1981200" cy="246221"/>
          </a:xfrm>
          <a:prstGeom prst="rect">
            <a:avLst/>
          </a:prstGeom>
          <a:noFill/>
        </p:spPr>
        <p:txBody>
          <a:bodyPr wrap="square" rtlCol="0">
            <a:spAutoFit/>
          </a:bodyPr>
          <a:lstStyle/>
          <a:p>
            <a:pPr lvl="1" algn="ctr"/>
            <a:r>
              <a:rPr lang="en-GB" sz="1000" dirty="0"/>
              <a:t>Grand Valley</a:t>
            </a:r>
            <a:endParaRPr lang="en-DE" sz="1000" dirty="0"/>
          </a:p>
        </p:txBody>
      </p:sp>
      <p:sp>
        <p:nvSpPr>
          <p:cNvPr id="39" name="TextBox 38">
            <a:extLst>
              <a:ext uri="{FF2B5EF4-FFF2-40B4-BE49-F238E27FC236}">
                <a16:creationId xmlns:a16="http://schemas.microsoft.com/office/drawing/2014/main" id="{61AD94BF-A5C1-8643-BFEE-E6277F719488}"/>
              </a:ext>
            </a:extLst>
          </p:cNvPr>
          <p:cNvSpPr txBox="1"/>
          <p:nvPr/>
        </p:nvSpPr>
        <p:spPr>
          <a:xfrm>
            <a:off x="1437033" y="1582181"/>
            <a:ext cx="1981200" cy="246221"/>
          </a:xfrm>
          <a:prstGeom prst="rect">
            <a:avLst/>
          </a:prstGeom>
          <a:noFill/>
        </p:spPr>
        <p:txBody>
          <a:bodyPr wrap="square" rtlCol="0">
            <a:spAutoFit/>
          </a:bodyPr>
          <a:lstStyle/>
          <a:p>
            <a:pPr algn="ctr"/>
            <a:r>
              <a:rPr lang="en-GB" sz="1000" dirty="0">
                <a:solidFill>
                  <a:srgbClr val="92D050"/>
                </a:solidFill>
              </a:rPr>
              <a:t>GLEN CANYON DAM </a:t>
            </a:r>
            <a:endParaRPr lang="en-DE" sz="1000" dirty="0">
              <a:solidFill>
                <a:srgbClr val="92D050"/>
              </a:solidFill>
            </a:endParaRPr>
          </a:p>
        </p:txBody>
      </p:sp>
      <p:sp>
        <p:nvSpPr>
          <p:cNvPr id="40" name="TextBox 39">
            <a:extLst>
              <a:ext uri="{FF2B5EF4-FFF2-40B4-BE49-F238E27FC236}">
                <a16:creationId xmlns:a16="http://schemas.microsoft.com/office/drawing/2014/main" id="{53D8D0C9-9E9F-8449-80F7-6F16C2DBC07D}"/>
              </a:ext>
            </a:extLst>
          </p:cNvPr>
          <p:cNvSpPr txBox="1"/>
          <p:nvPr/>
        </p:nvSpPr>
        <p:spPr>
          <a:xfrm>
            <a:off x="7037701" y="4541121"/>
            <a:ext cx="1981200" cy="246221"/>
          </a:xfrm>
          <a:prstGeom prst="rect">
            <a:avLst/>
          </a:prstGeom>
          <a:noFill/>
        </p:spPr>
        <p:txBody>
          <a:bodyPr wrap="square" rtlCol="0">
            <a:spAutoFit/>
          </a:bodyPr>
          <a:lstStyle/>
          <a:p>
            <a:pPr algn="ctr"/>
            <a:r>
              <a:rPr lang="en-GB" sz="1000" dirty="0">
                <a:solidFill>
                  <a:srgbClr val="7030A0"/>
                </a:solidFill>
              </a:rPr>
              <a:t>GRAND CANYON </a:t>
            </a:r>
            <a:endParaRPr lang="en-DE" sz="1000" dirty="0">
              <a:solidFill>
                <a:srgbClr val="7030A0"/>
              </a:solidFill>
            </a:endParaRPr>
          </a:p>
        </p:txBody>
      </p:sp>
      <p:sp>
        <p:nvSpPr>
          <p:cNvPr id="49" name="TextBox 48">
            <a:extLst>
              <a:ext uri="{FF2B5EF4-FFF2-40B4-BE49-F238E27FC236}">
                <a16:creationId xmlns:a16="http://schemas.microsoft.com/office/drawing/2014/main" id="{CA800EEE-209F-F949-9F2F-4D8CEDF9B6BD}"/>
              </a:ext>
            </a:extLst>
          </p:cNvPr>
          <p:cNvSpPr txBox="1"/>
          <p:nvPr/>
        </p:nvSpPr>
        <p:spPr>
          <a:xfrm>
            <a:off x="8999312" y="5535014"/>
            <a:ext cx="1981200" cy="246221"/>
          </a:xfrm>
          <a:prstGeom prst="rect">
            <a:avLst/>
          </a:prstGeom>
          <a:noFill/>
        </p:spPr>
        <p:txBody>
          <a:bodyPr wrap="square" rtlCol="0">
            <a:spAutoFit/>
          </a:bodyPr>
          <a:lstStyle/>
          <a:p>
            <a:pPr lvl="1" algn="ctr"/>
            <a:r>
              <a:rPr lang="en-GB" sz="1000" dirty="0"/>
              <a:t>Nevada</a:t>
            </a:r>
            <a:endParaRPr lang="en-DE" sz="1000" dirty="0"/>
          </a:p>
        </p:txBody>
      </p:sp>
    </p:spTree>
    <p:extLst>
      <p:ext uri="{BB962C8B-B14F-4D97-AF65-F5344CB8AC3E}">
        <p14:creationId xmlns:p14="http://schemas.microsoft.com/office/powerpoint/2010/main" val="243230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A0F0B0-2DBA-F243-8413-0F952256C17B}"/>
              </a:ext>
            </a:extLst>
          </p:cNvPr>
          <p:cNvSpPr txBox="1"/>
          <p:nvPr/>
        </p:nvSpPr>
        <p:spPr>
          <a:xfrm>
            <a:off x="3592726" y="2497072"/>
            <a:ext cx="4672012" cy="646331"/>
          </a:xfrm>
          <a:prstGeom prst="rect">
            <a:avLst/>
          </a:prstGeom>
          <a:noFill/>
          <a:ln w="28575">
            <a:solidFill>
              <a:schemeClr val="accent1"/>
            </a:solidFill>
          </a:ln>
        </p:spPr>
        <p:txBody>
          <a:bodyPr wrap="square" rtlCol="0">
            <a:spAutoFit/>
          </a:bodyPr>
          <a:lstStyle/>
          <a:p>
            <a:pPr algn="ctr"/>
            <a:r>
              <a:rPr lang="en-GB" b="1" dirty="0">
                <a:latin typeface="Comic Sans MS" panose="030F0902030302020204" pitchFamily="66" charset="0"/>
              </a:rPr>
              <a:t>Who are the Stakeholders &amp; what are their Roles?</a:t>
            </a:r>
          </a:p>
        </p:txBody>
      </p:sp>
      <p:sp>
        <p:nvSpPr>
          <p:cNvPr id="5" name="TextBox 4">
            <a:extLst>
              <a:ext uri="{FF2B5EF4-FFF2-40B4-BE49-F238E27FC236}">
                <a16:creationId xmlns:a16="http://schemas.microsoft.com/office/drawing/2014/main" id="{FB1DD936-B42C-A14B-B2C9-7E46609F5E5F}"/>
              </a:ext>
            </a:extLst>
          </p:cNvPr>
          <p:cNvSpPr txBox="1"/>
          <p:nvPr/>
        </p:nvSpPr>
        <p:spPr>
          <a:xfrm>
            <a:off x="2328921" y="1671695"/>
            <a:ext cx="2376894" cy="369332"/>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Indigenous People </a:t>
            </a:r>
          </a:p>
        </p:txBody>
      </p:sp>
      <p:sp>
        <p:nvSpPr>
          <p:cNvPr id="6" name="TextBox 5">
            <a:extLst>
              <a:ext uri="{FF2B5EF4-FFF2-40B4-BE49-F238E27FC236}">
                <a16:creationId xmlns:a16="http://schemas.microsoft.com/office/drawing/2014/main" id="{10DE169A-ED36-CE4B-B2B7-646D2931E981}"/>
              </a:ext>
            </a:extLst>
          </p:cNvPr>
          <p:cNvSpPr txBox="1"/>
          <p:nvPr/>
        </p:nvSpPr>
        <p:spPr>
          <a:xfrm>
            <a:off x="5235672" y="1479107"/>
            <a:ext cx="2376894" cy="646331"/>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Gas &amp; Oil/Mining  Company</a:t>
            </a:r>
          </a:p>
        </p:txBody>
      </p:sp>
      <p:sp>
        <p:nvSpPr>
          <p:cNvPr id="7" name="TextBox 6">
            <a:extLst>
              <a:ext uri="{FF2B5EF4-FFF2-40B4-BE49-F238E27FC236}">
                <a16:creationId xmlns:a16="http://schemas.microsoft.com/office/drawing/2014/main" id="{7C81242C-277E-AB4B-9F08-98D590CCF47A}"/>
              </a:ext>
            </a:extLst>
          </p:cNvPr>
          <p:cNvSpPr txBox="1"/>
          <p:nvPr/>
        </p:nvSpPr>
        <p:spPr>
          <a:xfrm>
            <a:off x="8342797" y="1702962"/>
            <a:ext cx="2376894" cy="369332"/>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Tourists</a:t>
            </a:r>
          </a:p>
        </p:txBody>
      </p:sp>
      <p:sp>
        <p:nvSpPr>
          <p:cNvPr id="8" name="TextBox 7">
            <a:extLst>
              <a:ext uri="{FF2B5EF4-FFF2-40B4-BE49-F238E27FC236}">
                <a16:creationId xmlns:a16="http://schemas.microsoft.com/office/drawing/2014/main" id="{9111212F-F223-9345-9AF5-5D09F71F2E29}"/>
              </a:ext>
            </a:extLst>
          </p:cNvPr>
          <p:cNvSpPr txBox="1"/>
          <p:nvPr/>
        </p:nvSpPr>
        <p:spPr>
          <a:xfrm>
            <a:off x="8807430" y="2777196"/>
            <a:ext cx="2376894" cy="369332"/>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Residents</a:t>
            </a:r>
          </a:p>
        </p:txBody>
      </p:sp>
      <p:sp>
        <p:nvSpPr>
          <p:cNvPr id="9" name="TextBox 8">
            <a:extLst>
              <a:ext uri="{FF2B5EF4-FFF2-40B4-BE49-F238E27FC236}">
                <a16:creationId xmlns:a16="http://schemas.microsoft.com/office/drawing/2014/main" id="{82463F7F-38EE-B144-8B8F-9C5C4DB88898}"/>
              </a:ext>
            </a:extLst>
          </p:cNvPr>
          <p:cNvSpPr txBox="1"/>
          <p:nvPr/>
        </p:nvSpPr>
        <p:spPr>
          <a:xfrm>
            <a:off x="7902002" y="4208787"/>
            <a:ext cx="2376894" cy="369332"/>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Industry </a:t>
            </a:r>
          </a:p>
        </p:txBody>
      </p:sp>
      <p:sp>
        <p:nvSpPr>
          <p:cNvPr id="10" name="TextBox 9">
            <a:extLst>
              <a:ext uri="{FF2B5EF4-FFF2-40B4-BE49-F238E27FC236}">
                <a16:creationId xmlns:a16="http://schemas.microsoft.com/office/drawing/2014/main" id="{F026575B-D8F9-B344-BDC4-B52CB47F9A64}"/>
              </a:ext>
            </a:extLst>
          </p:cNvPr>
          <p:cNvSpPr txBox="1"/>
          <p:nvPr/>
        </p:nvSpPr>
        <p:spPr>
          <a:xfrm>
            <a:off x="4995747" y="3689285"/>
            <a:ext cx="2376894" cy="646331"/>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Hydro-electric companies </a:t>
            </a:r>
          </a:p>
        </p:txBody>
      </p:sp>
      <p:sp>
        <p:nvSpPr>
          <p:cNvPr id="11" name="TextBox 10">
            <a:extLst>
              <a:ext uri="{FF2B5EF4-FFF2-40B4-BE49-F238E27FC236}">
                <a16:creationId xmlns:a16="http://schemas.microsoft.com/office/drawing/2014/main" id="{715031F0-5C64-A544-8BCE-E3AE804D8495}"/>
              </a:ext>
            </a:extLst>
          </p:cNvPr>
          <p:cNvSpPr txBox="1"/>
          <p:nvPr/>
        </p:nvSpPr>
        <p:spPr>
          <a:xfrm>
            <a:off x="2328921" y="4213523"/>
            <a:ext cx="2376894" cy="369332"/>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Farmers</a:t>
            </a:r>
          </a:p>
        </p:txBody>
      </p:sp>
      <p:sp>
        <p:nvSpPr>
          <p:cNvPr id="12" name="TextBox 11">
            <a:extLst>
              <a:ext uri="{FF2B5EF4-FFF2-40B4-BE49-F238E27FC236}">
                <a16:creationId xmlns:a16="http://schemas.microsoft.com/office/drawing/2014/main" id="{054AE197-AF6E-4E46-B2C1-7B9E49E5AA6D}"/>
              </a:ext>
            </a:extLst>
          </p:cNvPr>
          <p:cNvSpPr txBox="1"/>
          <p:nvPr/>
        </p:nvSpPr>
        <p:spPr>
          <a:xfrm>
            <a:off x="994491" y="3643119"/>
            <a:ext cx="2376894" cy="369332"/>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Service Providers </a:t>
            </a:r>
          </a:p>
        </p:txBody>
      </p:sp>
      <p:sp>
        <p:nvSpPr>
          <p:cNvPr id="13" name="TextBox 12">
            <a:extLst>
              <a:ext uri="{FF2B5EF4-FFF2-40B4-BE49-F238E27FC236}">
                <a16:creationId xmlns:a16="http://schemas.microsoft.com/office/drawing/2014/main" id="{2389C856-6DBE-DD42-A26C-7E35BB7EEDB9}"/>
              </a:ext>
            </a:extLst>
          </p:cNvPr>
          <p:cNvSpPr txBox="1"/>
          <p:nvPr/>
        </p:nvSpPr>
        <p:spPr>
          <a:xfrm>
            <a:off x="542113" y="2500197"/>
            <a:ext cx="2376894" cy="646331"/>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Environmental Groups</a:t>
            </a:r>
          </a:p>
        </p:txBody>
      </p:sp>
      <p:sp>
        <p:nvSpPr>
          <p:cNvPr id="14" name="TextBox 13">
            <a:extLst>
              <a:ext uri="{FF2B5EF4-FFF2-40B4-BE49-F238E27FC236}">
                <a16:creationId xmlns:a16="http://schemas.microsoft.com/office/drawing/2014/main" id="{596ADE59-C2B6-BF49-9491-AE25D3762721}"/>
              </a:ext>
            </a:extLst>
          </p:cNvPr>
          <p:cNvSpPr txBox="1"/>
          <p:nvPr/>
        </p:nvSpPr>
        <p:spPr>
          <a:xfrm>
            <a:off x="5235672" y="746346"/>
            <a:ext cx="2376894" cy="276999"/>
          </a:xfrm>
          <a:prstGeom prst="rect">
            <a:avLst/>
          </a:prstGeom>
          <a:noFill/>
          <a:ln w="28575">
            <a:solidFill>
              <a:srgbClr val="92D050"/>
            </a:solidFill>
          </a:ln>
        </p:spPr>
        <p:txBody>
          <a:bodyPr wrap="square" rtlCol="0">
            <a:spAutoFit/>
          </a:bodyPr>
          <a:lstStyle>
            <a:defPPr>
              <a:defRPr lang="de-DE"/>
            </a:defPPr>
            <a:lvl1pPr algn="ctr">
              <a:defRPr sz="1200">
                <a:latin typeface="Comic Sans MS" panose="030F0902030302020204" pitchFamily="66" charset="0"/>
              </a:defRPr>
            </a:lvl1pPr>
          </a:lstStyle>
          <a:p>
            <a:r>
              <a:rPr lang="en-GB"/>
              <a:t>Potash </a:t>
            </a:r>
            <a:endParaRPr lang="en-GB" dirty="0"/>
          </a:p>
        </p:txBody>
      </p:sp>
      <p:sp>
        <p:nvSpPr>
          <p:cNvPr id="15" name="TextBox 14">
            <a:extLst>
              <a:ext uri="{FF2B5EF4-FFF2-40B4-BE49-F238E27FC236}">
                <a16:creationId xmlns:a16="http://schemas.microsoft.com/office/drawing/2014/main" id="{F0766794-06FB-7844-B651-C1319F892E66}"/>
              </a:ext>
            </a:extLst>
          </p:cNvPr>
          <p:cNvSpPr txBox="1"/>
          <p:nvPr/>
        </p:nvSpPr>
        <p:spPr>
          <a:xfrm>
            <a:off x="1861587" y="906160"/>
            <a:ext cx="3077737" cy="461665"/>
          </a:xfrm>
          <a:prstGeom prst="rect">
            <a:avLst/>
          </a:prstGeom>
          <a:noFill/>
          <a:ln w="28575">
            <a:solidFill>
              <a:srgbClr val="92D050"/>
            </a:solidFill>
          </a:ln>
        </p:spPr>
        <p:txBody>
          <a:bodyPr wrap="square" rtlCol="0">
            <a:spAutoFit/>
          </a:bodyPr>
          <a:lstStyle>
            <a:defPPr>
              <a:defRPr lang="de-DE"/>
            </a:defPPr>
            <a:lvl1pPr algn="ctr">
              <a:defRPr sz="1200">
                <a:latin typeface="Comic Sans MS" panose="030F0902030302020204" pitchFamily="66" charset="0"/>
              </a:defRPr>
            </a:lvl1pPr>
          </a:lstStyle>
          <a:p>
            <a:r>
              <a:rPr lang="en-GB" dirty="0"/>
              <a:t>Native Americans tribes/Navajo/</a:t>
            </a:r>
            <a:r>
              <a:rPr lang="en-GB"/>
              <a:t>Havasupai </a:t>
            </a:r>
            <a:endParaRPr lang="en-GB" dirty="0"/>
          </a:p>
        </p:txBody>
      </p:sp>
      <p:sp>
        <p:nvSpPr>
          <p:cNvPr id="17" name="TextBox 16">
            <a:extLst>
              <a:ext uri="{FF2B5EF4-FFF2-40B4-BE49-F238E27FC236}">
                <a16:creationId xmlns:a16="http://schemas.microsoft.com/office/drawing/2014/main" id="{565FA633-50F9-9345-9342-321BA83883A9}"/>
              </a:ext>
            </a:extLst>
          </p:cNvPr>
          <p:cNvSpPr txBox="1"/>
          <p:nvPr/>
        </p:nvSpPr>
        <p:spPr>
          <a:xfrm>
            <a:off x="5157613" y="4677753"/>
            <a:ext cx="2215028" cy="646331"/>
          </a:xfrm>
          <a:prstGeom prst="rect">
            <a:avLst/>
          </a:prstGeom>
          <a:noFill/>
          <a:ln w="28575">
            <a:solidFill>
              <a:srgbClr val="92D050"/>
            </a:solidFill>
          </a:ln>
        </p:spPr>
        <p:txBody>
          <a:bodyPr wrap="square" rtlCol="0">
            <a:spAutoFit/>
          </a:bodyPr>
          <a:lstStyle/>
          <a:p>
            <a:pPr algn="ctr"/>
            <a:r>
              <a:rPr lang="en-GB" dirty="0">
                <a:latin typeface="Comic Sans MS" panose="030F0902030302020204" pitchFamily="66" charset="0"/>
              </a:rPr>
              <a:t>Provide electricity to millions </a:t>
            </a:r>
          </a:p>
        </p:txBody>
      </p:sp>
      <p:sp>
        <p:nvSpPr>
          <p:cNvPr id="18" name="TextBox 17">
            <a:extLst>
              <a:ext uri="{FF2B5EF4-FFF2-40B4-BE49-F238E27FC236}">
                <a16:creationId xmlns:a16="http://schemas.microsoft.com/office/drawing/2014/main" id="{0CB752E2-0F7D-AF4D-BD37-DA415D255D7B}"/>
              </a:ext>
            </a:extLst>
          </p:cNvPr>
          <p:cNvSpPr txBox="1"/>
          <p:nvPr/>
        </p:nvSpPr>
        <p:spPr>
          <a:xfrm>
            <a:off x="5157613" y="5809343"/>
            <a:ext cx="2215028" cy="276999"/>
          </a:xfrm>
          <a:prstGeom prst="rect">
            <a:avLst/>
          </a:prstGeom>
          <a:noFill/>
          <a:ln w="28575">
            <a:solidFill>
              <a:srgbClr val="00B0F0"/>
            </a:solidFill>
          </a:ln>
        </p:spPr>
        <p:txBody>
          <a:bodyPr wrap="square" rtlCol="0">
            <a:spAutoFit/>
          </a:bodyPr>
          <a:lstStyle/>
          <a:p>
            <a:pPr algn="ctr"/>
            <a:r>
              <a:rPr lang="en-GB" sz="1200" dirty="0">
                <a:latin typeface="Comic Sans MS" panose="030F0902030302020204" pitchFamily="66" charset="0"/>
              </a:rPr>
              <a:t>Dam (Hoover/Davis)</a:t>
            </a:r>
          </a:p>
        </p:txBody>
      </p:sp>
      <p:sp>
        <p:nvSpPr>
          <p:cNvPr id="19" name="TextBox 18">
            <a:extLst>
              <a:ext uri="{FF2B5EF4-FFF2-40B4-BE49-F238E27FC236}">
                <a16:creationId xmlns:a16="http://schemas.microsoft.com/office/drawing/2014/main" id="{357B07C5-DBEE-A040-A34B-A1D623251618}"/>
              </a:ext>
            </a:extLst>
          </p:cNvPr>
          <p:cNvSpPr txBox="1"/>
          <p:nvPr/>
        </p:nvSpPr>
        <p:spPr>
          <a:xfrm>
            <a:off x="8623783" y="5136387"/>
            <a:ext cx="2215028" cy="276999"/>
          </a:xfrm>
          <a:prstGeom prst="rect">
            <a:avLst/>
          </a:prstGeom>
          <a:noFill/>
          <a:ln w="28575">
            <a:solidFill>
              <a:srgbClr val="00B0F0"/>
            </a:solidFill>
          </a:ln>
        </p:spPr>
        <p:txBody>
          <a:bodyPr wrap="square" rtlCol="0">
            <a:spAutoFit/>
          </a:bodyPr>
          <a:lstStyle/>
          <a:p>
            <a:pPr algn="ctr"/>
            <a:r>
              <a:rPr lang="en-GB" sz="1200" dirty="0">
                <a:latin typeface="Comic Sans MS" panose="030F0902030302020204" pitchFamily="66" charset="0"/>
              </a:rPr>
              <a:t>Dam (Hoover/Davis)</a:t>
            </a:r>
          </a:p>
        </p:txBody>
      </p:sp>
      <p:sp>
        <p:nvSpPr>
          <p:cNvPr id="20" name="TextBox 19">
            <a:extLst>
              <a:ext uri="{FF2B5EF4-FFF2-40B4-BE49-F238E27FC236}">
                <a16:creationId xmlns:a16="http://schemas.microsoft.com/office/drawing/2014/main" id="{05DC165C-5191-7A4C-A143-E715A7A3912F}"/>
              </a:ext>
            </a:extLst>
          </p:cNvPr>
          <p:cNvSpPr txBox="1"/>
          <p:nvPr/>
        </p:nvSpPr>
        <p:spPr>
          <a:xfrm>
            <a:off x="9326309" y="930107"/>
            <a:ext cx="2215028" cy="276999"/>
          </a:xfrm>
          <a:prstGeom prst="rect">
            <a:avLst/>
          </a:prstGeom>
          <a:noFill/>
          <a:ln w="28575">
            <a:solidFill>
              <a:srgbClr val="92D050"/>
            </a:solidFill>
          </a:ln>
        </p:spPr>
        <p:txBody>
          <a:bodyPr wrap="square" rtlCol="0">
            <a:spAutoFit/>
          </a:bodyPr>
          <a:lstStyle/>
          <a:p>
            <a:pPr algn="ctr"/>
            <a:r>
              <a:rPr lang="en-GB" sz="1200" dirty="0">
                <a:latin typeface="Comic Sans MS" panose="030F0902030302020204" pitchFamily="66" charset="0"/>
              </a:rPr>
              <a:t>Fishing and water sports </a:t>
            </a:r>
          </a:p>
        </p:txBody>
      </p:sp>
      <p:sp>
        <p:nvSpPr>
          <p:cNvPr id="21" name="TextBox 20">
            <a:extLst>
              <a:ext uri="{FF2B5EF4-FFF2-40B4-BE49-F238E27FC236}">
                <a16:creationId xmlns:a16="http://schemas.microsoft.com/office/drawing/2014/main" id="{5BED60DD-CF40-4B45-A583-645DB5FAA85E}"/>
              </a:ext>
            </a:extLst>
          </p:cNvPr>
          <p:cNvSpPr txBox="1"/>
          <p:nvPr/>
        </p:nvSpPr>
        <p:spPr>
          <a:xfrm>
            <a:off x="9976972" y="2228483"/>
            <a:ext cx="2215028" cy="276999"/>
          </a:xfrm>
          <a:prstGeom prst="rect">
            <a:avLst/>
          </a:prstGeom>
          <a:noFill/>
          <a:ln w="28575">
            <a:solidFill>
              <a:srgbClr val="92D050"/>
            </a:solidFill>
          </a:ln>
        </p:spPr>
        <p:txBody>
          <a:bodyPr wrap="square" rtlCol="0">
            <a:spAutoFit/>
          </a:bodyPr>
          <a:lstStyle/>
          <a:p>
            <a:pPr algn="ctr"/>
            <a:r>
              <a:rPr lang="en-GB" sz="1200" dirty="0">
                <a:latin typeface="Comic Sans MS" panose="030F0902030302020204" pitchFamily="66" charset="0"/>
              </a:rPr>
              <a:t>Fishing and water sports </a:t>
            </a:r>
          </a:p>
        </p:txBody>
      </p:sp>
      <p:sp>
        <p:nvSpPr>
          <p:cNvPr id="22" name="TextBox 21">
            <a:extLst>
              <a:ext uri="{FF2B5EF4-FFF2-40B4-BE49-F238E27FC236}">
                <a16:creationId xmlns:a16="http://schemas.microsoft.com/office/drawing/2014/main" id="{B9BE1D18-B28A-214E-8600-B566D51B7731}"/>
              </a:ext>
            </a:extLst>
          </p:cNvPr>
          <p:cNvSpPr txBox="1"/>
          <p:nvPr/>
        </p:nvSpPr>
        <p:spPr>
          <a:xfrm>
            <a:off x="16233" y="1749128"/>
            <a:ext cx="2047760" cy="276999"/>
          </a:xfrm>
          <a:prstGeom prst="rect">
            <a:avLst/>
          </a:prstGeom>
          <a:noFill/>
          <a:ln w="28575">
            <a:solidFill>
              <a:srgbClr val="92D050"/>
            </a:solidFill>
          </a:ln>
        </p:spPr>
        <p:txBody>
          <a:bodyPr wrap="square" rtlCol="0">
            <a:spAutoFit/>
          </a:bodyPr>
          <a:lstStyle/>
          <a:p>
            <a:pPr algn="ctr"/>
            <a:r>
              <a:rPr lang="en-GB" sz="1200" dirty="0">
                <a:latin typeface="Comic Sans MS" panose="030F0902030302020204" pitchFamily="66" charset="0"/>
              </a:rPr>
              <a:t>Fishing and water sports </a:t>
            </a:r>
          </a:p>
        </p:txBody>
      </p:sp>
      <p:sp>
        <p:nvSpPr>
          <p:cNvPr id="23" name="TextBox 22">
            <a:extLst>
              <a:ext uri="{FF2B5EF4-FFF2-40B4-BE49-F238E27FC236}">
                <a16:creationId xmlns:a16="http://schemas.microsoft.com/office/drawing/2014/main" id="{8A25DBAA-61F7-5041-BD17-6A0C55364267}"/>
              </a:ext>
            </a:extLst>
          </p:cNvPr>
          <p:cNvSpPr txBox="1"/>
          <p:nvPr/>
        </p:nvSpPr>
        <p:spPr>
          <a:xfrm>
            <a:off x="2223952" y="4907660"/>
            <a:ext cx="2215028" cy="461665"/>
          </a:xfrm>
          <a:prstGeom prst="rect">
            <a:avLst/>
          </a:prstGeom>
          <a:noFill/>
          <a:ln w="28575">
            <a:solidFill>
              <a:srgbClr val="92D050"/>
            </a:solidFill>
          </a:ln>
        </p:spPr>
        <p:txBody>
          <a:bodyPr wrap="square" rtlCol="0">
            <a:spAutoFit/>
          </a:bodyPr>
          <a:lstStyle/>
          <a:p>
            <a:pPr algn="ctr"/>
            <a:r>
              <a:rPr lang="en-GB" sz="1200" dirty="0">
                <a:latin typeface="Comic Sans MS" panose="030F0902030302020204" pitchFamily="66" charset="0"/>
              </a:rPr>
              <a:t>Provide Irrigation for Lettuce </a:t>
            </a:r>
          </a:p>
        </p:txBody>
      </p:sp>
      <p:sp>
        <p:nvSpPr>
          <p:cNvPr id="25" name="TextBox 24">
            <a:extLst>
              <a:ext uri="{FF2B5EF4-FFF2-40B4-BE49-F238E27FC236}">
                <a16:creationId xmlns:a16="http://schemas.microsoft.com/office/drawing/2014/main" id="{CC7C45A1-DB72-8444-8E7F-C81BD74F565A}"/>
              </a:ext>
            </a:extLst>
          </p:cNvPr>
          <p:cNvSpPr txBox="1"/>
          <p:nvPr/>
        </p:nvSpPr>
        <p:spPr>
          <a:xfrm>
            <a:off x="8041393" y="3556186"/>
            <a:ext cx="2376894" cy="369332"/>
          </a:xfrm>
          <a:prstGeom prst="rect">
            <a:avLst/>
          </a:prstGeom>
          <a:noFill/>
          <a:ln w="28575">
            <a:solidFill>
              <a:srgbClr val="FF0000"/>
            </a:solidFill>
          </a:ln>
        </p:spPr>
        <p:txBody>
          <a:bodyPr wrap="square" rtlCol="0">
            <a:spAutoFit/>
          </a:bodyPr>
          <a:lstStyle/>
          <a:p>
            <a:pPr algn="ctr"/>
            <a:r>
              <a:rPr lang="en-GB" dirty="0">
                <a:latin typeface="Comic Sans MS" panose="030F0902030302020204" pitchFamily="66" charset="0"/>
              </a:rPr>
              <a:t>Flood Prevention  </a:t>
            </a:r>
          </a:p>
        </p:txBody>
      </p:sp>
      <p:pic>
        <p:nvPicPr>
          <p:cNvPr id="26" name="Picture 25">
            <a:extLst>
              <a:ext uri="{FF2B5EF4-FFF2-40B4-BE49-F238E27FC236}">
                <a16:creationId xmlns:a16="http://schemas.microsoft.com/office/drawing/2014/main" id="{4403F8C7-FFE8-1C4D-B5FC-F9A660321F36}"/>
              </a:ext>
            </a:extLst>
          </p:cNvPr>
          <p:cNvPicPr>
            <a:picLocks noChangeAspect="1"/>
          </p:cNvPicPr>
          <p:nvPr/>
        </p:nvPicPr>
        <p:blipFill>
          <a:blip r:embed="rId2"/>
          <a:stretch>
            <a:fillRect/>
          </a:stretch>
        </p:blipFill>
        <p:spPr>
          <a:xfrm>
            <a:off x="9589875" y="5523721"/>
            <a:ext cx="2497873" cy="598717"/>
          </a:xfrm>
          <a:prstGeom prst="rect">
            <a:avLst/>
          </a:prstGeom>
        </p:spPr>
      </p:pic>
      <p:sp>
        <p:nvSpPr>
          <p:cNvPr id="27" name="TextBox 26">
            <a:extLst>
              <a:ext uri="{FF2B5EF4-FFF2-40B4-BE49-F238E27FC236}">
                <a16:creationId xmlns:a16="http://schemas.microsoft.com/office/drawing/2014/main" id="{B2B56E95-3B28-FD47-9CA5-BB535F8CADE1}"/>
              </a:ext>
            </a:extLst>
          </p:cNvPr>
          <p:cNvSpPr txBox="1"/>
          <p:nvPr/>
        </p:nvSpPr>
        <p:spPr>
          <a:xfrm>
            <a:off x="135178" y="5445330"/>
            <a:ext cx="4860569" cy="677108"/>
          </a:xfrm>
          <a:prstGeom prst="rect">
            <a:avLst/>
          </a:prstGeom>
          <a:noFill/>
          <a:ln w="28575">
            <a:solidFill>
              <a:srgbClr val="7030A0"/>
            </a:solidFill>
          </a:ln>
        </p:spPr>
        <p:txBody>
          <a:bodyPr wrap="square" rtlCol="0">
            <a:spAutoFit/>
          </a:bodyPr>
          <a:lstStyle/>
          <a:p>
            <a:r>
              <a:rPr lang="en-GB" sz="1400" b="1" u="sng" dirty="0">
                <a:latin typeface="Comic Sans MS" panose="030F0902030302020204" pitchFamily="66" charset="0"/>
              </a:rPr>
              <a:t>Geographic Terms:</a:t>
            </a:r>
          </a:p>
          <a:p>
            <a:r>
              <a:rPr lang="en-GB" sz="1200" dirty="0">
                <a:latin typeface="Comic Sans MS" panose="030F0902030302020204" pitchFamily="66" charset="0"/>
              </a:rPr>
              <a:t>AO1 Stakeholders-</a:t>
            </a:r>
          </a:p>
          <a:p>
            <a:r>
              <a:rPr lang="en-GB" sz="1200" dirty="0">
                <a:latin typeface="Comic Sans MS" panose="030F0902030302020204" pitchFamily="66" charset="0"/>
              </a:rPr>
              <a:t>A02 Analysis-  </a:t>
            </a:r>
          </a:p>
        </p:txBody>
      </p:sp>
      <p:cxnSp>
        <p:nvCxnSpPr>
          <p:cNvPr id="29" name="Straight Connector 28">
            <a:extLst>
              <a:ext uri="{FF2B5EF4-FFF2-40B4-BE49-F238E27FC236}">
                <a16:creationId xmlns:a16="http://schemas.microsoft.com/office/drawing/2014/main" id="{3980A9A3-56D6-1444-8274-1068C4C016E5}"/>
              </a:ext>
            </a:extLst>
          </p:cNvPr>
          <p:cNvCxnSpPr>
            <a:stCxn id="4" idx="1"/>
            <a:endCxn id="13" idx="3"/>
          </p:cNvCxnSpPr>
          <p:nvPr/>
        </p:nvCxnSpPr>
        <p:spPr>
          <a:xfrm flipH="1">
            <a:off x="2919007" y="2820238"/>
            <a:ext cx="673719" cy="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7F3076-ED28-2C46-A951-2DCC9F10C5A5}"/>
              </a:ext>
            </a:extLst>
          </p:cNvPr>
          <p:cNvCxnSpPr>
            <a:cxnSpLocks/>
          </p:cNvCxnSpPr>
          <p:nvPr/>
        </p:nvCxnSpPr>
        <p:spPr>
          <a:xfrm>
            <a:off x="4368955" y="2049992"/>
            <a:ext cx="0" cy="447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B72EE44-B0F0-8449-83A3-0C70289E19B4}"/>
              </a:ext>
            </a:extLst>
          </p:cNvPr>
          <p:cNvCxnSpPr>
            <a:cxnSpLocks/>
          </p:cNvCxnSpPr>
          <p:nvPr/>
        </p:nvCxnSpPr>
        <p:spPr>
          <a:xfrm>
            <a:off x="5603023" y="3143403"/>
            <a:ext cx="0" cy="545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DF90A1-BD85-EC4E-A653-50CE31945354}"/>
              </a:ext>
            </a:extLst>
          </p:cNvPr>
          <p:cNvCxnSpPr>
            <a:cxnSpLocks/>
          </p:cNvCxnSpPr>
          <p:nvPr/>
        </p:nvCxnSpPr>
        <p:spPr>
          <a:xfrm>
            <a:off x="8152936" y="3143403"/>
            <a:ext cx="0" cy="412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8B8D17-7711-0E4F-A783-5A6F6DFCDB33}"/>
              </a:ext>
            </a:extLst>
          </p:cNvPr>
          <p:cNvCxnSpPr>
            <a:cxnSpLocks/>
          </p:cNvCxnSpPr>
          <p:nvPr/>
        </p:nvCxnSpPr>
        <p:spPr>
          <a:xfrm flipH="1">
            <a:off x="8264738" y="2072294"/>
            <a:ext cx="78059" cy="405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EEB64B-7FBD-EB42-8FE4-7BD44FAF1D82}"/>
              </a:ext>
            </a:extLst>
          </p:cNvPr>
          <p:cNvCxnSpPr>
            <a:cxnSpLocks/>
          </p:cNvCxnSpPr>
          <p:nvPr/>
        </p:nvCxnSpPr>
        <p:spPr>
          <a:xfrm flipH="1">
            <a:off x="8264738" y="2833215"/>
            <a:ext cx="5426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55908A-C539-E24D-AAB3-D3E0CD87F492}"/>
              </a:ext>
            </a:extLst>
          </p:cNvPr>
          <p:cNvCxnSpPr>
            <a:cxnSpLocks/>
          </p:cNvCxnSpPr>
          <p:nvPr/>
        </p:nvCxnSpPr>
        <p:spPr>
          <a:xfrm>
            <a:off x="4624882" y="3143403"/>
            <a:ext cx="0" cy="1065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0C3DB3F-584A-E94D-847B-4462FCF32EDA}"/>
              </a:ext>
            </a:extLst>
          </p:cNvPr>
          <p:cNvCxnSpPr>
            <a:cxnSpLocks/>
          </p:cNvCxnSpPr>
          <p:nvPr/>
        </p:nvCxnSpPr>
        <p:spPr>
          <a:xfrm flipH="1">
            <a:off x="3371385" y="3080321"/>
            <a:ext cx="225901" cy="562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F4C08C1-776E-084E-BE87-1D17779837EC}"/>
              </a:ext>
            </a:extLst>
          </p:cNvPr>
          <p:cNvCxnSpPr>
            <a:cxnSpLocks/>
            <a:stCxn id="6" idx="2"/>
          </p:cNvCxnSpPr>
          <p:nvPr/>
        </p:nvCxnSpPr>
        <p:spPr>
          <a:xfrm>
            <a:off x="6424119" y="2125438"/>
            <a:ext cx="0" cy="371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ADEE2D-76D2-D041-9D0A-8AF45F3E80EF}"/>
              </a:ext>
            </a:extLst>
          </p:cNvPr>
          <p:cNvCxnSpPr>
            <a:cxnSpLocks/>
          </p:cNvCxnSpPr>
          <p:nvPr/>
        </p:nvCxnSpPr>
        <p:spPr>
          <a:xfrm>
            <a:off x="7944284" y="3148360"/>
            <a:ext cx="0" cy="1060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EBA948-5C19-3B43-8E3E-CE0191096237}"/>
              </a:ext>
            </a:extLst>
          </p:cNvPr>
          <p:cNvCxnSpPr>
            <a:cxnSpLocks/>
          </p:cNvCxnSpPr>
          <p:nvPr/>
        </p:nvCxnSpPr>
        <p:spPr>
          <a:xfrm>
            <a:off x="6184194" y="5324084"/>
            <a:ext cx="0" cy="498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0673BB7-AA0E-DB4F-BD18-ADD2183637F0}"/>
              </a:ext>
            </a:extLst>
          </p:cNvPr>
          <p:cNvCxnSpPr>
            <a:cxnSpLocks/>
          </p:cNvCxnSpPr>
          <p:nvPr/>
        </p:nvCxnSpPr>
        <p:spPr>
          <a:xfrm>
            <a:off x="6191628" y="4335616"/>
            <a:ext cx="0" cy="314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07AF903-3EED-4E46-80BE-409090B9B9D2}"/>
              </a:ext>
            </a:extLst>
          </p:cNvPr>
          <p:cNvCxnSpPr>
            <a:cxnSpLocks/>
          </p:cNvCxnSpPr>
          <p:nvPr/>
        </p:nvCxnSpPr>
        <p:spPr>
          <a:xfrm>
            <a:off x="3602861" y="1356941"/>
            <a:ext cx="0" cy="314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14C968F-9AAE-B749-A7D6-3563AA744D3C}"/>
              </a:ext>
            </a:extLst>
          </p:cNvPr>
          <p:cNvCxnSpPr>
            <a:cxnSpLocks/>
            <a:stCxn id="14" idx="2"/>
            <a:endCxn id="6" idx="0"/>
          </p:cNvCxnSpPr>
          <p:nvPr/>
        </p:nvCxnSpPr>
        <p:spPr>
          <a:xfrm>
            <a:off x="6424119" y="1023345"/>
            <a:ext cx="0" cy="455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DAF02CC-CAAE-604D-ADBB-F948DF2C7B87}"/>
              </a:ext>
            </a:extLst>
          </p:cNvPr>
          <p:cNvCxnSpPr>
            <a:cxnSpLocks/>
          </p:cNvCxnSpPr>
          <p:nvPr/>
        </p:nvCxnSpPr>
        <p:spPr>
          <a:xfrm flipH="1">
            <a:off x="9995877" y="1199715"/>
            <a:ext cx="142392" cy="48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4F59A27-3EE1-5444-9A03-3FB842A0790F}"/>
              </a:ext>
            </a:extLst>
          </p:cNvPr>
          <p:cNvCxnSpPr>
            <a:cxnSpLocks/>
            <a:endCxn id="8" idx="3"/>
          </p:cNvCxnSpPr>
          <p:nvPr/>
        </p:nvCxnSpPr>
        <p:spPr>
          <a:xfrm flipH="1">
            <a:off x="11184324" y="2495918"/>
            <a:ext cx="357014" cy="465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4DA46A1-6363-9B44-A5AD-F272BD07E4C4}"/>
              </a:ext>
            </a:extLst>
          </p:cNvPr>
          <p:cNvCxnSpPr>
            <a:cxnSpLocks/>
            <a:endCxn id="13" idx="0"/>
          </p:cNvCxnSpPr>
          <p:nvPr/>
        </p:nvCxnSpPr>
        <p:spPr>
          <a:xfrm>
            <a:off x="1712572" y="2004943"/>
            <a:ext cx="17988" cy="495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A266959-0F1D-8C41-BBD3-DE9D03F49202}"/>
              </a:ext>
            </a:extLst>
          </p:cNvPr>
          <p:cNvCxnSpPr>
            <a:cxnSpLocks/>
          </p:cNvCxnSpPr>
          <p:nvPr/>
        </p:nvCxnSpPr>
        <p:spPr>
          <a:xfrm>
            <a:off x="2485212" y="4575426"/>
            <a:ext cx="0" cy="315906"/>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F2C6AB1-9FA8-5E42-ABA5-CD79D363EBFF}"/>
              </a:ext>
            </a:extLst>
          </p:cNvPr>
          <p:cNvSpPr txBox="1"/>
          <p:nvPr/>
        </p:nvSpPr>
        <p:spPr>
          <a:xfrm>
            <a:off x="9770248" y="4689546"/>
            <a:ext cx="2215028" cy="276999"/>
          </a:xfrm>
          <a:prstGeom prst="rect">
            <a:avLst/>
          </a:prstGeom>
          <a:noFill/>
          <a:ln w="28575">
            <a:solidFill>
              <a:srgbClr val="92D050"/>
            </a:solidFill>
          </a:ln>
        </p:spPr>
        <p:txBody>
          <a:bodyPr wrap="square" rtlCol="0">
            <a:spAutoFit/>
          </a:bodyPr>
          <a:lstStyle/>
          <a:p>
            <a:pPr algn="ctr"/>
            <a:r>
              <a:rPr lang="en-GB" sz="1200" dirty="0">
                <a:latin typeface="Comic Sans MS" panose="030F0902030302020204" pitchFamily="66" charset="0"/>
              </a:rPr>
              <a:t>Fishing and water sports </a:t>
            </a:r>
          </a:p>
        </p:txBody>
      </p:sp>
      <p:sp>
        <p:nvSpPr>
          <p:cNvPr id="75" name="TextBox 74">
            <a:extLst>
              <a:ext uri="{FF2B5EF4-FFF2-40B4-BE49-F238E27FC236}">
                <a16:creationId xmlns:a16="http://schemas.microsoft.com/office/drawing/2014/main" id="{5371E5DE-F0D2-5749-BE17-FED6A377D5D4}"/>
              </a:ext>
            </a:extLst>
          </p:cNvPr>
          <p:cNvSpPr txBox="1"/>
          <p:nvPr/>
        </p:nvSpPr>
        <p:spPr>
          <a:xfrm>
            <a:off x="188568" y="198122"/>
            <a:ext cx="11796708" cy="369332"/>
          </a:xfrm>
          <a:prstGeom prst="rect">
            <a:avLst/>
          </a:prstGeom>
          <a:noFill/>
          <a:ln w="28575">
            <a:solidFill>
              <a:srgbClr val="FF0000"/>
            </a:solidFill>
          </a:ln>
        </p:spPr>
        <p:txBody>
          <a:bodyPr wrap="square" rtlCol="0">
            <a:spAutoFit/>
          </a:bodyPr>
          <a:lstStyle/>
          <a:p>
            <a:pPr algn="ctr"/>
            <a:r>
              <a:rPr lang="en-GB" u="sng" dirty="0">
                <a:latin typeface="Comic Sans MS" panose="030F0902030302020204" pitchFamily="66" charset="0"/>
              </a:rPr>
              <a:t>Stakeholders</a:t>
            </a:r>
          </a:p>
        </p:txBody>
      </p:sp>
    </p:spTree>
    <p:extLst>
      <p:ext uri="{BB962C8B-B14F-4D97-AF65-F5344CB8AC3E}">
        <p14:creationId xmlns:p14="http://schemas.microsoft.com/office/powerpoint/2010/main" val="260358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76A9454-652B-554F-8AAB-F03E83873CF5}"/>
              </a:ext>
            </a:extLst>
          </p:cNvPr>
          <p:cNvGraphicFramePr>
            <a:graphicFrameLocks noGrp="1"/>
          </p:cNvGraphicFramePr>
          <p:nvPr>
            <p:ph idx="1"/>
            <p:extLst>
              <p:ext uri="{D42A27DB-BD31-4B8C-83A1-F6EECF244321}">
                <p14:modId xmlns:p14="http://schemas.microsoft.com/office/powerpoint/2010/main" val="3288037299"/>
              </p:ext>
            </p:extLst>
          </p:nvPr>
        </p:nvGraphicFramePr>
        <p:xfrm>
          <a:off x="150471" y="242501"/>
          <a:ext cx="11829325" cy="6136884"/>
        </p:xfrm>
        <a:graphic>
          <a:graphicData uri="http://schemas.openxmlformats.org/drawingml/2006/table">
            <a:tbl>
              <a:tblPr firstRow="1" bandRow="1">
                <a:tableStyleId>{5940675A-B579-460E-94D1-54222C63F5DA}</a:tableStyleId>
              </a:tblPr>
              <a:tblGrid>
                <a:gridCol w="2222339">
                  <a:extLst>
                    <a:ext uri="{9D8B030D-6E8A-4147-A177-3AD203B41FA5}">
                      <a16:colId xmlns:a16="http://schemas.microsoft.com/office/drawing/2014/main" val="1467754251"/>
                    </a:ext>
                  </a:extLst>
                </a:gridCol>
                <a:gridCol w="3483980">
                  <a:extLst>
                    <a:ext uri="{9D8B030D-6E8A-4147-A177-3AD203B41FA5}">
                      <a16:colId xmlns:a16="http://schemas.microsoft.com/office/drawing/2014/main" val="737774004"/>
                    </a:ext>
                  </a:extLst>
                </a:gridCol>
                <a:gridCol w="3061503">
                  <a:extLst>
                    <a:ext uri="{9D8B030D-6E8A-4147-A177-3AD203B41FA5}">
                      <a16:colId xmlns:a16="http://schemas.microsoft.com/office/drawing/2014/main" val="11776818"/>
                    </a:ext>
                  </a:extLst>
                </a:gridCol>
                <a:gridCol w="3061503">
                  <a:extLst>
                    <a:ext uri="{9D8B030D-6E8A-4147-A177-3AD203B41FA5}">
                      <a16:colId xmlns:a16="http://schemas.microsoft.com/office/drawing/2014/main" val="2258692496"/>
                    </a:ext>
                  </a:extLst>
                </a:gridCol>
              </a:tblGrid>
              <a:tr h="486704">
                <a:tc>
                  <a:txBody>
                    <a:bodyPr/>
                    <a:lstStyle/>
                    <a:p>
                      <a:pPr algn="ctr"/>
                      <a:r>
                        <a:rPr lang="en-DE" b="1" dirty="0"/>
                        <a:t>Stakeholders </a:t>
                      </a:r>
                    </a:p>
                  </a:txBody>
                  <a:tcPr anchor="ctr"/>
                </a:tc>
                <a:tc>
                  <a:txBody>
                    <a:bodyPr/>
                    <a:lstStyle/>
                    <a:p>
                      <a:pPr algn="ctr"/>
                      <a:r>
                        <a:rPr lang="en-DE" b="1" dirty="0"/>
                        <a:t>Use (Ensure to add Quantification as Evidence)</a:t>
                      </a:r>
                    </a:p>
                  </a:txBody>
                  <a:tcPr anchor="ctr"/>
                </a:tc>
                <a:tc>
                  <a:txBody>
                    <a:bodyPr/>
                    <a:lstStyle/>
                    <a:p>
                      <a:pPr algn="ctr"/>
                      <a:r>
                        <a:rPr lang="en-DE" b="1" dirty="0"/>
                        <a:t>Effects of the Use (SEEP)</a:t>
                      </a:r>
                    </a:p>
                  </a:txBody>
                  <a:tcPr anchor="ctr"/>
                </a:tc>
                <a:tc>
                  <a:txBody>
                    <a:bodyPr/>
                    <a:lstStyle/>
                    <a:p>
                      <a:pPr algn="ctr"/>
                      <a:r>
                        <a:rPr lang="en-DE" b="1" dirty="0"/>
                        <a:t>Influence/Most powerful (6)-least powerful(1)</a:t>
                      </a:r>
                    </a:p>
                  </a:txBody>
                  <a:tcPr anchor="ctr"/>
                </a:tc>
                <a:extLst>
                  <a:ext uri="{0D108BD9-81ED-4DB2-BD59-A6C34878D82A}">
                    <a16:rowId xmlns:a16="http://schemas.microsoft.com/office/drawing/2014/main" val="1339954030"/>
                  </a:ext>
                </a:extLst>
              </a:tr>
              <a:tr h="916134">
                <a:tc>
                  <a:txBody>
                    <a:bodyPr/>
                    <a:lstStyle/>
                    <a:p>
                      <a:pPr algn="l"/>
                      <a:r>
                        <a:rPr lang="en-DE" dirty="0"/>
                        <a:t>1. The States </a:t>
                      </a:r>
                    </a:p>
                  </a:txBody>
                  <a:tcPr anchor="ctr"/>
                </a:tc>
                <a:tc>
                  <a:txBody>
                    <a:bodyPr/>
                    <a:lstStyle/>
                    <a:p>
                      <a:endParaRPr lang="en-DE" dirty="0"/>
                    </a:p>
                  </a:txBody>
                  <a:tcPr/>
                </a:tc>
                <a:tc>
                  <a:txBody>
                    <a:bodyPr/>
                    <a:lstStyle/>
                    <a:p>
                      <a:endParaRPr lang="en-DE" dirty="0"/>
                    </a:p>
                  </a:txBody>
                  <a:tcPr/>
                </a:tc>
                <a:tc>
                  <a:txBody>
                    <a:bodyPr/>
                    <a:lstStyle/>
                    <a:p>
                      <a:endParaRPr lang="en-DE" dirty="0"/>
                    </a:p>
                  </a:txBody>
                  <a:tcPr/>
                </a:tc>
                <a:extLst>
                  <a:ext uri="{0D108BD9-81ED-4DB2-BD59-A6C34878D82A}">
                    <a16:rowId xmlns:a16="http://schemas.microsoft.com/office/drawing/2014/main" val="499932541"/>
                  </a:ext>
                </a:extLst>
              </a:tr>
              <a:tr h="916134">
                <a:tc>
                  <a:txBody>
                    <a:bodyPr/>
                    <a:lstStyle/>
                    <a:p>
                      <a:pPr algn="l"/>
                      <a:r>
                        <a:rPr lang="en-DE" dirty="0"/>
                        <a:t>2. Agriculture </a:t>
                      </a:r>
                    </a:p>
                  </a:txBody>
                  <a:tcPr anchor="ctr"/>
                </a:tc>
                <a:tc>
                  <a:txBody>
                    <a:bodyPr/>
                    <a:lstStyle/>
                    <a:p>
                      <a:endParaRPr lang="en-DE" dirty="0"/>
                    </a:p>
                  </a:txBody>
                  <a:tcPr/>
                </a:tc>
                <a:tc>
                  <a:txBody>
                    <a:bodyPr/>
                    <a:lstStyle/>
                    <a:p>
                      <a:endParaRPr lang="en-DE" dirty="0"/>
                    </a:p>
                  </a:txBody>
                  <a:tcPr/>
                </a:tc>
                <a:tc>
                  <a:txBody>
                    <a:bodyPr/>
                    <a:lstStyle/>
                    <a:p>
                      <a:endParaRPr lang="en-DE" dirty="0"/>
                    </a:p>
                  </a:txBody>
                  <a:tcPr/>
                </a:tc>
                <a:extLst>
                  <a:ext uri="{0D108BD9-81ED-4DB2-BD59-A6C34878D82A}">
                    <a16:rowId xmlns:a16="http://schemas.microsoft.com/office/drawing/2014/main" val="2245028535"/>
                  </a:ext>
                </a:extLst>
              </a:tr>
              <a:tr h="916134">
                <a:tc>
                  <a:txBody>
                    <a:bodyPr/>
                    <a:lstStyle/>
                    <a:p>
                      <a:pPr algn="l"/>
                      <a:r>
                        <a:rPr lang="en-DE" dirty="0"/>
                        <a:t>3. Hydroelectric Dams</a:t>
                      </a:r>
                    </a:p>
                  </a:txBody>
                  <a:tcPr anchor="ctr"/>
                </a:tc>
                <a:tc>
                  <a:txBody>
                    <a:bodyPr/>
                    <a:lstStyle/>
                    <a:p>
                      <a:endParaRPr lang="en-DE" dirty="0"/>
                    </a:p>
                  </a:txBody>
                  <a:tcPr/>
                </a:tc>
                <a:tc>
                  <a:txBody>
                    <a:bodyPr/>
                    <a:lstStyle/>
                    <a:p>
                      <a:endParaRPr lang="en-DE" dirty="0"/>
                    </a:p>
                  </a:txBody>
                  <a:tcPr/>
                </a:tc>
                <a:tc>
                  <a:txBody>
                    <a:bodyPr/>
                    <a:lstStyle/>
                    <a:p>
                      <a:endParaRPr lang="en-DE" dirty="0"/>
                    </a:p>
                  </a:txBody>
                  <a:tcPr/>
                </a:tc>
                <a:extLst>
                  <a:ext uri="{0D108BD9-81ED-4DB2-BD59-A6C34878D82A}">
                    <a16:rowId xmlns:a16="http://schemas.microsoft.com/office/drawing/2014/main" val="3712673976"/>
                  </a:ext>
                </a:extLst>
              </a:tr>
              <a:tr h="916134">
                <a:tc>
                  <a:txBody>
                    <a:bodyPr/>
                    <a:lstStyle/>
                    <a:p>
                      <a:pPr algn="l"/>
                      <a:r>
                        <a:rPr lang="en-DE" dirty="0"/>
                        <a:t>4. Industry</a:t>
                      </a:r>
                    </a:p>
                  </a:txBody>
                  <a:tcPr anchor="ctr"/>
                </a:tc>
                <a:tc>
                  <a:txBody>
                    <a:bodyPr/>
                    <a:lstStyle/>
                    <a:p>
                      <a:endParaRPr lang="en-DE"/>
                    </a:p>
                  </a:txBody>
                  <a:tcPr/>
                </a:tc>
                <a:tc>
                  <a:txBody>
                    <a:bodyPr/>
                    <a:lstStyle/>
                    <a:p>
                      <a:endParaRPr lang="en-DE" dirty="0"/>
                    </a:p>
                  </a:txBody>
                  <a:tcPr/>
                </a:tc>
                <a:tc>
                  <a:txBody>
                    <a:bodyPr/>
                    <a:lstStyle/>
                    <a:p>
                      <a:endParaRPr lang="en-DE" dirty="0"/>
                    </a:p>
                  </a:txBody>
                  <a:tcPr/>
                </a:tc>
                <a:extLst>
                  <a:ext uri="{0D108BD9-81ED-4DB2-BD59-A6C34878D82A}">
                    <a16:rowId xmlns:a16="http://schemas.microsoft.com/office/drawing/2014/main" val="4184429785"/>
                  </a:ext>
                </a:extLst>
              </a:tr>
              <a:tr h="916134">
                <a:tc>
                  <a:txBody>
                    <a:bodyPr/>
                    <a:lstStyle/>
                    <a:p>
                      <a:pPr algn="l"/>
                      <a:r>
                        <a:rPr lang="en-DE" dirty="0"/>
                        <a:t>5. Culture</a:t>
                      </a:r>
                    </a:p>
                  </a:txBody>
                  <a:tcPr anchor="ctr"/>
                </a:tc>
                <a:tc>
                  <a:txBody>
                    <a:bodyPr/>
                    <a:lstStyle/>
                    <a:p>
                      <a:endParaRPr lang="en-DE" dirty="0"/>
                    </a:p>
                  </a:txBody>
                  <a:tcPr/>
                </a:tc>
                <a:tc>
                  <a:txBody>
                    <a:bodyPr/>
                    <a:lstStyle/>
                    <a:p>
                      <a:endParaRPr lang="en-DE" dirty="0"/>
                    </a:p>
                  </a:txBody>
                  <a:tcPr/>
                </a:tc>
                <a:tc>
                  <a:txBody>
                    <a:bodyPr/>
                    <a:lstStyle/>
                    <a:p>
                      <a:endParaRPr lang="en-DE" dirty="0"/>
                    </a:p>
                  </a:txBody>
                  <a:tcPr/>
                </a:tc>
                <a:extLst>
                  <a:ext uri="{0D108BD9-81ED-4DB2-BD59-A6C34878D82A}">
                    <a16:rowId xmlns:a16="http://schemas.microsoft.com/office/drawing/2014/main" val="1409198117"/>
                  </a:ext>
                </a:extLst>
              </a:tr>
              <a:tr h="916134">
                <a:tc>
                  <a:txBody>
                    <a:bodyPr/>
                    <a:lstStyle/>
                    <a:p>
                      <a:pPr algn="l"/>
                      <a:r>
                        <a:rPr lang="en-DE" dirty="0"/>
                        <a:t>6. Tourism</a:t>
                      </a:r>
                    </a:p>
                  </a:txBody>
                  <a:tcPr anchor="ctr"/>
                </a:tc>
                <a:tc>
                  <a:txBody>
                    <a:bodyPr/>
                    <a:lstStyle/>
                    <a:p>
                      <a:endParaRPr lang="en-DE" dirty="0"/>
                    </a:p>
                  </a:txBody>
                  <a:tcPr/>
                </a:tc>
                <a:tc>
                  <a:txBody>
                    <a:bodyPr/>
                    <a:lstStyle/>
                    <a:p>
                      <a:endParaRPr lang="en-DE" dirty="0"/>
                    </a:p>
                  </a:txBody>
                  <a:tcPr/>
                </a:tc>
                <a:tc>
                  <a:txBody>
                    <a:bodyPr/>
                    <a:lstStyle/>
                    <a:p>
                      <a:endParaRPr lang="en-DE" dirty="0"/>
                    </a:p>
                  </a:txBody>
                  <a:tcPr/>
                </a:tc>
                <a:extLst>
                  <a:ext uri="{0D108BD9-81ED-4DB2-BD59-A6C34878D82A}">
                    <a16:rowId xmlns:a16="http://schemas.microsoft.com/office/drawing/2014/main" val="3061096300"/>
                  </a:ext>
                </a:extLst>
              </a:tr>
            </a:tbl>
          </a:graphicData>
        </a:graphic>
      </p:graphicFrame>
    </p:spTree>
    <p:extLst>
      <p:ext uri="{BB962C8B-B14F-4D97-AF65-F5344CB8AC3E}">
        <p14:creationId xmlns:p14="http://schemas.microsoft.com/office/powerpoint/2010/main" val="309831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A8E43CD-829C-9040-AB81-46DA7A978C86}"/>
              </a:ext>
            </a:extLst>
          </p:cNvPr>
          <p:cNvGraphicFramePr>
            <a:graphicFrameLocks/>
          </p:cNvGraphicFramePr>
          <p:nvPr>
            <p:extLst>
              <p:ext uri="{D42A27DB-BD31-4B8C-83A1-F6EECF244321}">
                <p14:modId xmlns:p14="http://schemas.microsoft.com/office/powerpoint/2010/main" val="1300957231"/>
              </p:ext>
            </p:extLst>
          </p:nvPr>
        </p:nvGraphicFramePr>
        <p:xfrm>
          <a:off x="181338" y="222531"/>
          <a:ext cx="11829324" cy="6412938"/>
        </p:xfrm>
        <a:graphic>
          <a:graphicData uri="http://schemas.openxmlformats.org/drawingml/2006/table">
            <a:tbl>
              <a:tblPr firstRow="1" bandRow="1">
                <a:tableStyleId>{5940675A-B579-460E-94D1-54222C63F5DA}</a:tableStyleId>
              </a:tblPr>
              <a:tblGrid>
                <a:gridCol w="3221619">
                  <a:extLst>
                    <a:ext uri="{9D8B030D-6E8A-4147-A177-3AD203B41FA5}">
                      <a16:colId xmlns:a16="http://schemas.microsoft.com/office/drawing/2014/main" val="1467754251"/>
                    </a:ext>
                  </a:extLst>
                </a:gridCol>
                <a:gridCol w="5521124">
                  <a:extLst>
                    <a:ext uri="{9D8B030D-6E8A-4147-A177-3AD203B41FA5}">
                      <a16:colId xmlns:a16="http://schemas.microsoft.com/office/drawing/2014/main" val="737774004"/>
                    </a:ext>
                  </a:extLst>
                </a:gridCol>
                <a:gridCol w="3086581">
                  <a:extLst>
                    <a:ext uri="{9D8B030D-6E8A-4147-A177-3AD203B41FA5}">
                      <a16:colId xmlns:a16="http://schemas.microsoft.com/office/drawing/2014/main" val="11776818"/>
                    </a:ext>
                  </a:extLst>
                </a:gridCol>
              </a:tblGrid>
              <a:tr h="916134">
                <a:tc>
                  <a:txBody>
                    <a:bodyPr/>
                    <a:lstStyle/>
                    <a:p>
                      <a:pPr algn="ctr"/>
                      <a:r>
                        <a:rPr lang="en-DE" b="1" dirty="0"/>
                        <a:t>Resolution for the conflict </a:t>
                      </a:r>
                    </a:p>
                  </a:txBody>
                  <a:tcPr anchor="ctr"/>
                </a:tc>
                <a:tc>
                  <a:txBody>
                    <a:bodyPr/>
                    <a:lstStyle/>
                    <a:p>
                      <a:pPr algn="ctr"/>
                      <a:r>
                        <a:rPr lang="en-DE" b="1" dirty="0"/>
                        <a:t>The Stakeholder to hold resolutions</a:t>
                      </a:r>
                    </a:p>
                  </a:txBody>
                  <a:tcPr anchor="ctr"/>
                </a:tc>
                <a:tc>
                  <a:txBody>
                    <a:bodyPr/>
                    <a:lstStyle/>
                    <a:p>
                      <a:pPr algn="ctr"/>
                      <a:r>
                        <a:rPr lang="en-DE" b="1" dirty="0"/>
                        <a:t>Evaluating its effectiveness</a:t>
                      </a:r>
                    </a:p>
                  </a:txBody>
                  <a:tcPr anchor="ctr"/>
                </a:tc>
                <a:extLst>
                  <a:ext uri="{0D108BD9-81ED-4DB2-BD59-A6C34878D82A}">
                    <a16:rowId xmlns:a16="http://schemas.microsoft.com/office/drawing/2014/main" val="1339954030"/>
                  </a:ext>
                </a:extLst>
              </a:tr>
              <a:tr h="5496804">
                <a:tc>
                  <a:txBody>
                    <a:bodyPr/>
                    <a:lstStyle/>
                    <a:p>
                      <a:pPr algn="ctr"/>
                      <a:endParaRPr lang="en-DE" dirty="0"/>
                    </a:p>
                  </a:txBody>
                  <a:tcPr anchor="ctr"/>
                </a:tc>
                <a:tc>
                  <a:txBody>
                    <a:bodyPr/>
                    <a:lstStyle/>
                    <a:p>
                      <a:endParaRPr lang="en-DE" dirty="0"/>
                    </a:p>
                  </a:txBody>
                  <a:tcPr/>
                </a:tc>
                <a:tc>
                  <a:txBody>
                    <a:bodyPr/>
                    <a:lstStyle/>
                    <a:p>
                      <a:endParaRPr lang="en-DE" dirty="0"/>
                    </a:p>
                  </a:txBody>
                  <a:tcPr/>
                </a:tc>
                <a:extLst>
                  <a:ext uri="{0D108BD9-81ED-4DB2-BD59-A6C34878D82A}">
                    <a16:rowId xmlns:a16="http://schemas.microsoft.com/office/drawing/2014/main" val="499932541"/>
                  </a:ext>
                </a:extLst>
              </a:tr>
            </a:tbl>
          </a:graphicData>
        </a:graphic>
      </p:graphicFrame>
    </p:spTree>
    <p:extLst>
      <p:ext uri="{BB962C8B-B14F-4D97-AF65-F5344CB8AC3E}">
        <p14:creationId xmlns:p14="http://schemas.microsoft.com/office/powerpoint/2010/main" val="420717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6B5DD3-6939-4542-A001-B7BCDC4572BF}"/>
              </a:ext>
            </a:extLst>
          </p:cNvPr>
          <p:cNvSpPr txBox="1"/>
          <p:nvPr/>
        </p:nvSpPr>
        <p:spPr>
          <a:xfrm>
            <a:off x="214132" y="104576"/>
            <a:ext cx="11881412" cy="646331"/>
          </a:xfrm>
          <a:prstGeom prst="rect">
            <a:avLst/>
          </a:prstGeom>
          <a:noFill/>
          <a:ln w="28575">
            <a:solidFill>
              <a:srgbClr val="FF0000"/>
            </a:solidFill>
          </a:ln>
        </p:spPr>
        <p:txBody>
          <a:bodyPr wrap="square">
            <a:spAutoFit/>
          </a:bodyPr>
          <a:lstStyle/>
          <a:p>
            <a:r>
              <a:rPr lang="en-GB" dirty="0">
                <a:latin typeface="Comic Sans MS" panose="030F0902030302020204" pitchFamily="66" charset="0"/>
              </a:rPr>
              <a:t>Examine why it can be difficult to achieve stakeholder agreement over how best to manage one or more water resources. [10]</a:t>
            </a:r>
            <a:endParaRPr lang="en-DE" dirty="0">
              <a:latin typeface="Comic Sans MS" panose="030F0902030302020204" pitchFamily="66" charset="0"/>
            </a:endParaRPr>
          </a:p>
        </p:txBody>
      </p:sp>
      <p:sp>
        <p:nvSpPr>
          <p:cNvPr id="7" name="TextBox 6">
            <a:extLst>
              <a:ext uri="{FF2B5EF4-FFF2-40B4-BE49-F238E27FC236}">
                <a16:creationId xmlns:a16="http://schemas.microsoft.com/office/drawing/2014/main" id="{4C8CCBF3-0552-B64C-84C9-34F9E827AF3F}"/>
              </a:ext>
            </a:extLst>
          </p:cNvPr>
          <p:cNvSpPr txBox="1"/>
          <p:nvPr/>
        </p:nvSpPr>
        <p:spPr>
          <a:xfrm>
            <a:off x="214132" y="1004844"/>
            <a:ext cx="11867908" cy="5755422"/>
          </a:xfrm>
          <a:prstGeom prst="rect">
            <a:avLst/>
          </a:prstGeom>
          <a:noFill/>
          <a:ln w="28575">
            <a:solidFill>
              <a:srgbClr val="7030A0"/>
            </a:solidFill>
          </a:ln>
        </p:spPr>
        <p:txBody>
          <a:bodyPr wrap="square">
            <a:spAutoFit/>
          </a:bodyPr>
          <a:lstStyle/>
          <a:p>
            <a:r>
              <a:rPr lang="en-GB" sz="1600" dirty="0">
                <a:latin typeface="Comic Sans MS" panose="030F0902030302020204" pitchFamily="66" charset="0"/>
              </a:rPr>
              <a:t>Marks should be allocated according to the markbands. As the quantity of water resources available to meet rising demands over time intensifies, and the quality of water degrades, there is increasing competition and possible conflict between water users. The rising demands include freshwater supplies from rivers, lakes and aquifers, fishing, irrigation and navigation. Many river basins cross political boundaries and there is a need for international agreements and cooperation to avoid possible conflicts over increasingly scarce resources. Possible applied themes (AO2) demonstrating knowledge and understanding (AO1): • Freshwater resources include rivers, lakes, reservoirs and aquifers. </a:t>
            </a:r>
          </a:p>
          <a:p>
            <a:r>
              <a:rPr lang="en-GB" sz="1600" dirty="0">
                <a:latin typeface="Comic Sans MS" panose="030F0902030302020204" pitchFamily="66" charset="0"/>
              </a:rPr>
              <a:t>• Many large river basins cross political boundaries, and there is potential conflict over the use of water resources. </a:t>
            </a:r>
          </a:p>
          <a:p>
            <a:r>
              <a:rPr lang="en-GB" sz="1600" dirty="0">
                <a:latin typeface="Comic Sans MS" panose="030F0902030302020204" pitchFamily="66" charset="0"/>
              </a:rPr>
              <a:t>• Increasing demands for water resources come from meeting the needs of water supply, fishing, agriculture, energy and navigation, and there is a potential for conflict between different stakeholders. </a:t>
            </a:r>
          </a:p>
          <a:p>
            <a:r>
              <a:rPr lang="en-GB" sz="1600" dirty="0">
                <a:latin typeface="Comic Sans MS" panose="030F0902030302020204" pitchFamily="66" charset="0"/>
              </a:rPr>
              <a:t>• There is a need for international treaties and agreements to resolve the potential conflicts. </a:t>
            </a:r>
          </a:p>
          <a:p>
            <a:r>
              <a:rPr lang="en-GB" sz="1600" dirty="0">
                <a:latin typeface="Comic Sans MS" panose="030F0902030302020204" pitchFamily="66" charset="0"/>
              </a:rPr>
              <a:t>• The different stakeholders involved in resolving possible conflicts include local populations, national governments and international associations like the UN, FAO and UNESCO. </a:t>
            </a:r>
          </a:p>
          <a:p>
            <a:r>
              <a:rPr lang="en-GB" sz="1600" dirty="0">
                <a:latin typeface="Comic Sans MS" panose="030F0902030302020204" pitchFamily="66" charset="0"/>
              </a:rPr>
              <a:t>• International agreements may also be important in water management, conservation and protection. Good answers may be well structured (AO4) and may additionally offer a critical evaluation (AO3) of the roles and power of different stakeholders in relation to water management issues. Perspectives can differ so greatly that no consensus can be arrived at. Different stakeholders have unequal power, which means that some views are ignored. The scale and complexity of the issue affects outcomes. </a:t>
            </a:r>
          </a:p>
          <a:p>
            <a:r>
              <a:rPr lang="en-GB" sz="1600" dirty="0">
                <a:latin typeface="Comic Sans MS" panose="030F0902030302020204" pitchFamily="66" charset="0"/>
              </a:rPr>
              <a:t>For 5–6 marks, expect some weakly evidenced outlining of the management of one or more water resources. </a:t>
            </a:r>
          </a:p>
          <a:p>
            <a:r>
              <a:rPr lang="en-GB" sz="1600" dirty="0">
                <a:latin typeface="Comic Sans MS" panose="030F0902030302020204" pitchFamily="66" charset="0"/>
              </a:rPr>
              <a:t>For 7–8 marks, expect a structured account that includes: </a:t>
            </a:r>
          </a:p>
          <a:p>
            <a:r>
              <a:rPr lang="en-GB" sz="1600" dirty="0">
                <a:latin typeface="Comic Sans MS" panose="030F0902030302020204" pitchFamily="66" charset="0"/>
              </a:rPr>
              <a:t>• either an evidenced explanation of the management of one or more water resources, and why it is difficult to get stakeholder agreement • or a discursive conclusion (or ongoing evaluation) grounded in geographical concepts and/or perspectives. </a:t>
            </a:r>
          </a:p>
          <a:p>
            <a:r>
              <a:rPr lang="en-GB" sz="1600" dirty="0">
                <a:latin typeface="Comic Sans MS" panose="030F0902030302020204" pitchFamily="66" charset="0"/>
              </a:rPr>
              <a:t>For 9–10 marks, expect both of these traits.</a:t>
            </a:r>
            <a:endParaRPr lang="en-DE" sz="1600" dirty="0">
              <a:latin typeface="Comic Sans MS" panose="030F0902030302020204" pitchFamily="66" charset="0"/>
            </a:endParaRPr>
          </a:p>
        </p:txBody>
      </p:sp>
    </p:spTree>
    <p:extLst>
      <p:ext uri="{BB962C8B-B14F-4D97-AF65-F5344CB8AC3E}">
        <p14:creationId xmlns:p14="http://schemas.microsoft.com/office/powerpoint/2010/main" val="2032159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7007</TotalTime>
  <Words>589</Words>
  <Application>Microsoft Macintosh PowerPoint</Application>
  <PresentationFormat>Widescreen</PresentationFormat>
  <Paragraphs>71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Roberts, Martin</cp:lastModifiedBy>
  <cp:revision>6</cp:revision>
  <cp:lastPrinted>2021-11-02T07:46:57Z</cp:lastPrinted>
  <dcterms:created xsi:type="dcterms:W3CDTF">2019-09-24T11:35:19Z</dcterms:created>
  <dcterms:modified xsi:type="dcterms:W3CDTF">2021-11-07T20:44:15Z</dcterms:modified>
</cp:coreProperties>
</file>