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18" r:id="rId2"/>
    <p:sldId id="355" r:id="rId3"/>
    <p:sldId id="362" r:id="rId4"/>
    <p:sldId id="340" r:id="rId5"/>
    <p:sldId id="360" r:id="rId6"/>
    <p:sldId id="278" r:id="rId7"/>
    <p:sldId id="361" r:id="rId8"/>
    <p:sldId id="369" r:id="rId9"/>
    <p:sldId id="370" r:id="rId10"/>
    <p:sldId id="371" r:id="rId11"/>
    <p:sldId id="372" r:id="rId12"/>
    <p:sldId id="373" r:id="rId13"/>
    <p:sldId id="374" r:id="rId14"/>
    <p:sldId id="375" r:id="rId15"/>
    <p:sldId id="376" r:id="rId16"/>
    <p:sldId id="377" r:id="rId17"/>
    <p:sldId id="380" r:id="rId18"/>
    <p:sldId id="381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800080"/>
    <a:srgbClr val="FFFF99"/>
    <a:srgbClr val="FF99CC"/>
    <a:srgbClr val="660066"/>
    <a:srgbClr val="FF99FF"/>
    <a:srgbClr val="996633"/>
    <a:srgbClr val="E6901E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89000" autoAdjust="0"/>
  </p:normalViewPr>
  <p:slideViewPr>
    <p:cSldViewPr>
      <p:cViewPr varScale="1">
        <p:scale>
          <a:sx n="62" d="100"/>
          <a:sy n="62" d="100"/>
        </p:scale>
        <p:origin x="1012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98C9E9E-4521-4A42-8677-97CB6269B224}" type="datetimeFigureOut">
              <a:rPr lang="en-US"/>
              <a:pPr>
                <a:defRPr/>
              </a:pPr>
              <a:t>7/7/2017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B8B57EC-63E0-4215-BF0A-453C77A236F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4947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F091AD-8694-4618-9DA3-49A1DCF1BB40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8834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BB9342-3051-4846-87DA-3C868DE11BBF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2811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BB9342-3051-4846-87DA-3C868DE11BBF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9426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GB" sz="900" b="0" dirty="0">
                <a:latin typeface="Arial" pitchFamily="34" charset="0"/>
                <a:cs typeface="Arial" pitchFamily="34" charset="0"/>
              </a:rPr>
              <a:t>People without the right information to migrate to another country are called ‘undocumented people’.</a:t>
            </a:r>
          </a:p>
          <a:p>
            <a:pPr algn="l"/>
            <a:r>
              <a:rPr lang="en-GB" sz="900" b="0" dirty="0">
                <a:latin typeface="Arial" pitchFamily="34" charset="0"/>
                <a:cs typeface="Arial" pitchFamily="34" charset="0"/>
              </a:rPr>
              <a:t>Undocumented people can come from any country. </a:t>
            </a:r>
          </a:p>
          <a:p>
            <a:pPr algn="l"/>
            <a:r>
              <a:rPr lang="en-GB" sz="900" b="0" dirty="0">
                <a:latin typeface="Arial" pitchFamily="34" charset="0"/>
                <a:cs typeface="Arial" pitchFamily="34" charset="0"/>
              </a:rPr>
              <a:t>You might sometimes hear these people also being referred to as ‘illegal immigrants’.</a:t>
            </a:r>
          </a:p>
          <a:p>
            <a:pPr algn="l"/>
            <a:r>
              <a:rPr lang="en-GB" sz="900" b="0" dirty="0">
                <a:latin typeface="Arial" pitchFamily="34" charset="0"/>
                <a:cs typeface="Arial" pitchFamily="34" charset="0"/>
              </a:rPr>
              <a:t>Some groups like the Red Cross don’t like the name ‘illegal immigrants’ and use ‘undocumented people’ instead. </a:t>
            </a:r>
          </a:p>
          <a:p>
            <a:pPr algn="l"/>
            <a:r>
              <a:rPr lang="en-GB" sz="900" b="0" dirty="0">
                <a:latin typeface="Arial" pitchFamily="34" charset="0"/>
                <a:cs typeface="Arial" pitchFamily="34" charset="0"/>
              </a:rPr>
              <a:t>Why do you think this is? </a:t>
            </a:r>
          </a:p>
          <a:p>
            <a:pPr algn="l"/>
            <a:endParaRPr lang="en-GB" sz="900" b="0" dirty="0">
              <a:latin typeface="Arial" pitchFamily="34" charset="0"/>
              <a:cs typeface="Arial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BB9342-3051-4846-87DA-3C868DE11BBF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6062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/>
              <a:t>Make into pictures.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BB9342-3051-4846-87DA-3C868DE11BBF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5976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8862662-76B9-49ED-A0C8-2F56940A90AA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3068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BB9342-3051-4846-87DA-3C868DE11BBF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5215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959EB-61D0-492C-95C7-5765DF703D73}" type="datetimeFigureOut">
              <a:rPr lang="en-US"/>
              <a:pPr>
                <a:defRPr/>
              </a:pPr>
              <a:t>7/7/2017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C973F-F82A-4251-8220-0494EA931FC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1DEFD-27DD-456D-A427-B5F484059E2D}" type="datetimeFigureOut">
              <a:rPr lang="en-US"/>
              <a:pPr>
                <a:defRPr/>
              </a:pPr>
              <a:t>7/7/2017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853F8-673C-472C-BCFE-62BC55E877A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D31DC-817B-4654-A183-5CEAFB2D0CAB}" type="datetimeFigureOut">
              <a:rPr lang="en-US"/>
              <a:pPr>
                <a:defRPr/>
              </a:pPr>
              <a:t>7/7/2017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BCE46-D520-4019-813C-DA8F734F3CE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F370D-3EFE-4B9B-A693-8A260A9A74C2}" type="datetimeFigureOut">
              <a:rPr lang="en-US"/>
              <a:pPr>
                <a:defRPr/>
              </a:pPr>
              <a:t>7/7/2017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DF00C-993C-4891-A6AD-79E981A24BA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5E190-F101-46C2-9AC4-E3E283ADE293}" type="datetimeFigureOut">
              <a:rPr lang="en-US"/>
              <a:pPr>
                <a:defRPr/>
              </a:pPr>
              <a:t>7/7/2017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D8E74-2C55-442A-817F-ABAE8669390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F8B7C-5D9D-4937-9848-A82664CF35F9}" type="datetimeFigureOut">
              <a:rPr lang="en-US"/>
              <a:pPr>
                <a:defRPr/>
              </a:pPr>
              <a:t>7/7/2017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24146-2FC8-4827-8822-BE788219681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0FCEE-43A0-4A98-9C27-AEEBC139BE8B}" type="datetimeFigureOut">
              <a:rPr lang="en-US"/>
              <a:pPr>
                <a:defRPr/>
              </a:pPr>
              <a:t>7/7/2017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DA27C-1FC8-4CDB-9F05-22F5F75F6EF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1B5C96-9321-42DB-B905-C9E0D1D9E2FB}" type="datetimeFigureOut">
              <a:rPr lang="en-US"/>
              <a:pPr>
                <a:defRPr/>
              </a:pPr>
              <a:t>7/7/2017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48E25-8314-42B4-A6A5-32BCB8FCB0C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6F3CC-FC6A-4549-8801-983A306D9B3B}" type="datetimeFigureOut">
              <a:rPr lang="en-US"/>
              <a:pPr>
                <a:defRPr/>
              </a:pPr>
              <a:t>7/7/2017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7191C-0A06-4E5C-803A-1B66DFA9D32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6FB7F-7343-48EE-8E67-529DE88EDA18}" type="datetimeFigureOut">
              <a:rPr lang="en-US"/>
              <a:pPr>
                <a:defRPr/>
              </a:pPr>
              <a:t>7/7/2017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C1D4A-3F7F-4C27-867F-0E6A14EB6D6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45103-C3EB-4351-A2C2-2250CBE54E5B}" type="datetimeFigureOut">
              <a:rPr lang="en-US"/>
              <a:pPr>
                <a:defRPr/>
              </a:pPr>
              <a:t>7/7/2017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1F3CC-B9CA-41C0-B627-114065FBF2E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5FE73C8-4633-4A0A-8EF3-06CB498A8E30}" type="datetimeFigureOut">
              <a:rPr lang="en-US"/>
              <a:pPr>
                <a:defRPr/>
              </a:pPr>
              <a:t>7/7/2017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75A9E89-1950-489A-B987-9A5BB664582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://video.answers.com/understanding-the-mexican-migration-to-the-us-458396737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.uk/learningzone/clips/immigration-to-the-usa/5627.ht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nytimes.com/interactive/2011/07/06/world/americas/immigration.html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15373" t="26367" r="39605" b="14062"/>
          <a:stretch>
            <a:fillRect/>
          </a:stretch>
        </p:blipFill>
        <p:spPr bwMode="auto">
          <a:xfrm>
            <a:off x="107503" y="1424822"/>
            <a:ext cx="4609475" cy="5316546"/>
          </a:xfrm>
          <a:prstGeom prst="rect">
            <a:avLst/>
          </a:prstGeom>
          <a:noFill/>
          <a:ln w="28575">
            <a:solidFill>
              <a:srgbClr val="800080"/>
            </a:solidFill>
            <a:miter lim="800000"/>
            <a:headEnd/>
            <a:tailEnd/>
          </a:ln>
          <a:effectLst/>
        </p:spPr>
      </p:pic>
      <p:sp>
        <p:nvSpPr>
          <p:cNvPr id="14340" name="TextBox 4"/>
          <p:cNvSpPr txBox="1">
            <a:spLocks noChangeArrowheads="1"/>
          </p:cNvSpPr>
          <p:nvPr/>
        </p:nvSpPr>
        <p:spPr bwMode="auto">
          <a:xfrm>
            <a:off x="107504" y="87015"/>
            <a:ext cx="8856984" cy="461665"/>
          </a:xfrm>
          <a:prstGeom prst="rect">
            <a:avLst/>
          </a:prstGeom>
          <a:solidFill>
            <a:schemeClr val="bg1">
              <a:alpha val="34000"/>
            </a:schemeClr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400" u="sng" dirty="0">
                <a:latin typeface="Comic Sans MS" pitchFamily="66" charset="0"/>
              </a:rPr>
              <a:t>Why was Enrique hiding in a car seat?</a:t>
            </a:r>
          </a:p>
        </p:txBody>
      </p:sp>
      <p:sp>
        <p:nvSpPr>
          <p:cNvPr id="14339" name="TextBox 3"/>
          <p:cNvSpPr txBox="1">
            <a:spLocks noChangeArrowheads="1"/>
          </p:cNvSpPr>
          <p:nvPr/>
        </p:nvSpPr>
        <p:spPr bwMode="auto">
          <a:xfrm>
            <a:off x="101048" y="649642"/>
            <a:ext cx="8856984" cy="707886"/>
          </a:xfrm>
          <a:prstGeom prst="rect">
            <a:avLst/>
          </a:prstGeom>
          <a:solidFill>
            <a:schemeClr val="bg1">
              <a:alpha val="40000"/>
            </a:schemeClr>
          </a:solidFill>
          <a:ln w="28575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 u="sng" dirty="0">
                <a:latin typeface="Comic Sans MS" pitchFamily="66" charset="0"/>
              </a:rPr>
              <a:t>Learning Objective</a:t>
            </a:r>
            <a:r>
              <a:rPr lang="en-GB" sz="2000" dirty="0">
                <a:latin typeface="Comic Sans MS" pitchFamily="66" charset="0"/>
              </a:rPr>
              <a:t>: To understand the challenges an undocumented person might face. 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4860032" y="1424822"/>
            <a:ext cx="4098000" cy="1569660"/>
          </a:xfrm>
          <a:prstGeom prst="rect">
            <a:avLst/>
          </a:prstGeom>
          <a:solidFill>
            <a:schemeClr val="bg1">
              <a:alpha val="23921"/>
            </a:schemeClr>
          </a:solidFill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400" u="sng" dirty="0">
                <a:latin typeface="Comic Sans MS" pitchFamily="66" charset="0"/>
              </a:rPr>
              <a:t>Starter:</a:t>
            </a:r>
          </a:p>
          <a:p>
            <a:r>
              <a:rPr lang="en-GB" sz="2400" dirty="0">
                <a:latin typeface="Comic Sans MS" pitchFamily="66" charset="0"/>
              </a:rPr>
              <a:t>What would you like to ask to find out more?</a:t>
            </a:r>
          </a:p>
          <a:p>
            <a:r>
              <a:rPr lang="en-GB" sz="2400" dirty="0">
                <a:latin typeface="Comic Sans MS" pitchFamily="66" charset="0"/>
              </a:rPr>
              <a:t>Write down five  questions.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60032" y="3140968"/>
            <a:ext cx="4098000" cy="923330"/>
          </a:xfrm>
          <a:prstGeom prst="rect">
            <a:avLst/>
          </a:prstGeom>
          <a:noFill/>
          <a:ln w="28575">
            <a:solidFill>
              <a:srgbClr val="800080"/>
            </a:solidFill>
          </a:ln>
        </p:spPr>
        <p:txBody>
          <a:bodyPr wrap="square" rtlCol="0">
            <a:spAutoFit/>
          </a:bodyPr>
          <a:lstStyle/>
          <a:p>
            <a:r>
              <a:rPr lang="en-GB" u="sng" dirty="0">
                <a:latin typeface="Comic Sans MS" pitchFamily="66" charset="0"/>
              </a:rPr>
              <a:t>Voluntary migration: </a:t>
            </a:r>
            <a:r>
              <a:rPr lang="en-GB" dirty="0">
                <a:latin typeface="Comic Sans MS" pitchFamily="66" charset="0"/>
              </a:rPr>
              <a:t>They have a free choice as to whether to move or not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60032" y="4149080"/>
            <a:ext cx="4098000" cy="923330"/>
          </a:xfrm>
          <a:prstGeom prst="rect">
            <a:avLst/>
          </a:prstGeom>
          <a:noFill/>
          <a:ln w="28575">
            <a:solidFill>
              <a:srgbClr val="800080"/>
            </a:solidFill>
          </a:ln>
        </p:spPr>
        <p:txBody>
          <a:bodyPr wrap="square" rtlCol="0">
            <a:spAutoFit/>
          </a:bodyPr>
          <a:lstStyle/>
          <a:p>
            <a:r>
              <a:rPr lang="en-GB" u="sng" dirty="0">
                <a:latin typeface="Comic Sans MS" pitchFamily="66" charset="0"/>
              </a:rPr>
              <a:t>Forced migration: </a:t>
            </a:r>
            <a:r>
              <a:rPr lang="en-GB" dirty="0">
                <a:latin typeface="Comic Sans MS" pitchFamily="66" charset="0"/>
              </a:rPr>
              <a:t>individuals have little choice or no choice but to move.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://foreignpolicy.com/files/fp_uploaded_images/100528_3-Mujermaravil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2203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3"/>
            <a:ext cx="9144000" cy="683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3096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1862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1511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15875"/>
            <a:ext cx="9136062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98805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-20638"/>
            <a:ext cx="9167813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66514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9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13752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107504" y="87015"/>
            <a:ext cx="8856984" cy="461665"/>
          </a:xfrm>
          <a:prstGeom prst="rect">
            <a:avLst/>
          </a:prstGeom>
          <a:solidFill>
            <a:schemeClr val="bg1">
              <a:alpha val="34000"/>
            </a:schemeClr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400" u="sng" dirty="0">
                <a:latin typeface="Comic Sans MS" pitchFamily="66" charset="0"/>
              </a:rPr>
              <a:t>What is the link between Enrique and the superhero's?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15373" t="26367" r="39605" b="14062"/>
          <a:stretch>
            <a:fillRect/>
          </a:stretch>
        </p:blipFill>
        <p:spPr bwMode="auto">
          <a:xfrm>
            <a:off x="2987822" y="1988840"/>
            <a:ext cx="2952329" cy="3405202"/>
          </a:xfrm>
          <a:prstGeom prst="rect">
            <a:avLst/>
          </a:prstGeom>
          <a:noFill/>
          <a:ln w="28575">
            <a:solidFill>
              <a:srgbClr val="800080"/>
            </a:solidFill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4"/>
          <a:stretch/>
        </p:blipFill>
        <p:spPr bwMode="auto">
          <a:xfrm>
            <a:off x="6372200" y="692697"/>
            <a:ext cx="2522857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13" y="692696"/>
            <a:ext cx="2676647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664296"/>
            <a:ext cx="2592288" cy="191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28" y="2664296"/>
            <a:ext cx="2656032" cy="191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28" y="4797152"/>
            <a:ext cx="2656032" cy="180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99" y="4797152"/>
            <a:ext cx="2592289" cy="1898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flipV="1">
            <a:off x="5580112" y="1556793"/>
            <a:ext cx="1080120" cy="86409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580112" y="3662931"/>
            <a:ext cx="854346" cy="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473708" y="5085186"/>
            <a:ext cx="1186524" cy="61323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2618030" y="3662931"/>
            <a:ext cx="796965" cy="3384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2618031" y="4797152"/>
            <a:ext cx="945858" cy="7920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2469137" y="1700808"/>
            <a:ext cx="945858" cy="72008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42560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>
          <a:xfrm>
            <a:off x="126750" y="63064"/>
            <a:ext cx="8837737" cy="613048"/>
          </a:xfr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/>
          <a:lstStyle/>
          <a:p>
            <a:r>
              <a:rPr lang="en-US" altLang="en-US" sz="2400" u="sng" dirty="0">
                <a:latin typeface="Comic Sans MS" panose="030F0702030302020204" pitchFamily="66" charset="0"/>
                <a:ea typeface="ＭＳ Ｐゴシック" pitchFamily="34" charset="-128"/>
              </a:rPr>
              <a:t>Topic 3: Movement responses - migration</a:t>
            </a:r>
          </a:p>
        </p:txBody>
      </p:sp>
      <p:sp>
        <p:nvSpPr>
          <p:cNvPr id="79875" name="Content Placeholder 2"/>
          <p:cNvSpPr>
            <a:spLocks noGrp="1"/>
          </p:cNvSpPr>
          <p:nvPr>
            <p:ph idx="1"/>
          </p:nvPr>
        </p:nvSpPr>
        <p:spPr>
          <a:xfrm>
            <a:off x="107504" y="836712"/>
            <a:ext cx="8892480" cy="1440160"/>
          </a:xfrm>
          <a:ln w="28575">
            <a:solidFill>
              <a:srgbClr val="7030A0"/>
            </a:solidFill>
          </a:ln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altLang="en-US" sz="2000" dirty="0">
                <a:latin typeface="Comic Sans MS" panose="030F0702030302020204" pitchFamily="66" charset="0"/>
                <a:ea typeface="ＭＳ Ｐゴシック" pitchFamily="34" charset="-128"/>
              </a:rPr>
              <a:t>What are the causes of migration, both forced and voluntary?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sz="2000" dirty="0">
                <a:latin typeface="Comic Sans MS" panose="030F0702030302020204" pitchFamily="66" charset="0"/>
                <a:ea typeface="ＭＳ Ｐゴシック" pitchFamily="34" charset="-128"/>
              </a:rPr>
              <a:t>What are the geographical impacts of internal migration at their origins and destinations?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sz="2000" dirty="0">
                <a:latin typeface="Comic Sans MS" panose="030F0702030302020204" pitchFamily="66" charset="0"/>
                <a:ea typeface="ＭＳ Ｐゴシック" pitchFamily="34" charset="-128"/>
              </a:rPr>
              <a:t>What are the geographical impacts of international migrations?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94746" y="2420888"/>
            <a:ext cx="8837737" cy="30652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800" u="sng" dirty="0">
                <a:latin typeface="Comic Sans MS" panose="030F0702030302020204" pitchFamily="66" charset="0"/>
                <a:ea typeface="ＭＳ Ｐゴシック" pitchFamily="34" charset="-128"/>
              </a:rPr>
              <a:t>Key Language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746" y="2835500"/>
            <a:ext cx="4098000" cy="923330"/>
          </a:xfrm>
          <a:prstGeom prst="rect">
            <a:avLst/>
          </a:prstGeom>
          <a:noFill/>
          <a:ln w="28575">
            <a:solidFill>
              <a:srgbClr val="800080"/>
            </a:solidFill>
          </a:ln>
        </p:spPr>
        <p:txBody>
          <a:bodyPr wrap="square" rtlCol="0">
            <a:spAutoFit/>
          </a:bodyPr>
          <a:lstStyle/>
          <a:p>
            <a:r>
              <a:rPr lang="en-GB" u="sng" dirty="0">
                <a:latin typeface="Comic Sans MS" pitchFamily="66" charset="0"/>
              </a:rPr>
              <a:t>Voluntary migration: </a:t>
            </a:r>
            <a:r>
              <a:rPr lang="en-GB" dirty="0">
                <a:latin typeface="Comic Sans MS" pitchFamily="66" charset="0"/>
              </a:rPr>
              <a:t>They have a free choice as to whether to move or not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4746" y="3858421"/>
            <a:ext cx="4098000" cy="923330"/>
          </a:xfrm>
          <a:prstGeom prst="rect">
            <a:avLst/>
          </a:prstGeom>
          <a:noFill/>
          <a:ln w="28575">
            <a:solidFill>
              <a:srgbClr val="800080"/>
            </a:solidFill>
          </a:ln>
        </p:spPr>
        <p:txBody>
          <a:bodyPr wrap="square" rtlCol="0">
            <a:spAutoFit/>
          </a:bodyPr>
          <a:lstStyle/>
          <a:p>
            <a:r>
              <a:rPr lang="en-GB" u="sng" dirty="0">
                <a:latin typeface="Comic Sans MS" pitchFamily="66" charset="0"/>
              </a:rPr>
              <a:t>Forced migration: </a:t>
            </a:r>
            <a:r>
              <a:rPr lang="en-GB" dirty="0">
                <a:latin typeface="Comic Sans MS" pitchFamily="66" charset="0"/>
              </a:rPr>
              <a:t>individuals have little choice or no choice but to move.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0320" y="4941168"/>
            <a:ext cx="4098000" cy="1754326"/>
          </a:xfrm>
          <a:prstGeom prst="rect">
            <a:avLst/>
          </a:prstGeom>
          <a:noFill/>
          <a:ln w="28575">
            <a:solidFill>
              <a:srgbClr val="800080"/>
            </a:solidFill>
          </a:ln>
        </p:spPr>
        <p:txBody>
          <a:bodyPr wrap="square" rtlCol="0">
            <a:spAutoFit/>
          </a:bodyPr>
          <a:lstStyle/>
          <a:p>
            <a:r>
              <a:rPr lang="en-GB" u="sng" dirty="0">
                <a:latin typeface="Comic Sans MS" pitchFamily="66" charset="0"/>
              </a:rPr>
              <a:t>Migration: </a:t>
            </a:r>
            <a:r>
              <a:rPr lang="en-GB" dirty="0">
                <a:latin typeface="Comic Sans MS" pitchFamily="66" charset="0"/>
              </a:rPr>
              <a:t>the movement of people across a specified boundary, national or international, to establish a new permanent place of residence. Lasting for more than 1 year (UN)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34483" y="2835500"/>
            <a:ext cx="4098000" cy="923330"/>
          </a:xfrm>
          <a:prstGeom prst="rect">
            <a:avLst/>
          </a:prstGeom>
          <a:noFill/>
          <a:ln w="28575">
            <a:solidFill>
              <a:srgbClr val="800080"/>
            </a:solidFill>
          </a:ln>
        </p:spPr>
        <p:txBody>
          <a:bodyPr wrap="square" rtlCol="0">
            <a:spAutoFit/>
          </a:bodyPr>
          <a:lstStyle/>
          <a:p>
            <a:r>
              <a:rPr lang="en-GB" u="sng" dirty="0">
                <a:latin typeface="Comic Sans MS" pitchFamily="66" charset="0"/>
              </a:rPr>
              <a:t>Push factors: </a:t>
            </a:r>
            <a:r>
              <a:rPr lang="en-GB" dirty="0">
                <a:latin typeface="Comic Sans MS" pitchFamily="66" charset="0"/>
              </a:rPr>
              <a:t>Negative conditions at the point of origin which encourage or force people to move.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34483" y="3858421"/>
            <a:ext cx="4098000" cy="923330"/>
          </a:xfrm>
          <a:prstGeom prst="rect">
            <a:avLst/>
          </a:prstGeom>
          <a:noFill/>
          <a:ln w="28575">
            <a:solidFill>
              <a:srgbClr val="800080"/>
            </a:solidFill>
          </a:ln>
        </p:spPr>
        <p:txBody>
          <a:bodyPr wrap="square" rtlCol="0">
            <a:spAutoFit/>
          </a:bodyPr>
          <a:lstStyle/>
          <a:p>
            <a:r>
              <a:rPr lang="en-GB" u="sng" dirty="0">
                <a:latin typeface="Comic Sans MS" pitchFamily="66" charset="0"/>
              </a:rPr>
              <a:t>Pull factors: </a:t>
            </a:r>
            <a:r>
              <a:rPr lang="en-GB" dirty="0">
                <a:latin typeface="Comic Sans MS" pitchFamily="66" charset="0"/>
              </a:rPr>
              <a:t>Positive conditions at the point of destination which encourage  people to move.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34483" y="4941168"/>
            <a:ext cx="4098000" cy="923330"/>
          </a:xfrm>
          <a:prstGeom prst="rect">
            <a:avLst/>
          </a:prstGeom>
          <a:noFill/>
          <a:ln w="28575">
            <a:solidFill>
              <a:srgbClr val="800080"/>
            </a:solidFill>
          </a:ln>
        </p:spPr>
        <p:txBody>
          <a:bodyPr wrap="square" rtlCol="0">
            <a:spAutoFit/>
          </a:bodyPr>
          <a:lstStyle/>
          <a:p>
            <a:r>
              <a:rPr lang="en-GB" u="sng" dirty="0">
                <a:latin typeface="Comic Sans MS" pitchFamily="66" charset="0"/>
              </a:rPr>
              <a:t>Remittances: </a:t>
            </a:r>
            <a:r>
              <a:rPr lang="en-GB" dirty="0">
                <a:latin typeface="Comic Sans MS" pitchFamily="66" charset="0"/>
              </a:rPr>
              <a:t>money sent back by  migrants to their family in the home community. </a:t>
            </a:r>
          </a:p>
        </p:txBody>
      </p:sp>
    </p:spTree>
    <p:extLst>
      <p:ext uri="{BB962C8B-B14F-4D97-AF65-F5344CB8AC3E}">
        <p14:creationId xmlns:p14="http://schemas.microsoft.com/office/powerpoint/2010/main" val="1451909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3"/>
          <p:cNvSpPr txBox="1">
            <a:spLocks noChangeArrowheads="1"/>
          </p:cNvSpPr>
          <p:nvPr/>
        </p:nvSpPr>
        <p:spPr bwMode="auto">
          <a:xfrm>
            <a:off x="1679004" y="2110268"/>
            <a:ext cx="7429500" cy="4708981"/>
          </a:xfrm>
          <a:prstGeom prst="rect">
            <a:avLst/>
          </a:prstGeom>
          <a:solidFill>
            <a:schemeClr val="bg1">
              <a:alpha val="41960"/>
            </a:schemeClr>
          </a:solidFill>
          <a:ln w="28575">
            <a:solidFill>
              <a:srgbClr val="80008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GB" sz="3000" dirty="0">
                <a:latin typeface="Comic Sans MS" pitchFamily="66" charset="0"/>
              </a:rPr>
              <a:t>The ____ controls its border with the Mexico very tightly.</a:t>
            </a:r>
          </a:p>
          <a:p>
            <a:pPr algn="just"/>
            <a:endParaRPr lang="en-GB" sz="3000" dirty="0">
              <a:latin typeface="Comic Sans MS" pitchFamily="66" charset="0"/>
            </a:endParaRPr>
          </a:p>
          <a:p>
            <a:pPr algn="just"/>
            <a:r>
              <a:rPr lang="en-GB" sz="3000" dirty="0">
                <a:latin typeface="Comic Sans MS" pitchFamily="66" charset="0"/>
              </a:rPr>
              <a:t>People can only cross _______ if they have the right documentation. </a:t>
            </a:r>
          </a:p>
          <a:p>
            <a:pPr algn="just"/>
            <a:endParaRPr lang="en-GB" sz="3000" dirty="0">
              <a:latin typeface="Comic Sans MS" pitchFamily="66" charset="0"/>
            </a:endParaRPr>
          </a:p>
          <a:p>
            <a:pPr algn="just"/>
            <a:r>
              <a:rPr lang="en-GB" sz="3000" dirty="0">
                <a:latin typeface="Comic Sans MS" pitchFamily="66" charset="0"/>
              </a:rPr>
              <a:t>In the past, getting a ____ to work or live in the USA for Mexicans was difficult, ________ and not guaranteed. </a:t>
            </a:r>
          </a:p>
        </p:txBody>
      </p:sp>
      <p:sp>
        <p:nvSpPr>
          <p:cNvPr id="22531" name="Rectangle 30"/>
          <p:cNvSpPr>
            <a:spLocks noChangeArrowheads="1"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rgbClr val="80008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GB" sz="3200" dirty="0">
              <a:latin typeface="Comic Sans MS" pitchFamily="66" charset="0"/>
            </a:endParaRPr>
          </a:p>
        </p:txBody>
      </p:sp>
      <p:sp>
        <p:nvSpPr>
          <p:cNvPr id="22532" name="Rectangle 9"/>
          <p:cNvSpPr>
            <a:spLocks noChangeArrowheads="1"/>
          </p:cNvSpPr>
          <p:nvPr/>
        </p:nvSpPr>
        <p:spPr bwMode="auto">
          <a:xfrm>
            <a:off x="76380" y="119517"/>
            <a:ext cx="89515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  <a:latin typeface="Comic Sans MS" pitchFamily="66" charset="0"/>
              </a:rPr>
              <a:t>Why was Enrique hiding in a car seat?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-4282" y="834836"/>
            <a:ext cx="1620802" cy="6023164"/>
            <a:chOff x="-4282" y="834836"/>
            <a:chExt cx="1620802" cy="6023164"/>
          </a:xfrm>
        </p:grpSpPr>
        <p:pic>
          <p:nvPicPr>
            <p:cNvPr id="13" name="Picture 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4282" y="2293477"/>
              <a:ext cx="1609200" cy="1074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881" y="3366401"/>
              <a:ext cx="1607355" cy="1071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3148" y="4440458"/>
              <a:ext cx="1611086" cy="1208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5645610"/>
              <a:ext cx="1616520" cy="1212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l="23544" t="26367" r="39605" b="14062"/>
            <a:stretch>
              <a:fillRect/>
            </a:stretch>
          </p:blipFill>
          <p:spPr bwMode="auto">
            <a:xfrm>
              <a:off x="0" y="834836"/>
              <a:ext cx="1611086" cy="1464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1835696" y="980728"/>
            <a:ext cx="7197121" cy="1015663"/>
          </a:xfrm>
          <a:prstGeom prst="rect">
            <a:avLst/>
          </a:prstGeom>
          <a:solidFill>
            <a:schemeClr val="bg1">
              <a:alpha val="41960"/>
            </a:schemeClr>
          </a:solidFill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3000" b="1" u="sng" dirty="0">
                <a:latin typeface="Comic Sans MS" pitchFamily="66" charset="0"/>
              </a:rPr>
              <a:t>Demo</a:t>
            </a:r>
            <a:r>
              <a:rPr lang="en-GB" sz="3000" b="1" dirty="0">
                <a:latin typeface="Comic Sans MS" pitchFamily="66" charset="0"/>
              </a:rPr>
              <a:t>: </a:t>
            </a:r>
            <a:r>
              <a:rPr lang="en-GB" sz="3000" dirty="0">
                <a:latin typeface="Comic Sans MS" pitchFamily="66" charset="0"/>
              </a:rPr>
              <a:t>Write a paragraph answering the question above.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3"/>
          <p:cNvSpPr txBox="1">
            <a:spLocks noChangeArrowheads="1"/>
          </p:cNvSpPr>
          <p:nvPr/>
        </p:nvSpPr>
        <p:spPr bwMode="auto">
          <a:xfrm>
            <a:off x="1714500" y="1000108"/>
            <a:ext cx="7249988" cy="4247317"/>
          </a:xfrm>
          <a:prstGeom prst="rect">
            <a:avLst/>
          </a:prstGeom>
          <a:solidFill>
            <a:schemeClr val="bg1">
              <a:alpha val="41960"/>
            </a:schemeClr>
          </a:solidFill>
          <a:ln w="28575">
            <a:solidFill>
              <a:srgbClr val="7030A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GB" sz="3000" b="1" dirty="0">
              <a:latin typeface="Comic Sans MS" pitchFamily="66" charset="0"/>
            </a:endParaRPr>
          </a:p>
          <a:p>
            <a:pPr algn="ctr"/>
            <a:r>
              <a:rPr lang="en-GB" sz="3000" dirty="0">
                <a:latin typeface="Comic Sans MS" pitchFamily="66" charset="0"/>
              </a:rPr>
              <a:t>What would you do if you couldn’t get the right documents?</a:t>
            </a:r>
          </a:p>
          <a:p>
            <a:pPr algn="ctr"/>
            <a:endParaRPr lang="en-GB" sz="3000" dirty="0">
              <a:latin typeface="Comic Sans MS" pitchFamily="66" charset="0"/>
            </a:endParaRPr>
          </a:p>
          <a:p>
            <a:pPr algn="ctr"/>
            <a:r>
              <a:rPr lang="en-GB" sz="3000" dirty="0">
                <a:latin typeface="Comic Sans MS" pitchFamily="66" charset="0"/>
              </a:rPr>
              <a:t>Have a look at </a:t>
            </a:r>
            <a:r>
              <a:rPr lang="en-GB" sz="3000" dirty="0">
                <a:latin typeface="Comic Sans MS" pitchFamily="66" charset="0"/>
                <a:hlinkClick r:id="rId3"/>
              </a:rPr>
              <a:t>one Mexican’s story</a:t>
            </a:r>
            <a:r>
              <a:rPr lang="en-GB" sz="3000" dirty="0">
                <a:latin typeface="Comic Sans MS" pitchFamily="66" charset="0"/>
              </a:rPr>
              <a:t>.</a:t>
            </a:r>
          </a:p>
          <a:p>
            <a:pPr algn="ctr"/>
            <a:endParaRPr lang="en-GB" sz="3000" dirty="0">
              <a:latin typeface="Comic Sans MS" pitchFamily="66" charset="0"/>
            </a:endParaRPr>
          </a:p>
          <a:p>
            <a:pPr algn="ctr"/>
            <a:r>
              <a:rPr lang="en-GB" sz="3000" dirty="0">
                <a:latin typeface="Comic Sans MS" pitchFamily="66" charset="0"/>
              </a:rPr>
              <a:t>From the video, write down what it is like to cross the border if you don’t have the correct documents. </a:t>
            </a:r>
          </a:p>
        </p:txBody>
      </p:sp>
      <p:sp>
        <p:nvSpPr>
          <p:cNvPr id="22531" name="Rectangle 30"/>
          <p:cNvSpPr>
            <a:spLocks noChangeArrowheads="1"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rgbClr val="80008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GB" sz="3200">
              <a:latin typeface="Comic Sans MS" pitchFamily="66" charset="0"/>
            </a:endParaRPr>
          </a:p>
        </p:txBody>
      </p:sp>
      <p:sp>
        <p:nvSpPr>
          <p:cNvPr id="22532" name="Rectangle 9"/>
          <p:cNvSpPr>
            <a:spLocks noChangeArrowheads="1"/>
          </p:cNvSpPr>
          <p:nvPr/>
        </p:nvSpPr>
        <p:spPr bwMode="auto">
          <a:xfrm>
            <a:off x="1724025" y="90488"/>
            <a:ext cx="60483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Comic Sans MS" pitchFamily="66" charset="0"/>
              </a:rPr>
              <a:t>Independent enquirer</a:t>
            </a:r>
          </a:p>
        </p:txBody>
      </p:sp>
      <p:pic>
        <p:nvPicPr>
          <p:cNvPr id="22533" name="Picture 5" descr="6"/>
          <p:cNvPicPr>
            <a:picLocks noChangeAspect="1" noChangeArrowheads="1"/>
          </p:cNvPicPr>
          <p:nvPr/>
        </p:nvPicPr>
        <p:blipFill>
          <a:blip r:embed="rId4"/>
          <a:srcRect l="2766" t="2734" r="60352" b="51953"/>
          <a:stretch>
            <a:fillRect/>
          </a:stretch>
        </p:blipFill>
        <p:spPr bwMode="auto">
          <a:xfrm>
            <a:off x="0" y="0"/>
            <a:ext cx="941388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/>
          <p:cNvGrpSpPr/>
          <p:nvPr/>
        </p:nvGrpSpPr>
        <p:grpSpPr>
          <a:xfrm>
            <a:off x="0" y="834836"/>
            <a:ext cx="1620802" cy="6023164"/>
            <a:chOff x="-4282" y="834836"/>
            <a:chExt cx="1620802" cy="6023164"/>
          </a:xfrm>
        </p:grpSpPr>
        <p:pic>
          <p:nvPicPr>
            <p:cNvPr id="14" name="Picture 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-4282" y="2293477"/>
              <a:ext cx="1609200" cy="1074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-881" y="3366401"/>
              <a:ext cx="1607355" cy="1071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-3148" y="4440458"/>
              <a:ext cx="1611086" cy="1208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0" y="5645610"/>
              <a:ext cx="1616520" cy="1212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 l="23544" t="26367" r="39605" b="14062"/>
            <a:stretch>
              <a:fillRect/>
            </a:stretch>
          </p:blipFill>
          <p:spPr bwMode="auto">
            <a:xfrm>
              <a:off x="0" y="834836"/>
              <a:ext cx="1611086" cy="1464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3"/>
          <p:cNvSpPr txBox="1">
            <a:spLocks noChangeArrowheads="1"/>
          </p:cNvSpPr>
          <p:nvPr/>
        </p:nvSpPr>
        <p:spPr bwMode="auto">
          <a:xfrm>
            <a:off x="1745805" y="1122387"/>
            <a:ext cx="7249988" cy="3416320"/>
          </a:xfrm>
          <a:prstGeom prst="rect">
            <a:avLst/>
          </a:prstGeom>
          <a:solidFill>
            <a:schemeClr val="bg1">
              <a:alpha val="41960"/>
            </a:schemeClr>
          </a:solidFill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latin typeface="Comic Sans MS" pitchFamily="66" charset="0"/>
              </a:rPr>
              <a:t>Enrique didn’t have the necessary documents to enter the USA legally.  </a:t>
            </a:r>
          </a:p>
          <a:p>
            <a:pPr algn="ctr"/>
            <a:endParaRPr lang="en-GB" sz="2400" b="1" dirty="0">
              <a:latin typeface="Comic Sans MS" pitchFamily="66" charset="0"/>
            </a:endParaRPr>
          </a:p>
          <a:p>
            <a:pPr algn="ctr"/>
            <a:r>
              <a:rPr lang="en-GB" sz="2400" b="1" dirty="0">
                <a:latin typeface="Comic Sans MS" pitchFamily="66" charset="0"/>
              </a:rPr>
              <a:t>This meant that he was an ‘undocumented person’.</a:t>
            </a:r>
          </a:p>
          <a:p>
            <a:pPr algn="ctr"/>
            <a:endParaRPr lang="en-GB" sz="2400" b="1" dirty="0">
              <a:latin typeface="Comic Sans MS" pitchFamily="66" charset="0"/>
            </a:endParaRPr>
          </a:p>
          <a:p>
            <a:pPr algn="ctr"/>
            <a:r>
              <a:rPr lang="en-GB" sz="2400" b="1" dirty="0">
                <a:latin typeface="Comic Sans MS" pitchFamily="66" charset="0"/>
              </a:rPr>
              <a:t>If you were Enrique, what would you do?</a:t>
            </a:r>
          </a:p>
          <a:p>
            <a:pPr algn="ctr"/>
            <a:endParaRPr lang="en-GB" sz="2400" b="1" dirty="0">
              <a:solidFill>
                <a:srgbClr val="C00000"/>
              </a:solidFill>
              <a:latin typeface="Comic Sans MS" pitchFamily="66" charset="0"/>
            </a:endParaRPr>
          </a:p>
          <a:p>
            <a:pPr algn="ctr"/>
            <a:r>
              <a:rPr lang="en-GB" sz="2400" b="1" dirty="0">
                <a:latin typeface="Comic Sans MS" pitchFamily="66" charset="0"/>
              </a:rPr>
              <a:t>You have some very difficult choices to make!</a:t>
            </a:r>
          </a:p>
        </p:txBody>
      </p:sp>
      <p:sp>
        <p:nvSpPr>
          <p:cNvPr id="22531" name="Rectangle 30"/>
          <p:cNvSpPr>
            <a:spLocks noChangeArrowheads="1"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rgbClr val="80008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GB" sz="3200">
              <a:latin typeface="Comic Sans MS" pitchFamily="66" charset="0"/>
            </a:endParaRPr>
          </a:p>
        </p:txBody>
      </p:sp>
      <p:sp>
        <p:nvSpPr>
          <p:cNvPr id="22532" name="Rectangle 9"/>
          <p:cNvSpPr>
            <a:spLocks noChangeArrowheads="1"/>
          </p:cNvSpPr>
          <p:nvPr/>
        </p:nvSpPr>
        <p:spPr bwMode="auto">
          <a:xfrm>
            <a:off x="1724025" y="90488"/>
            <a:ext cx="60483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Comic Sans MS" pitchFamily="66" charset="0"/>
              </a:rPr>
              <a:t>Independent enquirer</a:t>
            </a:r>
          </a:p>
        </p:txBody>
      </p:sp>
      <p:pic>
        <p:nvPicPr>
          <p:cNvPr id="13" name="Picture 10" descr="3"/>
          <p:cNvPicPr>
            <a:picLocks noChangeAspect="1" noChangeArrowheads="1"/>
          </p:cNvPicPr>
          <p:nvPr/>
        </p:nvPicPr>
        <p:blipFill>
          <a:blip r:embed="rId3"/>
          <a:srcRect l="2766" r="61816" b="53949"/>
          <a:stretch>
            <a:fillRect/>
          </a:stretch>
        </p:blipFill>
        <p:spPr bwMode="auto">
          <a:xfrm>
            <a:off x="0" y="0"/>
            <a:ext cx="863600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 13"/>
          <p:cNvGrpSpPr/>
          <p:nvPr/>
        </p:nvGrpSpPr>
        <p:grpSpPr>
          <a:xfrm>
            <a:off x="0" y="834836"/>
            <a:ext cx="1620802" cy="6023164"/>
            <a:chOff x="-4282" y="834836"/>
            <a:chExt cx="1620802" cy="6023164"/>
          </a:xfrm>
        </p:grpSpPr>
        <p:pic>
          <p:nvPicPr>
            <p:cNvPr id="15" name="Picture 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4282" y="2293477"/>
              <a:ext cx="1609200" cy="1074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881" y="3366401"/>
              <a:ext cx="1607355" cy="1071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-3148" y="4440458"/>
              <a:ext cx="1611086" cy="1208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5645610"/>
              <a:ext cx="1616520" cy="1212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 l="23544" t="26367" r="39605" b="14062"/>
            <a:stretch>
              <a:fillRect/>
            </a:stretch>
          </p:blipFill>
          <p:spPr bwMode="auto">
            <a:xfrm>
              <a:off x="0" y="834836"/>
              <a:ext cx="1611086" cy="1464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1745805" y="4593058"/>
            <a:ext cx="3762299" cy="2246769"/>
          </a:xfrm>
          <a:prstGeom prst="rect">
            <a:avLst/>
          </a:prstGeom>
          <a:solidFill>
            <a:schemeClr val="bg1">
              <a:alpha val="41960"/>
            </a:schemeClr>
          </a:solidFill>
          <a:ln w="28575">
            <a:solidFill>
              <a:srgbClr val="7030A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 u="sng" dirty="0">
                <a:latin typeface="Comic Sans MS" pitchFamily="66" charset="0"/>
              </a:rPr>
              <a:t>Informal Sector: </a:t>
            </a:r>
            <a:r>
              <a:rPr lang="en-GB" sz="2000" dirty="0">
                <a:latin typeface="Comic Sans MS" pitchFamily="66" charset="0"/>
              </a:rPr>
              <a:t>the part of the economy operating outside of official recognition. Employment is generally low-paid and often temporary and/or part time in nature.</a:t>
            </a:r>
          </a:p>
        </p:txBody>
      </p:sp>
      <p:sp>
        <p:nvSpPr>
          <p:cNvPr id="21" name="TextBox 3"/>
          <p:cNvSpPr txBox="1">
            <a:spLocks noChangeArrowheads="1"/>
          </p:cNvSpPr>
          <p:nvPr/>
        </p:nvSpPr>
        <p:spPr bwMode="auto">
          <a:xfrm>
            <a:off x="5620588" y="4592639"/>
            <a:ext cx="3375205" cy="2246769"/>
          </a:xfrm>
          <a:prstGeom prst="rect">
            <a:avLst/>
          </a:prstGeom>
          <a:solidFill>
            <a:schemeClr val="bg1">
              <a:alpha val="41960"/>
            </a:schemeClr>
          </a:solidFill>
          <a:ln w="28575">
            <a:solidFill>
              <a:srgbClr val="7030A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 u="sng" dirty="0">
                <a:latin typeface="Comic Sans MS" pitchFamily="66" charset="0"/>
              </a:rPr>
              <a:t>Formal Sector: </a:t>
            </a:r>
            <a:r>
              <a:rPr lang="en-GB" sz="2000" dirty="0">
                <a:latin typeface="Comic Sans MS" pitchFamily="66" charset="0"/>
              </a:rPr>
              <a:t>Jobs in the formal sector are known to the government department at is responsible for taxation. Such jobs provide better pay and greater security.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0"/>
          <p:cNvSpPr>
            <a:spLocks noChangeArrowheads="1"/>
          </p:cNvSpPr>
          <p:nvPr/>
        </p:nvSpPr>
        <p:spPr bwMode="auto">
          <a:xfrm>
            <a:off x="0" y="0"/>
            <a:ext cx="9144000" cy="1428736"/>
          </a:xfrm>
          <a:prstGeom prst="rect">
            <a:avLst/>
          </a:prstGeom>
          <a:solidFill>
            <a:srgbClr val="80008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GB" sz="3200">
              <a:latin typeface="Comic Sans MS" pitchFamily="66" charset="0"/>
            </a:endParaRPr>
          </a:p>
        </p:txBody>
      </p:sp>
      <p:sp>
        <p:nvSpPr>
          <p:cNvPr id="22532" name="Rectangle 9"/>
          <p:cNvSpPr>
            <a:spLocks noChangeArrowheads="1"/>
          </p:cNvSpPr>
          <p:nvPr/>
        </p:nvSpPr>
        <p:spPr bwMode="auto">
          <a:xfrm>
            <a:off x="0" y="90488"/>
            <a:ext cx="892971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Comic Sans MS" pitchFamily="66" charset="0"/>
              </a:rPr>
              <a:t>The situation between Mexico and the USA is changing...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956671"/>
              </p:ext>
            </p:extLst>
          </p:nvPr>
        </p:nvGraphicFramePr>
        <p:xfrm>
          <a:off x="214282" y="1537381"/>
          <a:ext cx="8715436" cy="37006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775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78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9189"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Changes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This means</a:t>
                      </a:r>
                      <a:r>
                        <a:rPr lang="en-GB" sz="2000" b="0" baseline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that...</a:t>
                      </a:r>
                      <a:endParaRPr lang="en-GB" sz="2000" b="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844">
                <a:tc>
                  <a:txBody>
                    <a:bodyPr/>
                    <a:lstStyle/>
                    <a:p>
                      <a:pPr algn="ctr"/>
                      <a:r>
                        <a:rPr lang="en-GB" sz="1900" dirty="0">
                          <a:latin typeface="Comic Sans MS" pitchFamily="66" charset="0"/>
                        </a:rPr>
                        <a:t>The number of good schools and universities in Mexico is growing.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Comic Sans MS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9189">
                <a:tc>
                  <a:txBody>
                    <a:bodyPr/>
                    <a:lstStyle/>
                    <a:p>
                      <a:pPr algn="ctr"/>
                      <a:r>
                        <a:rPr lang="en-GB" sz="1900" dirty="0">
                          <a:latin typeface="Comic Sans MS" pitchFamily="66" charset="0"/>
                        </a:rPr>
                        <a:t>Mexican families are having fewer children than before.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Comic Sans MS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9189">
                <a:tc>
                  <a:txBody>
                    <a:bodyPr/>
                    <a:lstStyle/>
                    <a:p>
                      <a:pPr algn="ctr"/>
                      <a:r>
                        <a:rPr lang="en-GB" sz="1900" dirty="0">
                          <a:latin typeface="Comic Sans MS" pitchFamily="66" charset="0"/>
                        </a:rPr>
                        <a:t>Healthcare in Mexico has greatly improved.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Comic Sans MS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9189">
                <a:tc>
                  <a:txBody>
                    <a:bodyPr/>
                    <a:lstStyle/>
                    <a:p>
                      <a:pPr algn="ctr"/>
                      <a:r>
                        <a:rPr lang="en-GB" sz="1900" dirty="0">
                          <a:latin typeface="Comic Sans MS" pitchFamily="66" charset="0"/>
                        </a:rPr>
                        <a:t>People traffickers charge</a:t>
                      </a:r>
                      <a:r>
                        <a:rPr lang="en-GB" sz="1900" baseline="0" dirty="0">
                          <a:latin typeface="Comic Sans MS" pitchFamily="66" charset="0"/>
                        </a:rPr>
                        <a:t> very high prices to smuggle someone across the border.</a:t>
                      </a:r>
                      <a:endParaRPr lang="en-GB" sz="19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Comic Sans MS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9189">
                <a:tc>
                  <a:txBody>
                    <a:bodyPr/>
                    <a:lstStyle/>
                    <a:p>
                      <a:pPr algn="ctr"/>
                      <a:r>
                        <a:rPr lang="en-GB" sz="1900" dirty="0">
                          <a:latin typeface="Comic Sans MS" pitchFamily="66" charset="0"/>
                        </a:rPr>
                        <a:t>The process to get a visa to work in the USA has been</a:t>
                      </a:r>
                      <a:r>
                        <a:rPr lang="en-GB" sz="1900" baseline="0" dirty="0">
                          <a:latin typeface="Comic Sans MS" pitchFamily="66" charset="0"/>
                        </a:rPr>
                        <a:t> made fairer and simpler for Mexicans.</a:t>
                      </a:r>
                      <a:endParaRPr lang="en-GB" sz="19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Comic Sans MS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251520" y="5653697"/>
            <a:ext cx="8678197" cy="1015663"/>
          </a:xfrm>
          <a:prstGeom prst="rect">
            <a:avLst/>
          </a:prstGeom>
          <a:solidFill>
            <a:srgbClr val="FFFF99">
              <a:alpha val="41960"/>
            </a:srgbClr>
          </a:solidFill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3000" u="sng" dirty="0">
                <a:latin typeface="Comic Sans MS" pitchFamily="66" charset="0"/>
              </a:rPr>
              <a:t>Demo</a:t>
            </a:r>
            <a:r>
              <a:rPr lang="en-GB" sz="3000" dirty="0">
                <a:latin typeface="Comic Sans MS" pitchFamily="66" charset="0"/>
              </a:rPr>
              <a:t>: Explain how these changes will affect an undocumented person like Enrique.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Rectangle 3"/>
          <p:cNvSpPr>
            <a:spLocks noChangeArrowheads="1"/>
          </p:cNvSpPr>
          <p:nvPr/>
        </p:nvSpPr>
        <p:spPr bwMode="auto">
          <a:xfrm>
            <a:off x="3995738" y="2781300"/>
            <a:ext cx="1296987" cy="1295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b="1"/>
              <a:t>Which do you</a:t>
            </a:r>
          </a:p>
          <a:p>
            <a:pPr algn="ctr"/>
            <a:r>
              <a:rPr lang="en-GB" b="1"/>
              <a:t>feel you</a:t>
            </a:r>
          </a:p>
          <a:p>
            <a:pPr algn="ctr"/>
            <a:r>
              <a:rPr lang="en-GB" b="1"/>
              <a:t>developed</a:t>
            </a:r>
          </a:p>
          <a:p>
            <a:pPr algn="ctr"/>
            <a:r>
              <a:rPr lang="en-GB" b="1"/>
              <a:t>today?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3"/>
          <p:cNvSpPr txBox="1">
            <a:spLocks noChangeArrowheads="1"/>
          </p:cNvSpPr>
          <p:nvPr/>
        </p:nvSpPr>
        <p:spPr bwMode="auto">
          <a:xfrm>
            <a:off x="428596" y="1428736"/>
            <a:ext cx="8072494" cy="1862048"/>
          </a:xfrm>
          <a:prstGeom prst="rect">
            <a:avLst/>
          </a:prstGeom>
          <a:solidFill>
            <a:schemeClr val="bg1">
              <a:alpha val="4196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300" b="1" dirty="0">
                <a:latin typeface="Comic Sans MS" pitchFamily="66" charset="0"/>
              </a:rPr>
              <a:t>Use the </a:t>
            </a:r>
            <a:r>
              <a:rPr lang="en-GB" sz="2300" b="1" dirty="0">
                <a:latin typeface="Comic Sans MS" pitchFamily="66" charset="0"/>
                <a:hlinkClick r:id="rId3"/>
              </a:rPr>
              <a:t>video </a:t>
            </a:r>
            <a:r>
              <a:rPr lang="en-GB" sz="2300" b="1" dirty="0">
                <a:latin typeface="Comic Sans MS" pitchFamily="66" charset="0"/>
              </a:rPr>
              <a:t>to make a list of pull factors that attract people from Mexico to the USA.</a:t>
            </a:r>
            <a:endParaRPr lang="en-GB" sz="2300" b="1" dirty="0">
              <a:latin typeface="Comic Sans MS" pitchFamily="66" charset="0"/>
              <a:hlinkClick r:id="rId4"/>
            </a:endParaRPr>
          </a:p>
          <a:p>
            <a:pPr algn="ctr"/>
            <a:endParaRPr lang="en-GB" sz="2300" dirty="0">
              <a:latin typeface="Comic Sans MS" pitchFamily="66" charset="0"/>
              <a:hlinkClick r:id="rId4"/>
            </a:endParaRPr>
          </a:p>
          <a:p>
            <a:pPr algn="ctr"/>
            <a:r>
              <a:rPr lang="en-GB" sz="2300" b="1" dirty="0">
                <a:latin typeface="Comic Sans MS" pitchFamily="66" charset="0"/>
                <a:hlinkClick r:id="rId4"/>
              </a:rPr>
              <a:t>Antonio Orozco </a:t>
            </a:r>
            <a:r>
              <a:rPr lang="en-GB" sz="2300" b="1" dirty="0">
                <a:latin typeface="Comic Sans MS" pitchFamily="66" charset="0"/>
              </a:rPr>
              <a:t>explains how the situation is different now.</a:t>
            </a:r>
          </a:p>
        </p:txBody>
      </p:sp>
      <p:sp>
        <p:nvSpPr>
          <p:cNvPr id="22531" name="Rectangle 30"/>
          <p:cNvSpPr>
            <a:spLocks noChangeArrowheads="1"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rgbClr val="80008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GB" sz="3200">
              <a:latin typeface="Comic Sans MS" pitchFamily="66" charset="0"/>
            </a:endParaRPr>
          </a:p>
        </p:txBody>
      </p:sp>
      <p:sp>
        <p:nvSpPr>
          <p:cNvPr id="22532" name="Rectangle 9"/>
          <p:cNvSpPr>
            <a:spLocks noChangeArrowheads="1"/>
          </p:cNvSpPr>
          <p:nvPr/>
        </p:nvSpPr>
        <p:spPr bwMode="auto">
          <a:xfrm>
            <a:off x="1724025" y="90488"/>
            <a:ext cx="60483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Comic Sans MS" pitchFamily="66" charset="0"/>
              </a:rPr>
              <a:t>Extras....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9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5671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0"/>
            <a:ext cx="9120187" cy="682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20416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5268</TotalTime>
  <Words>653</Words>
  <Application>Microsoft Office PowerPoint</Application>
  <PresentationFormat>On-screen Show (4:3)</PresentationFormat>
  <Paragraphs>73</Paragraphs>
  <Slides>18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ＭＳ Ｐゴシック</vt:lpstr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Topic 3: Movement responses - migration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John Charles Woolcock</dc:creator>
  <cp:lastModifiedBy>martin roberts</cp:lastModifiedBy>
  <cp:revision>460</cp:revision>
  <dcterms:created xsi:type="dcterms:W3CDTF">2009-11-08T14:34:53Z</dcterms:created>
  <dcterms:modified xsi:type="dcterms:W3CDTF">2017-07-07T10:45:06Z</dcterms:modified>
</cp:coreProperties>
</file>