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8" r:id="rId2"/>
    <p:sldId id="338" r:id="rId3"/>
    <p:sldId id="365" r:id="rId4"/>
    <p:sldId id="366" r:id="rId5"/>
    <p:sldId id="367" r:id="rId6"/>
    <p:sldId id="347" r:id="rId7"/>
    <p:sldId id="349" r:id="rId8"/>
    <p:sldId id="351" r:id="rId9"/>
    <p:sldId id="368" r:id="rId10"/>
    <p:sldId id="363" r:id="rId11"/>
    <p:sldId id="355" r:id="rId12"/>
    <p:sldId id="362" r:id="rId13"/>
    <p:sldId id="340" r:id="rId14"/>
    <p:sldId id="360" r:id="rId15"/>
    <p:sldId id="278" r:id="rId16"/>
    <p:sldId id="361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80" r:id="rId27"/>
    <p:sldId id="38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800080"/>
    <a:srgbClr val="FFFF99"/>
    <a:srgbClr val="FF99CC"/>
    <a:srgbClr val="660066"/>
    <a:srgbClr val="FF99FF"/>
    <a:srgbClr val="996633"/>
    <a:srgbClr val="E690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9000" autoAdjust="0"/>
  </p:normalViewPr>
  <p:slideViewPr>
    <p:cSldViewPr>
      <p:cViewPr varScale="1">
        <p:scale>
          <a:sx n="62" d="100"/>
          <a:sy n="62" d="100"/>
        </p:scale>
        <p:origin x="12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8C9E9E-4521-4A42-8677-97CB6269B224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8B57EC-63E0-4215-BF0A-453C77A236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94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091AD-8694-4618-9DA3-49A1DCF1BB40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3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200" b="0" dirty="0" smtClean="0">
                <a:latin typeface="Comic Sans MS" pitchFamily="66" charset="0"/>
              </a:rPr>
              <a:t>Strictly managed or unmanaged?</a:t>
            </a:r>
          </a:p>
          <a:p>
            <a:pPr algn="l"/>
            <a:r>
              <a:rPr lang="en-GB" sz="1200" b="0" dirty="0" smtClean="0">
                <a:latin typeface="Comic Sans MS" pitchFamily="66" charset="0"/>
              </a:rPr>
              <a:t>Welcome or not welcome?</a:t>
            </a:r>
          </a:p>
          <a:p>
            <a:pPr algn="l"/>
            <a:r>
              <a:rPr lang="en-GB" sz="1200" b="0" dirty="0" smtClean="0">
                <a:latin typeface="Comic Sans MS" pitchFamily="66" charset="0"/>
              </a:rPr>
              <a:t>Easy or difficult?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28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811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26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900" b="0" dirty="0" smtClean="0">
                <a:latin typeface="Arial" pitchFamily="34" charset="0"/>
                <a:cs typeface="Arial" pitchFamily="34" charset="0"/>
              </a:rPr>
              <a:t>People without the right information to migrate to another country are called ‘undocumented people’.</a:t>
            </a:r>
          </a:p>
          <a:p>
            <a:pPr algn="l"/>
            <a:r>
              <a:rPr lang="en-GB" sz="900" b="0" dirty="0" smtClean="0">
                <a:latin typeface="Arial" pitchFamily="34" charset="0"/>
                <a:cs typeface="Arial" pitchFamily="34" charset="0"/>
              </a:rPr>
              <a:t>Undocumented people can come from any country. </a:t>
            </a:r>
          </a:p>
          <a:p>
            <a:pPr algn="l"/>
            <a:r>
              <a:rPr lang="en-GB" sz="900" b="0" dirty="0" smtClean="0">
                <a:latin typeface="Arial" pitchFamily="34" charset="0"/>
                <a:cs typeface="Arial" pitchFamily="34" charset="0"/>
              </a:rPr>
              <a:t>You might sometimes hear these people also being referred to as ‘illegal immigrants’.</a:t>
            </a:r>
          </a:p>
          <a:p>
            <a:pPr algn="l"/>
            <a:r>
              <a:rPr lang="en-GB" sz="900" b="0" dirty="0" smtClean="0">
                <a:latin typeface="Arial" pitchFamily="34" charset="0"/>
                <a:cs typeface="Arial" pitchFamily="34" charset="0"/>
              </a:rPr>
              <a:t>Some groups like the Red Cross don’t like the name ‘illegal immigrants’ and use ‘undocumented people’ instead. </a:t>
            </a:r>
          </a:p>
          <a:p>
            <a:pPr algn="l"/>
            <a:r>
              <a:rPr lang="en-GB" sz="900" b="0" dirty="0" smtClean="0">
                <a:latin typeface="Arial" pitchFamily="34" charset="0"/>
                <a:cs typeface="Arial" pitchFamily="34" charset="0"/>
              </a:rPr>
              <a:t>Why do you think this is? </a:t>
            </a:r>
          </a:p>
          <a:p>
            <a:pPr algn="l"/>
            <a:endParaRPr lang="en-GB" sz="900" b="0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606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Make into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76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862662-76B9-49ED-A0C8-2F56940A90A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6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1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2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There are some poorer</a:t>
            </a:r>
            <a:r>
              <a:rPr lang="en-GB" baseline="0" dirty="0" smtClean="0"/>
              <a:t> areas, particularly on the edge of the city or in rural areas.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249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There are some poorer</a:t>
            </a:r>
            <a:r>
              <a:rPr lang="en-GB" baseline="0" dirty="0" smtClean="0"/>
              <a:t> areas, particularly on the edge of the city or in rural areas.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2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There are some poorer</a:t>
            </a:r>
            <a:r>
              <a:rPr lang="en-GB" baseline="0" dirty="0" smtClean="0"/>
              <a:t> areas, particularly on the edge of the city or in rural areas. The country also suffers a lot with drug problems.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0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Which continent? Which country?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897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What are migrants?</a:t>
            </a:r>
          </a:p>
          <a:p>
            <a:r>
              <a:rPr lang="en-GB" dirty="0" smtClean="0"/>
              <a:t>What</a:t>
            </a:r>
            <a:r>
              <a:rPr lang="en-GB" baseline="0" dirty="0" smtClean="0"/>
              <a:t> might unauthorised migrants mean</a:t>
            </a:r>
          </a:p>
          <a:p>
            <a:r>
              <a:rPr lang="en-GB" baseline="0" dirty="0" smtClean="0"/>
              <a:t>What do you think the US government thinks about this?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543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6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50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59EB-61D0-492C-95C7-5765DF703D73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973F-F82A-4251-8220-0494EA931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1DEFD-27DD-456D-A427-B5F484059E2D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53F8-673C-472C-BCFE-62BC55E877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31DC-817B-4654-A183-5CEAFB2D0CAB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CE46-D520-4019-813C-DA8F734F3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370D-3EFE-4B9B-A693-8A260A9A74C2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DF00C-993C-4891-A6AD-79E981A24B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5E190-F101-46C2-9AC4-E3E283ADE293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8E74-2C55-442A-817F-ABAE866939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B7C-5D9D-4937-9848-A82664CF35F9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4146-2FC8-4827-8822-BE78821968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0FCEE-43A0-4A98-9C27-AEEBC139BE8B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DA27C-1FC8-4CDB-9F05-22F5F75F6E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5C96-9321-42DB-B905-C9E0D1D9E2FB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8E25-8314-42B4-A6A5-32BCB8FCB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F3CC-FC6A-4549-8801-983A306D9B3B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191C-0A06-4E5C-803A-1B66DFA9D3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6FB7F-7343-48EE-8E67-529DE88EDA18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1D4A-3F7F-4C27-867F-0E6A14EB6D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5103-C3EB-4351-A2C2-2250CBE54E5B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F3CC-B9CA-41C0-B627-114065FBF2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E73C8-4633-4A0A-8EF3-06CB498A8E30}" type="datetimeFigureOut">
              <a:rPr lang="en-US"/>
              <a:pPr>
                <a:defRPr/>
              </a:pPr>
              <a:t>11/16/2015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5A9E89-1950-489A-B987-9A5BB66458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video.answers.com/understanding-the-mexican-migration-to-the-us-458396737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earningzone/clips/immigration-to-the-usa/5627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ytimes.com/interactive/2011/07/06/world/americas/immigration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rgetmap.com/index.aspx?searchinput=mexico+population+&amp;category=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373" t="26367" r="39605" b="14062"/>
          <a:stretch>
            <a:fillRect/>
          </a:stretch>
        </p:blipFill>
        <p:spPr bwMode="auto">
          <a:xfrm>
            <a:off x="107503" y="1424822"/>
            <a:ext cx="4609475" cy="5316546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 smtClean="0">
                <a:latin typeface="Comic Sans MS" pitchFamily="66" charset="0"/>
              </a:rPr>
              <a:t>Why was Enrique hiding in a car seat?</a:t>
            </a:r>
            <a:endParaRPr lang="en-GB" sz="2400" u="sng" dirty="0">
              <a:latin typeface="Comic Sans MS" pitchFamily="66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01048" y="649642"/>
            <a:ext cx="8856984" cy="707886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Learning </a:t>
            </a:r>
            <a:r>
              <a:rPr lang="en-GB" sz="2000" u="sng" dirty="0" smtClean="0">
                <a:latin typeface="Comic Sans MS" pitchFamily="66" charset="0"/>
              </a:rPr>
              <a:t>Objective</a:t>
            </a:r>
            <a:r>
              <a:rPr lang="en-GB" sz="2000" dirty="0" smtClean="0">
                <a:latin typeface="Comic Sans MS" pitchFamily="66" charset="0"/>
              </a:rPr>
              <a:t>: To understand the challenges an undocumented person might face.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860032" y="1424822"/>
            <a:ext cx="4098000" cy="1569660"/>
          </a:xfrm>
          <a:prstGeom prst="rect">
            <a:avLst/>
          </a:prstGeom>
          <a:solidFill>
            <a:schemeClr val="bg1">
              <a:alpha val="23921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 smtClean="0">
                <a:latin typeface="Comic Sans MS" pitchFamily="66" charset="0"/>
              </a:rPr>
              <a:t>Starter:</a:t>
            </a:r>
          </a:p>
          <a:p>
            <a:r>
              <a:rPr lang="en-GB" sz="2400" dirty="0" smtClean="0">
                <a:latin typeface="Comic Sans MS" pitchFamily="66" charset="0"/>
              </a:rPr>
              <a:t>What would you like to ask to find out more?</a:t>
            </a:r>
          </a:p>
          <a:p>
            <a:r>
              <a:rPr lang="en-GB" sz="2400" dirty="0" smtClean="0">
                <a:latin typeface="Comic Sans MS" pitchFamily="66" charset="0"/>
              </a:rPr>
              <a:t>Write down five 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6566" y="3140968"/>
            <a:ext cx="4098000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Comic Sans MS" pitchFamily="66" charset="0"/>
              </a:rPr>
              <a:t>Extension</a:t>
            </a:r>
            <a:r>
              <a:rPr lang="en-GB" sz="2000" b="1" dirty="0" smtClean="0">
                <a:latin typeface="Comic Sans MS" pitchFamily="66" charset="0"/>
              </a:rPr>
              <a:t>: </a:t>
            </a: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</a:t>
            </a:r>
            <a:r>
              <a:rPr lang="en-US" alt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>Enrique’s migration at </a:t>
            </a: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their origins and destinations</a:t>
            </a:r>
            <a:r>
              <a:rPr lang="en-US" alt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>?</a:t>
            </a:r>
            <a:endParaRPr lang="en-GB" sz="2000" b="1" dirty="0" smtClean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6566" y="4637457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Voluntary migration: </a:t>
            </a:r>
            <a:r>
              <a:rPr lang="en-GB" dirty="0" smtClean="0">
                <a:latin typeface="Comic Sans MS" pitchFamily="66" charset="0"/>
              </a:rPr>
              <a:t>They have a free choice as to whether to move or not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6566" y="581803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Forced migration: </a:t>
            </a:r>
            <a:r>
              <a:rPr lang="en-GB" dirty="0" smtClean="0">
                <a:latin typeface="Comic Sans MS" pitchFamily="66" charset="0"/>
              </a:rPr>
              <a:t>individuals have little choice or no choice but to move.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5460917" y="1100034"/>
            <a:ext cx="3571900" cy="5170646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000" b="1" dirty="0" smtClean="0">
                <a:latin typeface="Comic Sans MS" pitchFamily="66" charset="0"/>
              </a:rPr>
              <a:t>This is a picture of part of the border between the USA and Mexico.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What does it make you think crossing the border is like?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Confident individual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69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41" y="1523769"/>
            <a:ext cx="5286380" cy="352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679004" y="2110268"/>
            <a:ext cx="7429500" cy="4708981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000" b="1" dirty="0" smtClean="0">
                <a:latin typeface="Comic Sans MS" pitchFamily="66" charset="0"/>
              </a:rPr>
              <a:t>The ____ controls its border with the Mexico very tightly.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People can only cross _______ if they have the right documentation. 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In the past, getting a ____ to work or live in the USA for Mexicans was difficult, ________ and not guaranteed.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 dirty="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76380" y="119517"/>
            <a:ext cx="895150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Why was Enrique hiding in a car seat?</a:t>
            </a:r>
            <a:endParaRPr lang="en-GB" sz="3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4282" y="834836"/>
            <a:ext cx="1620802" cy="6023164"/>
            <a:chOff x="-4282" y="834836"/>
            <a:chExt cx="1620802" cy="6023164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835696" y="980728"/>
            <a:ext cx="7197121" cy="1015663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b="1" u="sng" dirty="0" smtClean="0">
                <a:latin typeface="Comic Sans MS" pitchFamily="66" charset="0"/>
              </a:rPr>
              <a:t>Demo</a:t>
            </a:r>
            <a:r>
              <a:rPr lang="en-GB" sz="3000" b="1" dirty="0" smtClean="0">
                <a:latin typeface="Comic Sans MS" pitchFamily="66" charset="0"/>
              </a:rPr>
              <a:t>: Write a paragraph answering the question above.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14500" y="1000108"/>
            <a:ext cx="7249988" cy="4247317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What would you do if you couldn’t get the right documents?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Have a look at </a:t>
            </a:r>
            <a:r>
              <a:rPr lang="en-GB" sz="3000" b="1" dirty="0" smtClean="0">
                <a:latin typeface="Comic Sans MS" pitchFamily="66" charset="0"/>
                <a:hlinkClick r:id="rId3"/>
              </a:rPr>
              <a:t>one Mexican’s story</a:t>
            </a:r>
            <a:r>
              <a:rPr lang="en-GB" sz="3000" b="1" dirty="0" smtClean="0">
                <a:latin typeface="Comic Sans MS" pitchFamily="66" charset="0"/>
              </a:rPr>
              <a:t>.</a:t>
            </a:r>
          </a:p>
          <a:p>
            <a:pPr algn="ctr"/>
            <a:endParaRPr lang="en-GB" sz="3000" b="1" dirty="0" smtClean="0">
              <a:latin typeface="Comic Sans MS" pitchFamily="66" charset="0"/>
            </a:endParaRPr>
          </a:p>
          <a:p>
            <a:pPr algn="ctr"/>
            <a:r>
              <a:rPr lang="en-GB" sz="3000" b="1" dirty="0" smtClean="0">
                <a:latin typeface="Comic Sans MS" pitchFamily="66" charset="0"/>
              </a:rPr>
              <a:t>From the video, write down what it is like to cross the border if you don’t have the correct documents.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2533" name="Picture 5" descr="6"/>
          <p:cNvPicPr>
            <a:picLocks noChangeAspect="1" noChangeArrowheads="1"/>
          </p:cNvPicPr>
          <p:nvPr/>
        </p:nvPicPr>
        <p:blipFill>
          <a:blip r:embed="rId4"/>
          <a:srcRect l="2766" t="2734" r="60352" b="51953"/>
          <a:stretch>
            <a:fillRect/>
          </a:stretch>
        </p:blipFill>
        <p:spPr bwMode="auto">
          <a:xfrm>
            <a:off x="0" y="0"/>
            <a:ext cx="94138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45805" y="1122387"/>
            <a:ext cx="7249988" cy="3416320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Comic Sans MS" pitchFamily="66" charset="0"/>
              </a:rPr>
              <a:t>Enrique didn’t have the necessary documents to enter the USA legally.  </a:t>
            </a:r>
          </a:p>
          <a:p>
            <a:pPr algn="ctr"/>
            <a:endParaRPr lang="en-GB" sz="2400" b="1" dirty="0" smtClean="0">
              <a:latin typeface="Comic Sans MS" pitchFamily="66" charset="0"/>
            </a:endParaRPr>
          </a:p>
          <a:p>
            <a:pPr algn="ctr"/>
            <a:r>
              <a:rPr lang="en-GB" sz="2400" b="1" dirty="0" smtClean="0">
                <a:latin typeface="Comic Sans MS" pitchFamily="66" charset="0"/>
              </a:rPr>
              <a:t>This meant that he was an ‘undocumented person’.</a:t>
            </a:r>
          </a:p>
          <a:p>
            <a:pPr algn="ctr"/>
            <a:endParaRPr lang="en-GB" sz="2400" b="1" dirty="0" smtClean="0">
              <a:latin typeface="Comic Sans MS" pitchFamily="66" charset="0"/>
            </a:endParaRPr>
          </a:p>
          <a:p>
            <a:pPr algn="ctr"/>
            <a:r>
              <a:rPr lang="en-GB" sz="2400" b="1" dirty="0" smtClean="0">
                <a:latin typeface="Comic Sans MS" pitchFamily="66" charset="0"/>
              </a:rPr>
              <a:t>If you were Enrique, what would you do?</a:t>
            </a:r>
          </a:p>
          <a:p>
            <a:pPr algn="ctr"/>
            <a:endParaRPr lang="en-GB" sz="24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en-GB" sz="2400" b="1" dirty="0" smtClean="0">
                <a:latin typeface="Comic Sans MS" pitchFamily="66" charset="0"/>
              </a:rPr>
              <a:t>You have some very difficult choices to make!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636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745805" y="4593058"/>
            <a:ext cx="3762299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 smtClean="0">
                <a:latin typeface="Comic Sans MS" pitchFamily="66" charset="0"/>
              </a:rPr>
              <a:t>Informal Sector: </a:t>
            </a:r>
            <a:r>
              <a:rPr lang="en-GB" sz="2000" dirty="0" smtClean="0">
                <a:latin typeface="Comic Sans MS" pitchFamily="66" charset="0"/>
              </a:rPr>
              <a:t>the part of the economy operating outside of official recognition. Employment is generally low-paid and often temporary and/or part time in nature.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620588" y="4592639"/>
            <a:ext cx="3375205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F</a:t>
            </a:r>
            <a:r>
              <a:rPr lang="en-GB" sz="2000" u="sng" dirty="0" smtClean="0">
                <a:latin typeface="Comic Sans MS" pitchFamily="66" charset="0"/>
              </a:rPr>
              <a:t>ormal Sector: </a:t>
            </a:r>
            <a:r>
              <a:rPr lang="en-GB" sz="2000" dirty="0" smtClean="0">
                <a:latin typeface="Comic Sans MS" pitchFamily="66" charset="0"/>
              </a:rPr>
              <a:t>Jobs in the formal sector are known to the government department at is responsible for taxation. Such jobs provide better pay and greater security.</a:t>
            </a:r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1428736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0" y="90488"/>
            <a:ext cx="89297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The situation between Mexico and the USA is changing...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6671"/>
              </p:ext>
            </p:extLst>
          </p:nvPr>
        </p:nvGraphicFramePr>
        <p:xfrm>
          <a:off x="214282" y="1537381"/>
          <a:ext cx="8715436" cy="370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552"/>
                <a:gridCol w="2437884"/>
              </a:tblGrid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Changes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This means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that...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84844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latin typeface="Comic Sans MS" pitchFamily="66" charset="0"/>
                        </a:rPr>
                        <a:t>The number of good schools and universities in Mexico is growing.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latin typeface="Comic Sans MS" pitchFamily="66" charset="0"/>
                        </a:rPr>
                        <a:t>Mexican families are having fewer children than before.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latin typeface="Comic Sans MS" pitchFamily="66" charset="0"/>
                        </a:rPr>
                        <a:t>Healthcare in Mexico has greatly improved.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latin typeface="Comic Sans MS" pitchFamily="66" charset="0"/>
                        </a:rPr>
                        <a:t>People traffickers charge</a:t>
                      </a:r>
                      <a:r>
                        <a:rPr lang="en-GB" sz="1900" baseline="0" dirty="0" smtClean="0">
                          <a:latin typeface="Comic Sans MS" pitchFamily="66" charset="0"/>
                        </a:rPr>
                        <a:t> very high prices to smuggle someone across the border.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latin typeface="Comic Sans MS" pitchFamily="66" charset="0"/>
                        </a:rPr>
                        <a:t>The process to get a visa to work in the USA has been</a:t>
                      </a:r>
                      <a:r>
                        <a:rPr lang="en-GB" sz="1900" baseline="0" dirty="0" smtClean="0">
                          <a:latin typeface="Comic Sans MS" pitchFamily="66" charset="0"/>
                        </a:rPr>
                        <a:t> made fairer and simpler for Mexicans.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51520" y="5653697"/>
            <a:ext cx="8678197" cy="1015663"/>
          </a:xfrm>
          <a:prstGeom prst="rect">
            <a:avLst/>
          </a:prstGeom>
          <a:solidFill>
            <a:srgbClr val="FFFF99">
              <a:alpha val="41960"/>
            </a:srgb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u="sng" dirty="0" smtClean="0">
                <a:latin typeface="Comic Sans MS" pitchFamily="66" charset="0"/>
              </a:rPr>
              <a:t>Demo</a:t>
            </a:r>
            <a:r>
              <a:rPr lang="en-GB" sz="3000" dirty="0" smtClean="0">
                <a:latin typeface="Comic Sans MS" pitchFamily="66" charset="0"/>
              </a:rPr>
              <a:t>: </a:t>
            </a:r>
            <a:r>
              <a:rPr lang="en-GB" sz="3000" dirty="0">
                <a:latin typeface="Comic Sans MS" pitchFamily="66" charset="0"/>
              </a:rPr>
              <a:t>E</a:t>
            </a:r>
            <a:r>
              <a:rPr lang="en-GB" sz="3000" dirty="0" smtClean="0">
                <a:latin typeface="Comic Sans MS" pitchFamily="66" charset="0"/>
              </a:rPr>
              <a:t>xplain how these changes will affect an undocumented person like Enrique.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995738" y="2781300"/>
            <a:ext cx="1296987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/>
              <a:t>Which do you</a:t>
            </a:r>
          </a:p>
          <a:p>
            <a:pPr algn="ctr"/>
            <a:r>
              <a:rPr lang="en-GB" b="1"/>
              <a:t>feel you</a:t>
            </a:r>
          </a:p>
          <a:p>
            <a:pPr algn="ctr"/>
            <a:r>
              <a:rPr lang="en-GB" b="1"/>
              <a:t>developed</a:t>
            </a:r>
          </a:p>
          <a:p>
            <a:pPr algn="ctr"/>
            <a:r>
              <a:rPr lang="en-GB" b="1"/>
              <a:t>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428596" y="1428736"/>
            <a:ext cx="8072494" cy="1862048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300" b="1" dirty="0" smtClean="0">
                <a:latin typeface="Comic Sans MS" pitchFamily="66" charset="0"/>
              </a:rPr>
              <a:t>Use the </a:t>
            </a:r>
            <a:r>
              <a:rPr lang="en-GB" sz="2300" b="1" dirty="0" smtClean="0">
                <a:latin typeface="Comic Sans MS" pitchFamily="66" charset="0"/>
                <a:hlinkClick r:id="rId3"/>
              </a:rPr>
              <a:t>video </a:t>
            </a:r>
            <a:r>
              <a:rPr lang="en-GB" sz="2300" b="1" dirty="0" smtClean="0">
                <a:latin typeface="Comic Sans MS" pitchFamily="66" charset="0"/>
              </a:rPr>
              <a:t>to make a list of pull factors that attract people from Mexico to the USA.</a:t>
            </a:r>
            <a:endParaRPr lang="en-GB" sz="2300" b="1" dirty="0" smtClean="0">
              <a:latin typeface="Comic Sans MS" pitchFamily="66" charset="0"/>
              <a:hlinkClick r:id="rId4"/>
            </a:endParaRPr>
          </a:p>
          <a:p>
            <a:pPr algn="ctr"/>
            <a:endParaRPr lang="en-GB" sz="2300" dirty="0" smtClean="0">
              <a:latin typeface="Comic Sans MS" pitchFamily="66" charset="0"/>
              <a:hlinkClick r:id="rId4"/>
            </a:endParaRPr>
          </a:p>
          <a:p>
            <a:pPr algn="ctr"/>
            <a:r>
              <a:rPr lang="en-GB" sz="2300" b="1" dirty="0" smtClean="0">
                <a:latin typeface="Comic Sans MS" pitchFamily="66" charset="0"/>
                <a:hlinkClick r:id="rId4"/>
              </a:rPr>
              <a:t>Antonio Orozco </a:t>
            </a:r>
            <a:r>
              <a:rPr lang="en-GB" sz="2300" b="1" dirty="0" smtClean="0">
                <a:latin typeface="Comic Sans MS" pitchFamily="66" charset="0"/>
              </a:rPr>
              <a:t>explains how the situation is different now.</a:t>
            </a:r>
            <a:endParaRPr lang="en-GB" sz="2300" b="1" dirty="0">
              <a:latin typeface="Comic Sans MS" pitchFamily="66" charset="0"/>
            </a:endParaRP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Extras....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6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foreignpolicy.com/files/fp_uploaded_images/100528_3-Mujermarav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571999" y="908720"/>
            <a:ext cx="4424334" cy="120032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Here are some pictures from Enrique’s home town called Tijuana.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571999" y="2300053"/>
            <a:ext cx="4427984" cy="3970318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u="sng" dirty="0" smtClean="0">
                <a:latin typeface="Comic Sans MS" pitchFamily="66" charset="0"/>
              </a:rPr>
              <a:t>Demo:</a:t>
            </a:r>
          </a:p>
          <a:p>
            <a:r>
              <a:rPr lang="en-GB" sz="2800" dirty="0" smtClean="0">
                <a:latin typeface="Comic Sans MS" pitchFamily="66" charset="0"/>
              </a:rPr>
              <a:t>1. Write down adjectives that describe what Enrique’s life might be like there.</a:t>
            </a:r>
          </a:p>
          <a:p>
            <a:endParaRPr lang="en-GB" sz="2800" dirty="0" smtClean="0">
              <a:latin typeface="Comic Sans MS" pitchFamily="66" charset="0"/>
            </a:endParaRPr>
          </a:p>
          <a:p>
            <a:r>
              <a:rPr lang="en-GB" sz="2800" dirty="0" smtClean="0">
                <a:latin typeface="Comic Sans MS" pitchFamily="66" charset="0"/>
              </a:rPr>
              <a:t>2. What might this mean for Enrique and his family?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9512" y="90488"/>
            <a:ext cx="8784975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u="sng" dirty="0" smtClean="0">
                <a:latin typeface="Comic Sans MS" pitchFamily="66" charset="0"/>
              </a:rPr>
              <a:t>Where are we?</a:t>
            </a:r>
            <a:endParaRPr lang="en-GB" sz="3600" u="sng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908719"/>
            <a:ext cx="4248472" cy="5361651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75"/>
            <a:ext cx="91360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0638"/>
            <a:ext cx="91678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 smtClean="0">
                <a:latin typeface="Comic Sans MS" pitchFamily="66" charset="0"/>
              </a:rPr>
              <a:t>What is the link between Enrique and the superhero's?</a:t>
            </a:r>
            <a:endParaRPr lang="en-GB" sz="2400" u="sng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5373" t="26367" r="39605" b="14062"/>
          <a:stretch>
            <a:fillRect/>
          </a:stretch>
        </p:blipFill>
        <p:spPr bwMode="auto">
          <a:xfrm>
            <a:off x="2987822" y="1988840"/>
            <a:ext cx="2952329" cy="3405202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6372200" y="692697"/>
            <a:ext cx="252285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692696"/>
            <a:ext cx="26766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64296"/>
            <a:ext cx="259228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2664296"/>
            <a:ext cx="265603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4797152"/>
            <a:ext cx="2656032" cy="18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797152"/>
            <a:ext cx="2592289" cy="18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5580112" y="1556793"/>
            <a:ext cx="1080120" cy="864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580112" y="3662931"/>
            <a:ext cx="85434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73708" y="5085186"/>
            <a:ext cx="1186524" cy="6132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18030" y="3662931"/>
            <a:ext cx="796965" cy="338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18031" y="4797152"/>
            <a:ext cx="94585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469137" y="1700808"/>
            <a:ext cx="945858" cy="7200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2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6750" y="63064"/>
            <a:ext cx="8837737" cy="613048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altLang="en-US" sz="2400" u="sng" dirty="0" smtClean="0">
                <a:latin typeface="Comic Sans MS" panose="030F0702030302020204" pitchFamily="66" charset="0"/>
                <a:ea typeface="ＭＳ Ｐゴシック" pitchFamily="34" charset="-128"/>
              </a:rPr>
              <a:t>Topic 3: Movement responses - migration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440160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>What are the causes of migration, both forced and voluntary?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internal migration at their origins and destinations?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international migrations?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4746" y="2420888"/>
            <a:ext cx="8837737" cy="3065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u="sng" dirty="0" smtClean="0">
                <a:latin typeface="Comic Sans MS" panose="030F0702030302020204" pitchFamily="66" charset="0"/>
                <a:ea typeface="ＭＳ Ｐゴシック" pitchFamily="34" charset="-128"/>
              </a:rPr>
              <a:t>Key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46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Voluntary migration: </a:t>
            </a:r>
            <a:r>
              <a:rPr lang="en-GB" dirty="0" smtClean="0">
                <a:latin typeface="Comic Sans MS" pitchFamily="66" charset="0"/>
              </a:rPr>
              <a:t>They have a free choice as to whether to move or not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46" y="3858421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Forced migration: </a:t>
            </a:r>
            <a:r>
              <a:rPr lang="en-GB" dirty="0" smtClean="0">
                <a:latin typeface="Comic Sans MS" pitchFamily="66" charset="0"/>
              </a:rPr>
              <a:t>individuals have little choice or no choice but to move.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320" y="4941168"/>
            <a:ext cx="4098000" cy="1754326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Migration: </a:t>
            </a:r>
            <a:r>
              <a:rPr lang="en-GB" dirty="0" smtClean="0">
                <a:latin typeface="Comic Sans MS" pitchFamily="66" charset="0"/>
              </a:rPr>
              <a:t>the movement of people across a specified boundary, national or international, to establish a new permanent place of residence. Lasting for more than 1 year (UN)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4483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Push factors: </a:t>
            </a:r>
            <a:r>
              <a:rPr lang="en-GB" dirty="0" smtClean="0">
                <a:latin typeface="Comic Sans MS" pitchFamily="66" charset="0"/>
              </a:rPr>
              <a:t>Negative conditions at the point of origin which encourage or force people to move.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4483" y="3858421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Pull factors: </a:t>
            </a:r>
            <a:r>
              <a:rPr lang="en-GB" dirty="0" smtClean="0">
                <a:latin typeface="Comic Sans MS" pitchFamily="66" charset="0"/>
              </a:rPr>
              <a:t>Positive conditions at the point of destination which encourage  people to move.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4483" y="494116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Comic Sans MS" pitchFamily="66" charset="0"/>
              </a:rPr>
              <a:t>Remittances: </a:t>
            </a:r>
            <a:r>
              <a:rPr lang="en-GB" dirty="0" smtClean="0">
                <a:latin typeface="Comic Sans MS" pitchFamily="66" charset="0"/>
              </a:rPr>
              <a:t>money sent back by  migrants to their family in the home community. </a:t>
            </a:r>
          </a:p>
        </p:txBody>
      </p:sp>
    </p:spTree>
    <p:extLst>
      <p:ext uri="{BB962C8B-B14F-4D97-AF65-F5344CB8AC3E}">
        <p14:creationId xmlns:p14="http://schemas.microsoft.com/office/powerpoint/2010/main" val="14519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214422"/>
            <a:ext cx="7087378" cy="5315534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orde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1346" y="1125538"/>
            <a:ext cx="6881309" cy="5160982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893" y="1142999"/>
            <a:ext cx="7239030" cy="5429273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249329" y="52839"/>
            <a:ext cx="8643152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 smtClean="0">
                <a:latin typeface="Comic Sans MS" pitchFamily="66" charset="0"/>
              </a:rPr>
              <a:t>Which continent? Which country?</a:t>
            </a:r>
            <a:endParaRPr lang="en-GB" sz="2400" u="sng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857232"/>
            <a:ext cx="432108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b="30666"/>
          <a:stretch>
            <a:fillRect/>
          </a:stretch>
        </p:blipFill>
        <p:spPr bwMode="auto">
          <a:xfrm>
            <a:off x="179512" y="2857496"/>
            <a:ext cx="4570395" cy="219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30" y="3762354"/>
            <a:ext cx="4463958" cy="29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857231"/>
            <a:ext cx="4463926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4612857"/>
            <a:ext cx="338522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4500570"/>
            <a:ext cx="3536146" cy="224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49329" y="626398"/>
            <a:ext cx="864315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 smtClean="0">
                <a:latin typeface="Comic Sans MS" pitchFamily="66" charset="0"/>
              </a:rPr>
              <a:t>Demo</a:t>
            </a:r>
            <a:r>
              <a:rPr lang="en-GB" sz="2400" dirty="0" smtClean="0">
                <a:latin typeface="Comic Sans MS" pitchFamily="66" charset="0"/>
              </a:rPr>
              <a:t>: Give a detailed geographical </a:t>
            </a:r>
            <a:r>
              <a:rPr lang="en-GB" sz="2400" dirty="0">
                <a:latin typeface="Comic Sans MS" pitchFamily="66" charset="0"/>
              </a:rPr>
              <a:t>description of </a:t>
            </a:r>
            <a:r>
              <a:rPr lang="en-GB" sz="2400" dirty="0" smtClean="0">
                <a:latin typeface="Comic Sans MS" pitchFamily="66" charset="0"/>
              </a:rPr>
              <a:t>Enrique’s home. 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834" y="1533916"/>
            <a:ext cx="1518183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 smtClean="0">
                <a:latin typeface="Comic Sans MS" pitchFamily="66" charset="0"/>
              </a:rPr>
              <a:t>Name </a:t>
            </a:r>
          </a:p>
          <a:p>
            <a:r>
              <a:rPr lang="en-GB" sz="2400" u="sng" dirty="0" smtClean="0">
                <a:latin typeface="Comic Sans MS" pitchFamily="66" charset="0"/>
              </a:rPr>
              <a:t>Number</a:t>
            </a:r>
          </a:p>
          <a:p>
            <a:r>
              <a:rPr lang="en-GB" sz="2400" u="sng" dirty="0" smtClean="0">
                <a:latin typeface="Comic Sans MS" pitchFamily="66" charset="0"/>
              </a:rPr>
              <a:t>North </a:t>
            </a:r>
            <a:endParaRPr lang="en-GB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05576" y="936080"/>
            <a:ext cx="8732848" cy="1384995"/>
          </a:xfrm>
          <a:prstGeom prst="rect">
            <a:avLst/>
          </a:prstGeom>
          <a:solidFill>
            <a:srgbClr val="FFFF99">
              <a:alpha val="23921"/>
            </a:srgb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Comic Sans MS" pitchFamily="66" charset="0"/>
              </a:rPr>
              <a:t>1. In pairs - what does this map show? </a:t>
            </a:r>
          </a:p>
          <a:p>
            <a:r>
              <a:rPr lang="en-GB" sz="2800" dirty="0" smtClean="0">
                <a:latin typeface="Comic Sans MS" pitchFamily="66" charset="0"/>
              </a:rPr>
              <a:t>2. Where do you think Enrique was trying to get to?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0" y="90488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itchFamily="66" charset="0"/>
              </a:rPr>
              <a:t>Where was Enrique trying to get to?</a:t>
            </a:r>
            <a:endParaRPr lang="en-GB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6" y="2380588"/>
            <a:ext cx="8732848" cy="42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stCxn id="9" idx="0"/>
          </p:cNvCxnSpPr>
          <p:nvPr/>
        </p:nvCxnSpPr>
        <p:spPr>
          <a:xfrm rot="5400000" flipH="1" flipV="1">
            <a:off x="785786" y="4786322"/>
            <a:ext cx="642942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720" y="542926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800080"/>
                </a:solidFill>
                <a:latin typeface="Comic Sans MS" pitchFamily="66" charset="0"/>
              </a:rPr>
              <a:t>Tijuana</a:t>
            </a:r>
            <a:endParaRPr lang="en-GB" b="1" dirty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" name="Action Button: End 1">
            <a:hlinkClick r:id="rId4" highlightClick="1"/>
          </p:cNvPr>
          <p:cNvSpPr/>
          <p:nvPr/>
        </p:nvSpPr>
        <p:spPr>
          <a:xfrm>
            <a:off x="8388424" y="1052736"/>
            <a:ext cx="432048" cy="26067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51520" y="1428750"/>
            <a:ext cx="8712968" cy="3862596"/>
          </a:xfrm>
          <a:prstGeom prst="rect">
            <a:avLst/>
          </a:prstGeom>
          <a:solidFill>
            <a:srgbClr val="FFFF99">
              <a:alpha val="23921"/>
            </a:srgb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500" b="1" dirty="0" smtClean="0">
                <a:latin typeface="Comic Sans MS" pitchFamily="66" charset="0"/>
              </a:rPr>
              <a:t>Use the data in the table to write a paragraph to compare </a:t>
            </a:r>
            <a:r>
              <a:rPr lang="en-GB" sz="3500" b="1" u="sng" dirty="0" smtClean="0">
                <a:latin typeface="Comic Sans MS" pitchFamily="66" charset="0"/>
              </a:rPr>
              <a:t>at least three </a:t>
            </a:r>
            <a:r>
              <a:rPr lang="en-GB" sz="3500" b="1" dirty="0" smtClean="0">
                <a:latin typeface="Comic Sans MS" pitchFamily="66" charset="0"/>
              </a:rPr>
              <a:t>things about the USA and Mexico.</a:t>
            </a:r>
          </a:p>
          <a:p>
            <a:pPr algn="ctr"/>
            <a:r>
              <a:rPr lang="en-GB" sz="3500" b="1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en-GB" sz="3500" b="1" u="sng" dirty="0" smtClean="0">
                <a:latin typeface="Comic Sans MS" pitchFamily="66" charset="0"/>
              </a:rPr>
              <a:t>For an extra challenge: </a:t>
            </a:r>
            <a:r>
              <a:rPr lang="en-GB" sz="3500" b="1" dirty="0" smtClean="0">
                <a:latin typeface="Comic Sans MS" pitchFamily="66" charset="0"/>
              </a:rPr>
              <a:t>explain what this would mean for someone like Enrique. </a:t>
            </a:r>
            <a:endParaRPr lang="en-GB" sz="3500" b="1" dirty="0">
              <a:latin typeface="Comic Sans MS" pitchFamily="66" charset="0"/>
            </a:endParaRPr>
          </a:p>
        </p:txBody>
      </p:sp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636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00032" y="285729"/>
          <a:ext cx="8429687" cy="5925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422"/>
                <a:gridCol w="3679058"/>
                <a:gridCol w="1428760"/>
                <a:gridCol w="1214447"/>
              </a:tblGrid>
              <a:tr h="509189">
                <a:tc>
                  <a:txBody>
                    <a:bodyPr/>
                    <a:lstStyle/>
                    <a:p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Data from 2009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Mexico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USA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133884">
                <a:tc>
                  <a:txBody>
                    <a:bodyPr/>
                    <a:lstStyle/>
                    <a:p>
                      <a:r>
                        <a:rPr lang="en-GB" sz="5000" dirty="0" smtClean="0">
                          <a:latin typeface="Comic Sans MS" pitchFamily="66" charset="0"/>
                        </a:rPr>
                        <a:t>$</a:t>
                      </a:r>
                      <a:endParaRPr lang="en-GB" sz="5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 smtClean="0">
                          <a:latin typeface="Comic Sans MS" pitchFamily="66" charset="0"/>
                        </a:rPr>
                        <a:t>The country’s income each year, divided by the number of people who live there.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$9,000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$27,000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 smtClean="0">
                          <a:latin typeface="Comic Sans MS" pitchFamily="66" charset="0"/>
                        </a:rPr>
                        <a:t>The percentage of the country’s income that is spent on healthcare.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5%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25%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 smtClean="0">
                          <a:latin typeface="Comic Sans MS" pitchFamily="66" charset="0"/>
                        </a:rPr>
                        <a:t>The percentage of people who have been to secondary school.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72%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88%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 smtClean="0">
                          <a:latin typeface="Comic Sans MS" pitchFamily="66" charset="0"/>
                        </a:rPr>
                        <a:t>The percentage of people</a:t>
                      </a:r>
                      <a:r>
                        <a:rPr lang="en-GB" sz="2100" baseline="0" dirty="0" smtClean="0">
                          <a:latin typeface="Comic Sans MS" pitchFamily="66" charset="0"/>
                        </a:rPr>
                        <a:t> who have access to running water in rural areas.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68%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99%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509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dirty="0" smtClean="0">
                          <a:latin typeface="Comic Sans MS" pitchFamily="66" charset="0"/>
                        </a:rPr>
                        <a:t>$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 smtClean="0">
                          <a:latin typeface="Comic Sans MS" pitchFamily="66" charset="0"/>
                        </a:rPr>
                        <a:t>The average amount of money</a:t>
                      </a:r>
                      <a:r>
                        <a:rPr lang="en-GB" sz="2100" baseline="0" dirty="0" smtClean="0">
                          <a:latin typeface="Comic Sans MS" pitchFamily="66" charset="0"/>
                        </a:rPr>
                        <a:t> a family earns in one year.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$4,700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itchFamily="66" charset="0"/>
                        </a:rPr>
                        <a:t>$31,000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/>
          <p:cNvPicPr/>
          <p:nvPr/>
        </p:nvPicPr>
        <p:blipFill>
          <a:blip r:embed="rId3" cstate="print"/>
          <a:srcRect l="21116" t="25877" r="20241" b="26316"/>
          <a:stretch>
            <a:fillRect/>
          </a:stretch>
        </p:blipFill>
        <p:spPr bwMode="auto">
          <a:xfrm>
            <a:off x="1142976" y="1071546"/>
            <a:ext cx="331824" cy="3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000108"/>
            <a:ext cx="90764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000240"/>
            <a:ext cx="85725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000372"/>
            <a:ext cx="1285884" cy="9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143380"/>
            <a:ext cx="1399998" cy="93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5143512"/>
            <a:ext cx="10103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5264</TotalTime>
  <Words>1044</Words>
  <Application>Microsoft Office PowerPoint</Application>
  <PresentationFormat>On-screen Show (4:3)</PresentationFormat>
  <Paragraphs>139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 3: Movement responses - migration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Charles Woolcock</dc:creator>
  <cp:lastModifiedBy>martin roberts</cp:lastModifiedBy>
  <cp:revision>458</cp:revision>
  <dcterms:created xsi:type="dcterms:W3CDTF">2009-11-08T14:34:53Z</dcterms:created>
  <dcterms:modified xsi:type="dcterms:W3CDTF">2015-11-16T13:31:30Z</dcterms:modified>
</cp:coreProperties>
</file>