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5" r:id="rId3"/>
    <p:sldId id="274" r:id="rId4"/>
    <p:sldId id="276" r:id="rId5"/>
    <p:sldId id="278" r:id="rId6"/>
    <p:sldId id="279" r:id="rId7"/>
    <p:sldId id="256" r:id="rId8"/>
    <p:sldId id="263" r:id="rId9"/>
    <p:sldId id="283" r:id="rId10"/>
    <p:sldId id="280" r:id="rId11"/>
    <p:sldId id="282" r:id="rId12"/>
    <p:sldId id="257" r:id="rId13"/>
    <p:sldId id="281" r:id="rId14"/>
    <p:sldId id="258" r:id="rId15"/>
    <p:sldId id="25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84" y="184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ED9B-47C1-4D49-9216-BEA27364AFDC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5B2E-86FC-406D-9ACE-2400947F4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2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students</a:t>
            </a:r>
            <a:r>
              <a:rPr lang="en-GB" baseline="0" dirty="0"/>
              <a:t> plates sheet. They cut them out and stick correctly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43D4-AB56-48E7-A13B-25980D613A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70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8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6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8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2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9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2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2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1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C349-0992-44BB-AD74-E2347F5F4FE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75B1-DBE0-4FCA-86D7-48288A9E1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eenfieldgeography.wikispaces.com/Earthquakes+and+Volcanoes" TargetMode="External"/><Relationship Id="rId2" Type="http://schemas.openxmlformats.org/officeDocument/2006/relationships/hyperlink" Target="http://greenfieldgeography.wikispaces.com/Characteristic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t=34&amp;v=CtBXTvtFaC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quake.usgs.gov/earthquakes/map/#%7B%22feed%22%3A%221day_m25%22%2C%22search%22%3Anull%2C%22listFormat%22%3A%22default%22%2C%22sort%22%3A%22newest%22%2C%22basemap%22%3A%22grayscale%22%2C%22autoUpdate%22%3Atrue%2C%22restrictListToMap%22%3Atrue%2C%22timeZone%22%3A%22utc%22%2C%22mapposition%22%3A%5B%5B-75.80557054699307%2C-206.11055374145508%5D%2C%5B82.60694295732489%2C294.8660087585449%5D%5D%2C%22overlays%22%3A%7B%22plates%22%3Atrue%7D%2C%22viewModes%22%3A%7B%22list%22%3Atrue%2C%22map%22%3Atrue%2C%22settings%22%3Afalse%2C%22help%22%3Afalse%7D%7D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lW4oIzVAY" TargetMode="External"/><Relationship Id="rId2" Type="http://schemas.openxmlformats.org/officeDocument/2006/relationships/hyperlink" Target="https://www.youtube.com/watch?v=gFB-qpiKc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http://volcano.und.edu/vwdocs/vwlessons/plate_pics/A1.6.gif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ichter_magnitude_scale#Richter_magnitudes" TargetMode="External"/><Relationship Id="rId2" Type="http://schemas.openxmlformats.org/officeDocument/2006/relationships/hyperlink" Target="https://www.youtube.com/watch?v=wVqYg4NPvC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547" y="126230"/>
            <a:ext cx="1156922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Hazards and disasters - risk assessment and response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1062"/>
              </p:ext>
            </p:extLst>
          </p:nvPr>
        </p:nvGraphicFramePr>
        <p:xfrm>
          <a:off x="354545" y="740664"/>
          <a:ext cx="11569230" cy="1789791"/>
        </p:xfrm>
        <a:graphic>
          <a:graphicData uri="http://schemas.openxmlformats.org/drawingml/2006/table">
            <a:tbl>
              <a:tblPr/>
              <a:tblGrid>
                <a:gridCol w="172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661">
                <a:tc gridSpan="3">
                  <a:txBody>
                    <a:bodyPr/>
                    <a:lstStyle/>
                    <a:p>
                      <a:pPr fontAlgn="t"/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1. Characteristics of hazards</a:t>
                      </a:r>
                      <a:b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</a:br>
                      <a:endParaRPr lang="en-GB" sz="15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3751" marR="73751" marT="36876" marB="36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839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  <a:hlinkClick r:id="rId2"/>
                        </a:rPr>
                        <a:t>Characteristics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3751" marR="73751" marT="36876" marB="36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Explain the characteristics and spatial distribution of the following hazards.</a:t>
                      </a:r>
                      <a:b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  <a:hlinkClick r:id="rId3"/>
                        </a:rPr>
                        <a:t>earthquakes </a:t>
                      </a: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Distinguish between the chosen hazards in terms of their spatial extent, predictability, frequency, magnitude, duration, speed of onset and effects.</a:t>
                      </a:r>
                    </a:p>
                  </a:txBody>
                  <a:tcPr marL="73751" marR="73751" marT="36876" marB="36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7 hours</a:t>
                      </a:r>
                    </a:p>
                  </a:txBody>
                  <a:tcPr marL="73751" marR="73751" marT="36876" marB="36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4545" y="2775557"/>
            <a:ext cx="6640615" cy="830997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Draw a diagram of the Earth Labelling all the parts.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6327" y="2866997"/>
            <a:ext cx="4727449" cy="23083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Demo</a:t>
            </a:r>
            <a:r>
              <a:rPr lang="en-GB" sz="2400" dirty="0">
                <a:latin typeface="Comic Sans MS" pitchFamily="66" charset="0"/>
              </a:rPr>
              <a:t>: As we found with volcanoes, earthquakes occur along  plate lines which cover the earth. Your task is to put them together to find out where they happen.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546" y="3781397"/>
            <a:ext cx="6640615" cy="83099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Labels</a:t>
            </a:r>
            <a:r>
              <a:rPr lang="en-GB" sz="2400" dirty="0">
                <a:latin typeface="Comic Sans MS" panose="030F0702030302020204" pitchFamily="66" charset="0"/>
              </a:rPr>
              <a:t>: Crust/Mantle/Outer Core/ Inner Core/Asthenosphere/Lithosphere</a:t>
            </a:r>
          </a:p>
        </p:txBody>
      </p:sp>
      <p:sp>
        <p:nvSpPr>
          <p:cNvPr id="2" name="Action Button: Movie 1">
            <a:hlinkClick r:id="rId4" highlightClick="1"/>
          </p:cNvPr>
          <p:cNvSpPr/>
          <p:nvPr/>
        </p:nvSpPr>
        <p:spPr>
          <a:xfrm>
            <a:off x="531626" y="170119"/>
            <a:ext cx="382772" cy="28291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6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arthquake.usgs.gov/earthquakes/eqarchives/year/mag8/images/mag8_190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8" y="191385"/>
            <a:ext cx="9009322" cy="64752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622465" y="191385"/>
            <a:ext cx="2391440" cy="147732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Demo</a:t>
            </a:r>
            <a:r>
              <a:rPr lang="en-GB" dirty="0">
                <a:latin typeface="Comic Sans MS" panose="030F0702030302020204" pitchFamily="66" charset="0"/>
              </a:rPr>
              <a:t>: Describe the distribution of earthquakes of more than 8.0 since 1900.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22465" y="1840560"/>
            <a:ext cx="2413591" cy="203132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Demo</a:t>
            </a:r>
            <a:r>
              <a:rPr lang="en-GB" dirty="0">
                <a:latin typeface="Comic Sans MS" panose="030F0702030302020204" pitchFamily="66" charset="0"/>
              </a:rPr>
              <a:t>: Using this link, describe the distribution of magnitude 2+ that have occurred globally in the last 30 days. </a:t>
            </a:r>
          </a:p>
        </p:txBody>
      </p:sp>
      <p:sp>
        <p:nvSpPr>
          <p:cNvPr id="6" name="Action Button: Information 5">
            <a:hlinkClick r:id="rId3" highlightClick="1"/>
          </p:cNvPr>
          <p:cNvSpPr/>
          <p:nvPr/>
        </p:nvSpPr>
        <p:spPr>
          <a:xfrm>
            <a:off x="11174819" y="3593805"/>
            <a:ext cx="510362" cy="18075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9" y="274639"/>
            <a:ext cx="11536326" cy="563187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Earthquakes – spatial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>
          <a:xfrm>
            <a:off x="1981200" y="1194802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981200" y="5965448"/>
            <a:ext cx="868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imgres?um</a:t>
            </a:r>
            <a:r>
              <a:rPr lang="en-US" sz="1000" dirty="0"/>
              <a:t>=1&amp;hl=</a:t>
            </a:r>
            <a:r>
              <a:rPr lang="en-US" sz="1000" dirty="0" err="1"/>
              <a:t>en&amp;biw</a:t>
            </a:r>
            <a:r>
              <a:rPr lang="en-US" sz="1000" dirty="0"/>
              <a:t>=1145&amp;bih=570&amp;tbm=</a:t>
            </a:r>
            <a:r>
              <a:rPr lang="en-US" sz="1000" dirty="0" err="1"/>
              <a:t>isch&amp;tbnid</a:t>
            </a:r>
            <a:r>
              <a:rPr lang="en-US" sz="1000" dirty="0"/>
              <a:t>=g02BDEaNccI0DM:&amp;</a:t>
            </a:r>
            <a:r>
              <a:rPr lang="en-US" sz="1000" dirty="0" err="1"/>
              <a:t>imgrefurl</a:t>
            </a:r>
            <a:r>
              <a:rPr lang="en-US" sz="1000" dirty="0"/>
              <a:t>=http://</a:t>
            </a:r>
            <a:r>
              <a:rPr lang="en-US" sz="1000" dirty="0" err="1"/>
              <a:t>geomaps.wr.usgs.gov</a:t>
            </a:r>
            <a:r>
              <a:rPr lang="en-US" sz="1000" dirty="0"/>
              <a:t>/</a:t>
            </a:r>
            <a:r>
              <a:rPr lang="en-US" sz="1000" dirty="0" err="1"/>
              <a:t>sfgeo</a:t>
            </a:r>
            <a:r>
              <a:rPr lang="en-US" sz="1000" dirty="0"/>
              <a:t>/quaternary/stories/</a:t>
            </a:r>
            <a:r>
              <a:rPr lang="en-US" sz="1000" dirty="0" err="1"/>
              <a:t>why_break.html&amp;docid</a:t>
            </a:r>
            <a:r>
              <a:rPr lang="en-US" sz="1000" dirty="0"/>
              <a:t>=eptaKoT2QoPnxM&amp;imgurl=http://</a:t>
            </a:r>
            <a:r>
              <a:rPr lang="en-US" sz="1000" dirty="0" err="1"/>
              <a:t>geomaps.wr.usgs.gov</a:t>
            </a:r>
            <a:r>
              <a:rPr lang="en-US" sz="1000" dirty="0"/>
              <a:t>/</a:t>
            </a:r>
            <a:r>
              <a:rPr lang="en-US" sz="1000" dirty="0" err="1"/>
              <a:t>sfgeo</a:t>
            </a:r>
            <a:r>
              <a:rPr lang="en-US" sz="1000" dirty="0"/>
              <a:t>/quaternary/images/</a:t>
            </a:r>
            <a:r>
              <a:rPr lang="en-US" sz="1000" dirty="0" err="1"/>
              <a:t>worldseis.jpg&amp;w</a:t>
            </a:r>
            <a:r>
              <a:rPr lang="en-US" sz="1000" dirty="0"/>
              <a:t>=500&amp;h=300&amp;ei=mGPoT4bnIOOe2wXUp-naCQ&amp;zoom=1&amp;iact=</a:t>
            </a:r>
            <a:r>
              <a:rPr lang="en-US" sz="1000" dirty="0" err="1"/>
              <a:t>hc&amp;vpx</a:t>
            </a:r>
            <a:r>
              <a:rPr lang="en-US" sz="1000" dirty="0"/>
              <a:t>=737&amp;vpy=281&amp;dur=3096&amp;hovh=174&amp;hovw=290&amp;tx=155&amp;ty=120&amp;sig=116452723810063738260&amp;page=3&amp;tbnh=96&amp;tbnw=160&amp;start=46&amp;ndsp=27&amp;ved=1t:429,r:25,s:46,i:299</a:t>
            </a:r>
          </a:p>
        </p:txBody>
      </p:sp>
    </p:spTree>
    <p:extLst>
      <p:ext uri="{BB962C8B-B14F-4D97-AF65-F5344CB8AC3E}">
        <p14:creationId xmlns:p14="http://schemas.microsoft.com/office/powerpoint/2010/main" val="194566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74" y="138223"/>
            <a:ext cx="11729484" cy="394741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400" i="0" u="sng" cap="all" dirty="0">
                <a:solidFill>
                  <a:srgbClr val="3B3B3B"/>
                </a:solidFill>
                <a:effectLst/>
                <a:latin typeface="Comic Sans MS" panose="030F0702030302020204" pitchFamily="66" charset="0"/>
              </a:rPr>
              <a:t>PREDICTING EARTHQUAKE ACTIVITY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74" y="661602"/>
            <a:ext cx="11729484" cy="805691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>
                <a:latin typeface="Comic Sans MS" panose="030F0702030302020204" pitchFamily="66" charset="0"/>
              </a:rPr>
              <a:t>Learning Objective:</a:t>
            </a:r>
            <a:r>
              <a:rPr lang="en-GB" sz="2400" dirty="0">
                <a:latin typeface="Comic Sans MS" panose="030F0702030302020204" pitchFamily="66" charset="0"/>
              </a:rPr>
              <a:t> To complete a study on the likely success of earthquake prediction and where this has been implemented.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674" y="1595931"/>
            <a:ext cx="6096000" cy="230832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The following are elements of an earthquake hazard</a:t>
            </a:r>
            <a:r>
              <a:rPr lang="en-GB" dirty="0"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Time of earthquake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Date of earthquake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Exact location of epicentre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Fault upon which the quake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The magnitude of the earthquake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The economic impact of the earthquake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The death toll of the earthquake</a:t>
            </a:r>
          </a:p>
        </p:txBody>
      </p:sp>
      <p:sp>
        <p:nvSpPr>
          <p:cNvPr id="7" name="Action Button: Movie 6">
            <a:hlinkClick r:id="rId2" highlightClick="1"/>
          </p:cNvPr>
          <p:cNvSpPr/>
          <p:nvPr/>
        </p:nvSpPr>
        <p:spPr>
          <a:xfrm>
            <a:off x="1471723" y="4976037"/>
            <a:ext cx="382772" cy="21265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Movie 7">
            <a:hlinkClick r:id="rId3" highlightClick="1"/>
          </p:cNvPr>
          <p:cNvSpPr/>
          <p:nvPr/>
        </p:nvSpPr>
        <p:spPr>
          <a:xfrm>
            <a:off x="2045881" y="4976037"/>
            <a:ext cx="357077" cy="21265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958" y="1670655"/>
            <a:ext cx="3990754" cy="5005248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4675" y="4032893"/>
            <a:ext cx="6096000" cy="1388514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Comment on the predictability of the following features of the earthquake hazard below by watching both YouTube videos.</a:t>
            </a:r>
          </a:p>
        </p:txBody>
      </p:sp>
    </p:spTree>
    <p:extLst>
      <p:ext uri="{BB962C8B-B14F-4D97-AF65-F5344CB8AC3E}">
        <p14:creationId xmlns:p14="http://schemas.microsoft.com/office/powerpoint/2010/main" val="9535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489" y="0"/>
            <a:ext cx="5124344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274639"/>
            <a:ext cx="7134144" cy="56318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Predictability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5502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Earthquake_prediction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944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493" b="6788"/>
          <a:stretch/>
        </p:blipFill>
        <p:spPr>
          <a:xfrm>
            <a:off x="727990" y="701748"/>
            <a:ext cx="10593146" cy="6065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438" y="85912"/>
            <a:ext cx="1207559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i="0" u="sng" cap="all" dirty="0">
                <a:solidFill>
                  <a:srgbClr val="3B3B3B"/>
                </a:solidFill>
                <a:effectLst/>
                <a:latin typeface="Comic Sans MS" panose="030F0702030302020204" pitchFamily="66" charset="0"/>
              </a:rPr>
              <a:t>EARTHQUAKE FREQUENCY (WorldWide earthquakes 1990-1999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91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76" b="3020"/>
          <a:stretch/>
        </p:blipFill>
        <p:spPr>
          <a:xfrm>
            <a:off x="1175113" y="786809"/>
            <a:ext cx="9698900" cy="5791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712" y="95692"/>
            <a:ext cx="1170644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i="0" u="sng" cap="all" dirty="0">
                <a:solidFill>
                  <a:srgbClr val="3B3B3B"/>
                </a:solidFill>
                <a:effectLst/>
                <a:latin typeface="Comic Sans MS" panose="030F0702030302020204" pitchFamily="66" charset="0"/>
              </a:rPr>
              <a:t>EARTHQUAKE FREQUENCY (WorldWide earthquakes 2000-2009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9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720" b="9720"/>
          <a:stretch>
            <a:fillRect/>
          </a:stretch>
        </p:blipFill>
        <p:spPr>
          <a:xfrm>
            <a:off x="1713164" y="197557"/>
            <a:ext cx="8728517" cy="5644781"/>
          </a:xfrm>
        </p:spPr>
      </p:pic>
      <p:sp>
        <p:nvSpPr>
          <p:cNvPr id="5" name="Rectangle 4"/>
          <p:cNvSpPr/>
          <p:nvPr/>
        </p:nvSpPr>
        <p:spPr>
          <a:xfrm>
            <a:off x="2240454" y="5842338"/>
            <a:ext cx="8427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www.google.com</a:t>
            </a:r>
            <a:r>
              <a:rPr lang="en-US" sz="1200" dirty="0"/>
              <a:t>/</a:t>
            </a:r>
            <a:r>
              <a:rPr lang="en-US" sz="1200" dirty="0" err="1"/>
              <a:t>imgres?um</a:t>
            </a:r>
            <a:r>
              <a:rPr lang="en-US" sz="1200" dirty="0"/>
              <a:t>=1&amp;hl=</a:t>
            </a:r>
            <a:r>
              <a:rPr lang="en-US" sz="1200" dirty="0" err="1"/>
              <a:t>en&amp;biw</a:t>
            </a:r>
            <a:r>
              <a:rPr lang="en-US" sz="1200" dirty="0"/>
              <a:t>=1145&amp;bih=570&amp;tbm=</a:t>
            </a:r>
            <a:r>
              <a:rPr lang="en-US" sz="1200" dirty="0" err="1"/>
              <a:t>isch&amp;tbnid</a:t>
            </a:r>
            <a:r>
              <a:rPr lang="en-US" sz="1200" dirty="0"/>
              <a:t>=OtSMeFt3c6qfcM:&amp;</a:t>
            </a:r>
            <a:r>
              <a:rPr lang="en-US" sz="1200" dirty="0" err="1"/>
              <a:t>imgrefurl</a:t>
            </a:r>
            <a:r>
              <a:rPr lang="en-US" sz="1200" dirty="0"/>
              <a:t>=http://</a:t>
            </a:r>
            <a:r>
              <a:rPr lang="en-US" sz="1200" dirty="0" err="1"/>
              <a:t>wowow.ws</a:t>
            </a:r>
            <a:r>
              <a:rPr lang="en-US" sz="1200" dirty="0"/>
              <a:t>/os01/</a:t>
            </a:r>
            <a:r>
              <a:rPr lang="en-US" sz="1200" dirty="0" err="1"/>
              <a:t>ueo</a:t>
            </a:r>
            <a:r>
              <a:rPr lang="en-US" sz="1200" dirty="0"/>
              <a:t>/earthquakes_04.html&amp;docid=9iS4fGPg20v38M&amp;imgurl=http://</a:t>
            </a:r>
            <a:r>
              <a:rPr lang="en-US" sz="1200" dirty="0" err="1"/>
              <a:t>wowow.ws</a:t>
            </a:r>
            <a:r>
              <a:rPr lang="en-US" sz="1200" dirty="0"/>
              <a:t>/os01/</a:t>
            </a:r>
            <a:r>
              <a:rPr lang="en-US" sz="1200" dirty="0" err="1"/>
              <a:t>ueo</a:t>
            </a:r>
            <a:r>
              <a:rPr lang="en-US" sz="1200" dirty="0"/>
              <a:t>/media/</a:t>
            </a:r>
            <a:r>
              <a:rPr lang="en-US" sz="1200" dirty="0" err="1"/>
              <a:t>platetectonics_map.gif&amp;w</a:t>
            </a:r>
            <a:r>
              <a:rPr lang="en-US" sz="1200" dirty="0"/>
              <a:t>=791&amp;h=540&amp;ei=mGPoT4bnIOOe2wXUp-naCQ&amp;zoom=1&amp;iact=</a:t>
            </a:r>
            <a:r>
              <a:rPr lang="en-US" sz="1200" dirty="0" err="1"/>
              <a:t>hc&amp;vpx</a:t>
            </a:r>
            <a:r>
              <a:rPr lang="en-US" sz="1200" dirty="0"/>
              <a:t>=374&amp;vpy=143&amp;dur=7030&amp;hovh=185&amp;hovw=272&amp;tx=171&amp;ty=115&amp;sig=116452723810063738260&amp;page=1&amp;tbnh=102&amp;tbnw=149&amp;start=0&amp;ndsp=20&amp;ved=1t:429,r:2,s:0,i:79</a:t>
            </a:r>
          </a:p>
        </p:txBody>
      </p:sp>
    </p:spTree>
    <p:extLst>
      <p:ext uri="{BB962C8B-B14F-4D97-AF65-F5344CB8AC3E}">
        <p14:creationId xmlns:p14="http://schemas.microsoft.com/office/powerpoint/2010/main" val="211351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547" y="126230"/>
            <a:ext cx="1156922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Earth Structure (Check your Answer) </a:t>
            </a:r>
          </a:p>
        </p:txBody>
      </p:sp>
      <p:sp>
        <p:nvSpPr>
          <p:cNvPr id="2" name="AutoShape 2" descr="http://www.leeds.ac.uk/ruskinrocks/Geology%20pictures%20and%20files/internal%20earth%20stru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11" y="921703"/>
            <a:ext cx="10379032" cy="578269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0004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31" y="4447487"/>
            <a:ext cx="3229597" cy="24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volcano.und.edu/vwdocs/vwlessons/plate_pics/A1.6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4445091"/>
            <a:ext cx="3419872" cy="241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arth3_movi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08" y="4445090"/>
            <a:ext cx="2564904" cy="24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l120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2" y="650306"/>
            <a:ext cx="9109720" cy="37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" y="67983"/>
            <a:ext cx="11804904" cy="64633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Demo</a:t>
            </a:r>
            <a:r>
              <a:rPr lang="en-GB" dirty="0">
                <a:latin typeface="Comic Sans MS" pitchFamily="66" charset="0"/>
              </a:rPr>
              <a:t>: As we found with volcanoes, earthquakes occur along  plate lines which cover the </a:t>
            </a:r>
          </a:p>
          <a:p>
            <a:r>
              <a:rPr lang="en-GB" dirty="0">
                <a:latin typeface="Comic Sans MS" pitchFamily="66" charset="0"/>
              </a:rPr>
              <a:t>earth. Your task is to put them together to find out where they happen.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3020" y="4260423"/>
            <a:ext cx="90601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10mins</a:t>
            </a:r>
          </a:p>
        </p:txBody>
      </p:sp>
    </p:spTree>
    <p:extLst>
      <p:ext uri="{BB962C8B-B14F-4D97-AF65-F5344CB8AC3E}">
        <p14:creationId xmlns:p14="http://schemas.microsoft.com/office/powerpoint/2010/main" val="170273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6" y="44624"/>
            <a:ext cx="898849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" y="67983"/>
            <a:ext cx="1180490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Comic Sans MS" pitchFamily="66" charset="0"/>
              </a:rPr>
              <a:t>Tectonic Plates (Check your Answers)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4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bounda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49200" r="22667" b="9200"/>
          <a:stretch/>
        </p:blipFill>
        <p:spPr bwMode="auto">
          <a:xfrm>
            <a:off x="3313339" y="3827478"/>
            <a:ext cx="5312664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9537" y="6021288"/>
            <a:ext cx="90601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10mins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4713" y="3389680"/>
            <a:ext cx="161775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Constructive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1465" y="3346485"/>
            <a:ext cx="14622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Convergent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5425" y="6311074"/>
            <a:ext cx="162736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Conservative </a:t>
            </a:r>
          </a:p>
        </p:txBody>
      </p:sp>
      <p:pic>
        <p:nvPicPr>
          <p:cNvPr id="12" name="Picture 5" descr="bounda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7" b="64200"/>
          <a:stretch/>
        </p:blipFill>
        <p:spPr bwMode="auto">
          <a:xfrm>
            <a:off x="1083727" y="779623"/>
            <a:ext cx="4776216" cy="24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bounda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3" t="1" b="65584"/>
          <a:stretch/>
        </p:blipFill>
        <p:spPr bwMode="auto">
          <a:xfrm>
            <a:off x="7151429" y="892704"/>
            <a:ext cx="4422648" cy="23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3134" y="109728"/>
            <a:ext cx="11750369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Comic Sans MS" pitchFamily="66" charset="0"/>
              </a:rPr>
              <a:t>Tectonic Plate Movement</a:t>
            </a:r>
          </a:p>
        </p:txBody>
      </p:sp>
    </p:spTree>
    <p:extLst>
      <p:ext uri="{BB962C8B-B14F-4D97-AF65-F5344CB8AC3E}">
        <p14:creationId xmlns:p14="http://schemas.microsoft.com/office/powerpoint/2010/main" val="408654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onot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84" y="468052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814" y="212650"/>
            <a:ext cx="11812772" cy="33855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Demo</a:t>
            </a:r>
            <a:r>
              <a:rPr lang="en-GB" sz="1600" b="1" dirty="0">
                <a:latin typeface="Comic Sans MS" pitchFamily="66" charset="0"/>
              </a:rPr>
              <a:t>: </a:t>
            </a:r>
            <a:r>
              <a:rPr lang="en-GB" sz="1600" dirty="0">
                <a:latin typeface="Comic Sans MS" pitchFamily="66" charset="0"/>
              </a:rPr>
              <a:t>Using the your drawings and the diagram below, explain how an earthquake can happen.     (5 marks)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0682" y="6444044"/>
            <a:ext cx="80182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5mins</a:t>
            </a:r>
          </a:p>
        </p:txBody>
      </p:sp>
    </p:spTree>
    <p:extLst>
      <p:ext uri="{BB962C8B-B14F-4D97-AF65-F5344CB8AC3E}">
        <p14:creationId xmlns:p14="http://schemas.microsoft.com/office/powerpoint/2010/main" val="93511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322" y="659219"/>
            <a:ext cx="11561453" cy="70788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i="0" u="sng" dirty="0">
                <a:effectLst/>
                <a:latin typeface="Comic Sans MS" panose="030F0702030302020204" pitchFamily="66" charset="0"/>
              </a:rPr>
              <a:t>Learning Objective:</a:t>
            </a:r>
            <a:r>
              <a:rPr lang="en-GB" sz="2000" b="0" i="0" dirty="0">
                <a:effectLst/>
                <a:latin typeface="Comic Sans MS" panose="030F0702030302020204" pitchFamily="66" charset="0"/>
              </a:rPr>
              <a:t> To understand the spatial extent and locations of earthquake activity on earth.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547" y="126230"/>
            <a:ext cx="1156922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i="0" u="sng" cap="all" dirty="0">
                <a:solidFill>
                  <a:srgbClr val="3B3B3B"/>
                </a:solidFill>
                <a:effectLst/>
                <a:latin typeface="Comic Sans MS" panose="030F0702030302020204" pitchFamily="66" charset="0"/>
              </a:rPr>
              <a:t>LOCATING  &amp;  MEASURING  QUAKES</a:t>
            </a:r>
            <a:endParaRPr lang="en-GB" b="0" i="0" u="sng" cap="all" dirty="0">
              <a:solidFill>
                <a:srgbClr val="3B3B3B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25777"/>
              </p:ext>
            </p:extLst>
          </p:nvPr>
        </p:nvGraphicFramePr>
        <p:xfrm>
          <a:off x="344417" y="2429420"/>
          <a:ext cx="4939964" cy="21305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3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Using the video on YouTube, outline what the Richter Scale is. Make sure you explain what a single number increase means.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2322" y="1544320"/>
            <a:ext cx="11561453" cy="70788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i="0" u="sng" dirty="0">
                <a:effectLst/>
                <a:latin typeface="Comic Sans MS" panose="030F0702030302020204" pitchFamily="66" charset="0"/>
              </a:rPr>
              <a:t>Demo</a:t>
            </a:r>
            <a:r>
              <a:rPr lang="en-GB" sz="2000" i="0" dirty="0">
                <a:effectLst/>
                <a:latin typeface="Comic Sans MS" panose="030F0702030302020204" pitchFamily="66" charset="0"/>
              </a:rPr>
              <a:t>: Watch the Video and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outline what the Richter Scale is. Make sure you explain what a single number increase means. </a:t>
            </a:r>
            <a:r>
              <a:rPr lang="en-GB" sz="2000" b="1" i="0" dirty="0">
                <a:effectLst/>
                <a:latin typeface="Comic Sans MS" panose="030F0702030302020204" pitchFamily="66" charset="0"/>
              </a:rPr>
              <a:t> </a:t>
            </a:r>
            <a:endParaRPr lang="en-GB" sz="2000" b="0" i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Action Button: End 9">
            <a:hlinkClick r:id="rId2" highlightClick="1"/>
          </p:cNvPr>
          <p:cNvSpPr/>
          <p:nvPr/>
        </p:nvSpPr>
        <p:spPr>
          <a:xfrm>
            <a:off x="510363" y="223284"/>
            <a:ext cx="457200" cy="1594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4417" y="4672748"/>
            <a:ext cx="4939964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1960 Valdivia earthquake takes the cake at 9.5 (China)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77285"/>
              </p:ext>
            </p:extLst>
          </p:nvPr>
        </p:nvGraphicFramePr>
        <p:xfrm>
          <a:off x="5635256" y="2429421"/>
          <a:ext cx="6119406" cy="26423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9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45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Complete this table using the YouTube video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Magnitude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Brief Description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Average Number of events per year (</a:t>
                      </a:r>
                      <a:r>
                        <a:rPr lang="en-US" sz="1100" u="sng" dirty="0">
                          <a:effectLst/>
                          <a:latin typeface="Comic Sans MS" panose="030F0702030302020204" pitchFamily="66" charset="0"/>
                          <a:hlinkClick r:id="rId3"/>
                        </a:rPr>
                        <a:t>click here</a:t>
                      </a: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 for link)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Less than 2.0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2.0 – 6.0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6.0 – 8.9 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3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3" y="814290"/>
            <a:ext cx="9144000" cy="558263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4427" y="106326"/>
            <a:ext cx="11475936" cy="53162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latin typeface="Comic Sans MS" panose="030F0702030302020204" pitchFamily="66" charset="0"/>
              </a:rPr>
              <a:t>Earthquakes – magnitude (</a:t>
            </a:r>
            <a:r>
              <a:rPr lang="en-US" sz="2800" u="sng" dirty="0" err="1">
                <a:latin typeface="Comic Sans MS" panose="030F0702030302020204" pitchFamily="66" charset="0"/>
              </a:rPr>
              <a:t>Mercalli</a:t>
            </a:r>
            <a:r>
              <a:rPr lang="en-US" sz="2800" u="sng" dirty="0">
                <a:latin typeface="Comic Sans MS" panose="030F0702030302020204" pitchFamily="66" charset="0"/>
              </a:rPr>
              <a:t> Scale </a:t>
            </a:r>
            <a:r>
              <a:rPr lang="en-US" sz="2800" u="sng" dirty="0" err="1">
                <a:latin typeface="Comic Sans MS" panose="030F0702030302020204" pitchFamily="66" charset="0"/>
              </a:rPr>
              <a:t>vs</a:t>
            </a:r>
            <a:r>
              <a:rPr lang="en-US" sz="2800" u="sng" dirty="0">
                <a:latin typeface="Comic Sans MS" panose="030F0702030302020204" pitchFamily="66" charset="0"/>
              </a:rPr>
              <a:t> Richter Scale)</a:t>
            </a:r>
          </a:p>
        </p:txBody>
      </p:sp>
    </p:spTree>
    <p:extLst>
      <p:ext uri="{BB962C8B-B14F-4D97-AF65-F5344CB8AC3E}">
        <p14:creationId xmlns:p14="http://schemas.microsoft.com/office/powerpoint/2010/main" val="84230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28543"/>
              </p:ext>
            </p:extLst>
          </p:nvPr>
        </p:nvGraphicFramePr>
        <p:xfrm>
          <a:off x="191384" y="871865"/>
          <a:ext cx="11802144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mic Sans MS" panose="030F0702030302020204" pitchFamily="66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mic Sans MS" panose="030F0702030302020204" pitchFamily="66" charset="0"/>
                        </a:rPr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mic Sans MS" panose="030F0702030302020204" pitchFamily="66" charset="0"/>
                        </a:rPr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mic Sans MS" panose="030F0702030302020204" pitchFamily="66" charset="0"/>
                        </a:rPr>
                        <a:t>Richter</a:t>
                      </a:r>
                      <a:r>
                        <a:rPr lang="en-US" u="sng" baseline="0" dirty="0">
                          <a:latin typeface="Comic Sans MS" panose="030F0702030302020204" pitchFamily="66" charset="0"/>
                        </a:rPr>
                        <a:t> Scale</a:t>
                      </a:r>
                      <a:endParaRPr lang="en-US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San Francisco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Tokyo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156,000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Alaska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Peru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San Fernando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Tangshan</a:t>
                      </a:r>
                      <a:r>
                        <a:rPr lang="en-US" baseline="0" dirty="0">
                          <a:latin typeface="Comic Sans MS" panose="030F0702030302020204" pitchFamily="66" charset="0"/>
                        </a:rPr>
                        <a:t>, China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240,000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Mexico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Armenia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San Francisco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Iran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mic Sans MS" panose="030F0702030302020204" pitchFamily="66" charset="0"/>
                        </a:rPr>
                        <a:t>Latur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US" baseline="0" dirty="0">
                          <a:latin typeface="Comic Sans MS" panose="030F0702030302020204" pitchFamily="66" charset="0"/>
                        </a:rPr>
                        <a:t> India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Kobe,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5,477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Afghanistan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1386" y="187960"/>
            <a:ext cx="11802140" cy="533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latin typeface="Comic Sans MS" panose="030F0702030302020204" pitchFamily="66" charset="0"/>
              </a:rPr>
              <a:t>Earthquakes – magnitude </a:t>
            </a:r>
            <a:r>
              <a:rPr lang="en-US" u="sng" dirty="0" err="1">
                <a:latin typeface="Comic Sans MS" panose="030F0702030302020204" pitchFamily="66" charset="0"/>
              </a:rPr>
              <a:t>vs</a:t>
            </a:r>
            <a:r>
              <a:rPr lang="en-US" u="sng" dirty="0">
                <a:latin typeface="Comic Sans MS" panose="030F0702030302020204" pitchFamily="66" charset="0"/>
              </a:rPr>
              <a:t> deaths</a:t>
            </a:r>
          </a:p>
        </p:txBody>
      </p:sp>
    </p:spTree>
    <p:extLst>
      <p:ext uri="{BB962C8B-B14F-4D97-AF65-F5344CB8AC3E}">
        <p14:creationId xmlns:p14="http://schemas.microsoft.com/office/powerpoint/2010/main" val="180743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857</Words>
  <Application>Microsoft Macintosh PowerPoint</Application>
  <PresentationFormat>Widescreen</PresentationFormat>
  <Paragraphs>138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Earthquakes – spatial distribution</vt:lpstr>
      <vt:lpstr>PREDICTING EARTHQUAKE ACTIVITY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11</cp:revision>
  <dcterms:created xsi:type="dcterms:W3CDTF">2015-09-24T10:49:11Z</dcterms:created>
  <dcterms:modified xsi:type="dcterms:W3CDTF">2019-04-07T07:55:25Z</dcterms:modified>
</cp:coreProperties>
</file>