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0" r:id="rId4"/>
    <p:sldId id="262" r:id="rId5"/>
    <p:sldId id="263" r:id="rId6"/>
    <p:sldId id="265" r:id="rId7"/>
    <p:sldId id="264" r:id="rId8"/>
    <p:sldId id="267" r:id="rId9"/>
    <p:sldId id="259" r:id="rId10"/>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48A14-686A-437C-AD6C-31CDDF1BFF59}" type="datetimeFigureOut">
              <a:rPr lang="en-GB" smtClean="0"/>
              <a:t>02/12/2016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EFA3F-8751-43AA-A35A-5908FAE2B178}" type="slidenum">
              <a:rPr lang="en-GB" smtClean="0"/>
              <a:t>‹#›</a:t>
            </a:fld>
            <a:endParaRPr lang="en-GB"/>
          </a:p>
        </p:txBody>
      </p:sp>
    </p:spTree>
    <p:extLst>
      <p:ext uri="{BB962C8B-B14F-4D97-AF65-F5344CB8AC3E}">
        <p14:creationId xmlns:p14="http://schemas.microsoft.com/office/powerpoint/2010/main" val="18890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5EFA3F-8751-43AA-A35A-5908FAE2B178}" type="slidenum">
              <a:rPr lang="en-GB" smtClean="0"/>
              <a:t>8</a:t>
            </a:fld>
            <a:endParaRPr lang="en-GB"/>
          </a:p>
        </p:txBody>
      </p:sp>
    </p:spTree>
    <p:extLst>
      <p:ext uri="{BB962C8B-B14F-4D97-AF65-F5344CB8AC3E}">
        <p14:creationId xmlns:p14="http://schemas.microsoft.com/office/powerpoint/2010/main" val="253283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BF7072-9D9B-4EEC-90E3-00FB7643DFBC}"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346668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BF7072-9D9B-4EEC-90E3-00FB7643DFBC}"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278145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BF7072-9D9B-4EEC-90E3-00FB7643DFBC}"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105225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BF7072-9D9B-4EEC-90E3-00FB7643DFBC}"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15568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BF7072-9D9B-4EEC-90E3-00FB7643DFBC}"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366387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BF7072-9D9B-4EEC-90E3-00FB7643DFBC}"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6544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BF7072-9D9B-4EEC-90E3-00FB7643DFBC}" type="datetimeFigureOut">
              <a:rPr lang="en-GB" smtClean="0"/>
              <a:t>02/12/2016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422231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BF7072-9D9B-4EEC-90E3-00FB7643DFBC}" type="datetimeFigureOut">
              <a:rPr lang="en-GB" smtClean="0"/>
              <a:t>02/12/2016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41114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F7072-9D9B-4EEC-90E3-00FB7643DFBC}" type="datetimeFigureOut">
              <a:rPr lang="en-GB" smtClean="0"/>
              <a:t>02/12/2016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196380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F7072-9D9B-4EEC-90E3-00FB7643DFBC}"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301501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F7072-9D9B-4EEC-90E3-00FB7643DFBC}"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FB60-5C77-4F44-8E72-70A9F94F04E9}" type="slidenum">
              <a:rPr lang="en-GB" smtClean="0"/>
              <a:t>‹#›</a:t>
            </a:fld>
            <a:endParaRPr lang="en-GB"/>
          </a:p>
        </p:txBody>
      </p:sp>
    </p:spTree>
    <p:extLst>
      <p:ext uri="{BB962C8B-B14F-4D97-AF65-F5344CB8AC3E}">
        <p14:creationId xmlns:p14="http://schemas.microsoft.com/office/powerpoint/2010/main" val="408140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F7072-9D9B-4EEC-90E3-00FB7643DFBC}" type="datetimeFigureOut">
              <a:rPr lang="en-GB" smtClean="0"/>
              <a:t>02/12/2016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4FB60-5C77-4F44-8E72-70A9F94F04E9}" type="slidenum">
              <a:rPr lang="en-GB" smtClean="0"/>
              <a:t>‹#›</a:t>
            </a:fld>
            <a:endParaRPr lang="en-GB"/>
          </a:p>
        </p:txBody>
      </p:sp>
    </p:spTree>
    <p:extLst>
      <p:ext uri="{BB962C8B-B14F-4D97-AF65-F5344CB8AC3E}">
        <p14:creationId xmlns:p14="http://schemas.microsoft.com/office/powerpoint/2010/main" val="327109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feature=player_embedded&amp;v=EOm18c5Bti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time_continue=13&amp;v=VXYOOvGLzfI"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crotrends.net/1369/crude-oil-price-history-char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Oil</a:t>
            </a:r>
          </a:p>
        </p:txBody>
      </p:sp>
      <p:sp>
        <p:nvSpPr>
          <p:cNvPr id="7" name="Rectangle 6"/>
          <p:cNvSpPr/>
          <p:nvPr/>
        </p:nvSpPr>
        <p:spPr>
          <a:xfrm>
            <a:off x="160429" y="729411"/>
            <a:ext cx="11841069" cy="369332"/>
          </a:xfrm>
          <a:prstGeom prst="rect">
            <a:avLst/>
          </a:prstGeom>
          <a:ln w="28575">
            <a:solidFill>
              <a:srgbClr val="FFC000"/>
            </a:solidFill>
          </a:ln>
        </p:spPr>
        <p:txBody>
          <a:bodyPr wrap="square">
            <a:spAutoFit/>
          </a:bodyPr>
          <a:lstStyle/>
          <a:p>
            <a:r>
              <a:rPr lang="en-GB" b="1" u="sng" dirty="0">
                <a:latin typeface="Comic Sans MS" panose="030F0702030302020204" pitchFamily="66" charset="0"/>
              </a:rPr>
              <a:t>Learning Objective</a:t>
            </a:r>
            <a:r>
              <a:rPr lang="en-GB" dirty="0">
                <a:latin typeface="Comic Sans MS" panose="030F0702030302020204" pitchFamily="66" charset="0"/>
              </a:rPr>
              <a:t>: To analyse the global patterns and trends in the production and consumption of oil. </a:t>
            </a:r>
          </a:p>
        </p:txBody>
      </p:sp>
      <p:sp>
        <p:nvSpPr>
          <p:cNvPr id="9" name="Rectangle 8"/>
          <p:cNvSpPr/>
          <p:nvPr/>
        </p:nvSpPr>
        <p:spPr>
          <a:xfrm>
            <a:off x="160430" y="1218553"/>
            <a:ext cx="11841068" cy="457200"/>
          </a:xfrm>
          <a:prstGeom prst="rect">
            <a:avLst/>
          </a:prstGeom>
          <a:ln w="28575">
            <a:solidFill>
              <a:srgbClr val="00FF00"/>
            </a:solidFill>
          </a:ln>
        </p:spPr>
        <p:txBody>
          <a:bodyPr wrap="square">
            <a:spAutoFit/>
          </a:bodyPr>
          <a:lstStyle/>
          <a:p>
            <a:r>
              <a:rPr lang="en-GB" sz="2400" u="sng" dirty="0">
                <a:latin typeface="Comic Sans MS" panose="030F0702030302020204" pitchFamily="66" charset="0"/>
              </a:rPr>
              <a:t>Starter</a:t>
            </a:r>
            <a:r>
              <a:rPr lang="en-GB" sz="2400" dirty="0">
                <a:latin typeface="Comic Sans MS" panose="030F0702030302020204" pitchFamily="66" charset="0"/>
              </a:rPr>
              <a:t>: Who has oil?  </a:t>
            </a:r>
          </a:p>
        </p:txBody>
      </p:sp>
      <p:sp>
        <p:nvSpPr>
          <p:cNvPr id="10" name="Action Button: Movie 9">
            <a:hlinkClick r:id="rId2" highlightClick="1"/>
          </p:cNvPr>
          <p:cNvSpPr/>
          <p:nvPr/>
        </p:nvSpPr>
        <p:spPr>
          <a:xfrm>
            <a:off x="347472" y="246888"/>
            <a:ext cx="539496" cy="2834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1264024" y="1795563"/>
            <a:ext cx="10013576" cy="4961468"/>
          </a:xfrm>
          <a:prstGeom prst="rect">
            <a:avLst/>
          </a:prstGeom>
        </p:spPr>
      </p:pic>
    </p:spTree>
    <p:extLst>
      <p:ext uri="{BB962C8B-B14F-4D97-AF65-F5344CB8AC3E}">
        <p14:creationId xmlns:p14="http://schemas.microsoft.com/office/powerpoint/2010/main" val="249716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9939" y="822579"/>
            <a:ext cx="8782050" cy="3676650"/>
          </a:xfrm>
          <a:prstGeom prst="rect">
            <a:avLst/>
          </a:prstGeom>
          <a:ln w="28575">
            <a:solidFill>
              <a:srgbClr val="00FF00"/>
            </a:solidFill>
          </a:ln>
        </p:spPr>
      </p:pic>
      <p:sp>
        <p:nvSpPr>
          <p:cNvPr id="5" name="Rectangle 4"/>
          <p:cNvSpPr/>
          <p:nvPr/>
        </p:nvSpPr>
        <p:spPr>
          <a:xfrm>
            <a:off x="160430" y="152401"/>
            <a:ext cx="11841069" cy="457200"/>
          </a:xfrm>
          <a:prstGeom prst="rect">
            <a:avLst/>
          </a:prstGeom>
          <a:ln w="28575">
            <a:solidFill>
              <a:srgbClr val="FF0000"/>
            </a:solidFill>
          </a:ln>
        </p:spPr>
        <p:txBody>
          <a:bodyPr wrap="square">
            <a:spAutoFit/>
          </a:bodyPr>
          <a:lstStyle/>
          <a:p>
            <a:r>
              <a:rPr lang="en-GB" sz="2400" u="sng" dirty="0">
                <a:latin typeface="Comic Sans MS" panose="030F0702030302020204" pitchFamily="66" charset="0"/>
              </a:rPr>
              <a:t>Exam Practice:</a:t>
            </a:r>
          </a:p>
        </p:txBody>
      </p:sp>
      <p:sp>
        <p:nvSpPr>
          <p:cNvPr id="6" name="Rectangle 5"/>
          <p:cNvSpPr/>
          <p:nvPr/>
        </p:nvSpPr>
        <p:spPr>
          <a:xfrm>
            <a:off x="160430" y="4712207"/>
            <a:ext cx="11964515" cy="830997"/>
          </a:xfrm>
          <a:prstGeom prst="rect">
            <a:avLst/>
          </a:prstGeom>
          <a:ln w="28575">
            <a:solidFill>
              <a:srgbClr val="00FF00"/>
            </a:solidFill>
          </a:ln>
        </p:spPr>
        <p:txBody>
          <a:bodyPr wrap="square">
            <a:spAutoFit/>
          </a:bodyPr>
          <a:lstStyle/>
          <a:p>
            <a:r>
              <a:rPr lang="en-GB" sz="1600" dirty="0">
                <a:latin typeface="Comic Sans MS" panose="030F0702030302020204" pitchFamily="66" charset="0"/>
              </a:rPr>
              <a:t>1. Identify and rank the top three renewable sources of energy shown on the graph from highest to lowest.                     [2]</a:t>
            </a:r>
          </a:p>
          <a:p>
            <a:r>
              <a:rPr lang="en-GB" sz="1600" dirty="0">
                <a:latin typeface="Comic Sans MS" panose="030F0702030302020204" pitchFamily="66" charset="0"/>
              </a:rPr>
              <a:t>2. Suggest two reasons why some areas of the world are unlikely to depend entirely on renewable energy sources.        [2x2]</a:t>
            </a:r>
          </a:p>
          <a:p>
            <a:r>
              <a:rPr lang="en-GB" sz="1600" dirty="0">
                <a:latin typeface="Comic Sans MS" panose="030F0702030302020204" pitchFamily="66" charset="0"/>
              </a:rPr>
              <a:t>3. Analyse how the global pattern of oil production has changed in recent decades.                                                             [5]</a:t>
            </a:r>
          </a:p>
        </p:txBody>
      </p:sp>
    </p:spTree>
    <p:extLst>
      <p:ext uri="{BB962C8B-B14F-4D97-AF65-F5344CB8AC3E}">
        <p14:creationId xmlns:p14="http://schemas.microsoft.com/office/powerpoint/2010/main" val="340636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0" y="79249"/>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Markscheme</a:t>
            </a:r>
          </a:p>
        </p:txBody>
      </p:sp>
      <p:pic>
        <p:nvPicPr>
          <p:cNvPr id="5" name="Picture 4"/>
          <p:cNvPicPr>
            <a:picLocks noChangeAspect="1"/>
          </p:cNvPicPr>
          <p:nvPr/>
        </p:nvPicPr>
        <p:blipFill>
          <a:blip r:embed="rId2"/>
          <a:stretch>
            <a:fillRect/>
          </a:stretch>
        </p:blipFill>
        <p:spPr>
          <a:xfrm>
            <a:off x="2609849" y="607822"/>
            <a:ext cx="9391650" cy="1714500"/>
          </a:xfrm>
          <a:prstGeom prst="rect">
            <a:avLst/>
          </a:prstGeom>
          <a:ln w="28575">
            <a:solidFill>
              <a:srgbClr val="7030A0"/>
            </a:solidFill>
          </a:ln>
        </p:spPr>
      </p:pic>
      <p:pic>
        <p:nvPicPr>
          <p:cNvPr id="6" name="Picture 5"/>
          <p:cNvPicPr>
            <a:picLocks noChangeAspect="1"/>
          </p:cNvPicPr>
          <p:nvPr/>
        </p:nvPicPr>
        <p:blipFill>
          <a:blip r:embed="rId3"/>
          <a:stretch>
            <a:fillRect/>
          </a:stretch>
        </p:blipFill>
        <p:spPr>
          <a:xfrm>
            <a:off x="2609849" y="2444495"/>
            <a:ext cx="9391650" cy="2047875"/>
          </a:xfrm>
          <a:prstGeom prst="rect">
            <a:avLst/>
          </a:prstGeom>
          <a:ln w="28575">
            <a:solidFill>
              <a:srgbClr val="7030A0"/>
            </a:solidFill>
          </a:ln>
        </p:spPr>
      </p:pic>
      <p:pic>
        <p:nvPicPr>
          <p:cNvPr id="7" name="Picture 6"/>
          <p:cNvPicPr>
            <a:picLocks noChangeAspect="1"/>
          </p:cNvPicPr>
          <p:nvPr/>
        </p:nvPicPr>
        <p:blipFill>
          <a:blip r:embed="rId4"/>
          <a:stretch>
            <a:fillRect/>
          </a:stretch>
        </p:blipFill>
        <p:spPr>
          <a:xfrm>
            <a:off x="2609849" y="4602098"/>
            <a:ext cx="9391650" cy="2209800"/>
          </a:xfrm>
          <a:prstGeom prst="rect">
            <a:avLst/>
          </a:prstGeom>
          <a:ln w="28575">
            <a:solidFill>
              <a:srgbClr val="7030A0"/>
            </a:solidFill>
          </a:ln>
        </p:spPr>
      </p:pic>
      <p:sp>
        <p:nvSpPr>
          <p:cNvPr id="8" name="Rectangle 7"/>
          <p:cNvSpPr/>
          <p:nvPr/>
        </p:nvSpPr>
        <p:spPr>
          <a:xfrm>
            <a:off x="160430" y="1121665"/>
            <a:ext cx="223529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1.</a:t>
            </a:r>
          </a:p>
        </p:txBody>
      </p:sp>
      <p:sp>
        <p:nvSpPr>
          <p:cNvPr id="9" name="Rectangle 8"/>
          <p:cNvSpPr/>
          <p:nvPr/>
        </p:nvSpPr>
        <p:spPr>
          <a:xfrm>
            <a:off x="160430" y="3239832"/>
            <a:ext cx="223529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2.</a:t>
            </a:r>
          </a:p>
        </p:txBody>
      </p:sp>
      <p:sp>
        <p:nvSpPr>
          <p:cNvPr id="10" name="Rectangle 9"/>
          <p:cNvSpPr/>
          <p:nvPr/>
        </p:nvSpPr>
        <p:spPr>
          <a:xfrm>
            <a:off x="160430" y="5249798"/>
            <a:ext cx="223529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3.</a:t>
            </a:r>
          </a:p>
        </p:txBody>
      </p:sp>
    </p:spTree>
    <p:extLst>
      <p:ext uri="{BB962C8B-B14F-4D97-AF65-F5344CB8AC3E}">
        <p14:creationId xmlns:p14="http://schemas.microsoft.com/office/powerpoint/2010/main" val="270145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4296" y="245364"/>
            <a:ext cx="10668000" cy="6294120"/>
          </a:xfrm>
          <a:prstGeom prst="rect">
            <a:avLst/>
          </a:prstGeom>
          <a:ln w="28575">
            <a:solidFill>
              <a:srgbClr val="7030A0"/>
            </a:solidFill>
          </a:ln>
        </p:spPr>
      </p:pic>
      <p:sp>
        <p:nvSpPr>
          <p:cNvPr id="2" name="Action Button: Movie 1">
            <a:hlinkClick r:id="rId3" highlightClick="1"/>
          </p:cNvPr>
          <p:cNvSpPr/>
          <p:nvPr/>
        </p:nvSpPr>
        <p:spPr>
          <a:xfrm>
            <a:off x="11018520" y="347472"/>
            <a:ext cx="338328" cy="228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35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atic.guim.co.uk/sys-images/Guardian/Pix/photobylines/2010/6/10/1276162234651/world-oil-consumption-001.jpg"/>
          <p:cNvPicPr/>
          <p:nvPr/>
        </p:nvPicPr>
        <p:blipFill>
          <a:blip r:embed="rId2">
            <a:extLst>
              <a:ext uri="{28A0092B-C50C-407E-A947-70E740481C1C}">
                <a14:useLocalDpi xmlns:a14="http://schemas.microsoft.com/office/drawing/2010/main" val="0"/>
              </a:ext>
            </a:extLst>
          </a:blip>
          <a:srcRect/>
          <a:stretch>
            <a:fillRect/>
          </a:stretch>
        </p:blipFill>
        <p:spPr bwMode="auto">
          <a:xfrm>
            <a:off x="340670" y="137160"/>
            <a:ext cx="11628826" cy="6565270"/>
          </a:xfrm>
          <a:prstGeom prst="rect">
            <a:avLst/>
          </a:prstGeom>
          <a:noFill/>
          <a:ln w="28575">
            <a:solidFill>
              <a:srgbClr val="00FF00"/>
            </a:solidFill>
          </a:ln>
        </p:spPr>
      </p:pic>
    </p:spTree>
    <p:extLst>
      <p:ext uri="{BB962C8B-B14F-4D97-AF65-F5344CB8AC3E}">
        <p14:creationId xmlns:p14="http://schemas.microsoft.com/office/powerpoint/2010/main" val="68715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175" y="763525"/>
            <a:ext cx="7645642" cy="3730752"/>
          </a:xfrm>
          <a:prstGeom prst="rect">
            <a:avLst/>
          </a:prstGeom>
        </p:spPr>
      </p:pic>
      <p:sp>
        <p:nvSpPr>
          <p:cNvPr id="5" name="Rectangle 4"/>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Oil</a:t>
            </a:r>
          </a:p>
        </p:txBody>
      </p:sp>
      <p:sp>
        <p:nvSpPr>
          <p:cNvPr id="6" name="Rectangle 5"/>
          <p:cNvSpPr/>
          <p:nvPr/>
        </p:nvSpPr>
        <p:spPr>
          <a:xfrm>
            <a:off x="160430" y="4831082"/>
            <a:ext cx="11841070" cy="1569660"/>
          </a:xfrm>
          <a:prstGeom prst="rect">
            <a:avLst/>
          </a:prstGeom>
          <a:ln w="28575">
            <a:solidFill>
              <a:srgbClr val="00FF00"/>
            </a:solidFill>
          </a:ln>
        </p:spPr>
        <p:txBody>
          <a:bodyPr wrap="square">
            <a:spAutoFit/>
          </a:bodyPr>
          <a:lstStyle/>
          <a:p>
            <a:pPr lvl="0"/>
            <a:r>
              <a:rPr lang="en-US" sz="2400" u="sng" dirty="0">
                <a:latin typeface="Comic Sans MS" panose="030F0702030302020204" pitchFamily="66" charset="0"/>
              </a:rPr>
              <a:t>Practice Questions:</a:t>
            </a:r>
          </a:p>
          <a:p>
            <a:pPr lvl="0"/>
            <a:r>
              <a:rPr lang="en-US" sz="2400" dirty="0">
                <a:latin typeface="Comic Sans MS" panose="030F0702030302020204" pitchFamily="66" charset="0"/>
              </a:rPr>
              <a:t>1.According to this graph, what year was peak Crude Oil extraction reached?</a:t>
            </a:r>
          </a:p>
          <a:p>
            <a:r>
              <a:rPr lang="en-US" sz="2400" dirty="0">
                <a:latin typeface="Comic Sans MS" panose="030F0702030302020204" pitchFamily="66" charset="0"/>
              </a:rPr>
              <a:t>2.Describe the best case scenario for the continued use of Crude Oil between now and 2035.</a:t>
            </a:r>
            <a:endParaRPr lang="en-GB" sz="2400" dirty="0">
              <a:latin typeface="Comic Sans MS" panose="030F0702030302020204" pitchFamily="66" charset="0"/>
            </a:endParaRPr>
          </a:p>
        </p:txBody>
      </p:sp>
    </p:spTree>
    <p:extLst>
      <p:ext uri="{BB962C8B-B14F-4D97-AF65-F5344CB8AC3E}">
        <p14:creationId xmlns:p14="http://schemas.microsoft.com/office/powerpoint/2010/main" val="138574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gailtheactuary.files.wordpress.com/2015/04/10-m-king-hubbert-model.png?w=640&amp;h=53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23046" y="230188"/>
            <a:ext cx="11728162" cy="369332"/>
          </a:xfrm>
          <a:prstGeom prst="rect">
            <a:avLst/>
          </a:prstGeom>
          <a:ln w="28575">
            <a:solidFill>
              <a:srgbClr val="FF0000"/>
            </a:solidFill>
          </a:ln>
        </p:spPr>
        <p:txBody>
          <a:bodyPr wrap="square">
            <a:spAutoFit/>
          </a:bodyPr>
          <a:lstStyle/>
          <a:p>
            <a:pPr algn="ctr"/>
            <a:r>
              <a:rPr lang="en-GB" dirty="0">
                <a:latin typeface="Comic Sans MS" panose="030F0702030302020204" pitchFamily="66" charset="0"/>
              </a:rPr>
              <a:t>M. King Hubbert's theory</a:t>
            </a:r>
          </a:p>
        </p:txBody>
      </p:sp>
      <p:pic>
        <p:nvPicPr>
          <p:cNvPr id="6" name="Picture 5"/>
          <p:cNvPicPr>
            <a:picLocks noChangeAspect="1"/>
          </p:cNvPicPr>
          <p:nvPr/>
        </p:nvPicPr>
        <p:blipFill>
          <a:blip r:embed="rId2"/>
          <a:stretch>
            <a:fillRect/>
          </a:stretch>
        </p:blipFill>
        <p:spPr>
          <a:xfrm>
            <a:off x="223046" y="788160"/>
            <a:ext cx="7361968" cy="5610532"/>
          </a:xfrm>
          <a:prstGeom prst="rect">
            <a:avLst/>
          </a:prstGeom>
          <a:ln w="28575">
            <a:solidFill>
              <a:srgbClr val="7030A0"/>
            </a:solidFill>
          </a:ln>
        </p:spPr>
      </p:pic>
      <p:sp>
        <p:nvSpPr>
          <p:cNvPr id="2" name="Action Button: Information 1">
            <a:hlinkClick r:id="rId3" highlightClick="1"/>
          </p:cNvPr>
          <p:cNvSpPr/>
          <p:nvPr/>
        </p:nvSpPr>
        <p:spPr>
          <a:xfrm>
            <a:off x="365760" y="320040"/>
            <a:ext cx="356616" cy="1828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699248" y="705317"/>
            <a:ext cx="4251960" cy="369332"/>
          </a:xfrm>
          <a:prstGeom prst="rect">
            <a:avLst/>
          </a:prstGeom>
          <a:ln w="28575">
            <a:solidFill>
              <a:srgbClr val="00FF00"/>
            </a:solidFill>
          </a:ln>
        </p:spPr>
        <p:txBody>
          <a:bodyPr wrap="square">
            <a:spAutoFit/>
          </a:bodyPr>
          <a:lstStyle/>
          <a:p>
            <a:pPr algn="ctr"/>
            <a:r>
              <a:rPr lang="en-GB" u="sng" dirty="0">
                <a:latin typeface="Comic Sans MS" panose="030F0702030302020204" pitchFamily="66" charset="0"/>
              </a:rPr>
              <a:t>Demo</a:t>
            </a:r>
            <a:r>
              <a:rPr lang="en-GB" dirty="0">
                <a:latin typeface="Comic Sans MS" panose="030F0702030302020204" pitchFamily="66" charset="0"/>
              </a:rPr>
              <a:t>: Copy the Hubbert graph. </a:t>
            </a:r>
          </a:p>
        </p:txBody>
      </p:sp>
      <p:pic>
        <p:nvPicPr>
          <p:cNvPr id="3" name="Picture 2"/>
          <p:cNvPicPr>
            <a:picLocks noChangeAspect="1"/>
          </p:cNvPicPr>
          <p:nvPr/>
        </p:nvPicPr>
        <p:blipFill>
          <a:blip r:embed="rId4"/>
          <a:stretch>
            <a:fillRect/>
          </a:stretch>
        </p:blipFill>
        <p:spPr>
          <a:xfrm>
            <a:off x="8744712" y="2168715"/>
            <a:ext cx="2602992" cy="3672714"/>
          </a:xfrm>
          <a:prstGeom prst="rect">
            <a:avLst/>
          </a:prstGeom>
          <a:ln w="28575">
            <a:solidFill>
              <a:srgbClr val="00B0F0"/>
            </a:solidFill>
          </a:ln>
        </p:spPr>
      </p:pic>
      <p:sp>
        <p:nvSpPr>
          <p:cNvPr id="8" name="Rectangle 7"/>
          <p:cNvSpPr/>
          <p:nvPr/>
        </p:nvSpPr>
        <p:spPr>
          <a:xfrm>
            <a:off x="7699248" y="1219609"/>
            <a:ext cx="4251960" cy="646331"/>
          </a:xfrm>
          <a:prstGeom prst="rect">
            <a:avLst/>
          </a:prstGeom>
          <a:ln w="28575">
            <a:solidFill>
              <a:srgbClr val="00B0F0"/>
            </a:solidFill>
          </a:ln>
        </p:spPr>
        <p:txBody>
          <a:bodyPr wrap="square">
            <a:spAutoFit/>
          </a:bodyPr>
          <a:lstStyle/>
          <a:p>
            <a:pPr algn="ctr"/>
            <a:r>
              <a:rPr lang="en-GB" u="sng" dirty="0">
                <a:latin typeface="Comic Sans MS" panose="030F0702030302020204" pitchFamily="66" charset="0"/>
              </a:rPr>
              <a:t>Challenge: </a:t>
            </a:r>
            <a:r>
              <a:rPr lang="en-GB" dirty="0">
                <a:latin typeface="Comic Sans MS" panose="030F0702030302020204" pitchFamily="66" charset="0"/>
              </a:rPr>
              <a:t>Ensure to read the text and evaluate the Hubbert curve. </a:t>
            </a:r>
          </a:p>
        </p:txBody>
      </p:sp>
    </p:spTree>
    <p:extLst>
      <p:ext uri="{BB962C8B-B14F-4D97-AF65-F5344CB8AC3E}">
        <p14:creationId xmlns:p14="http://schemas.microsoft.com/office/powerpoint/2010/main" val="18295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OPEC</a:t>
            </a:r>
          </a:p>
        </p:txBody>
      </p:sp>
      <p:sp>
        <p:nvSpPr>
          <p:cNvPr id="5" name="Rectangle 4"/>
          <p:cNvSpPr/>
          <p:nvPr/>
        </p:nvSpPr>
        <p:spPr>
          <a:xfrm>
            <a:off x="160429" y="762292"/>
            <a:ext cx="11841069" cy="923330"/>
          </a:xfrm>
          <a:prstGeom prst="rect">
            <a:avLst/>
          </a:prstGeom>
          <a:ln w="28575">
            <a:solidFill>
              <a:srgbClr val="7030A0"/>
            </a:solidFill>
          </a:ln>
        </p:spPr>
        <p:txBody>
          <a:bodyPr wrap="square">
            <a:spAutoFit/>
          </a:bodyPr>
          <a:lstStyle/>
          <a:p>
            <a:r>
              <a:rPr lang="en-GB" dirty="0">
                <a:latin typeface="Comic Sans MS" panose="030F0702030302020204" pitchFamily="66" charset="0"/>
              </a:rPr>
              <a:t>The </a:t>
            </a:r>
            <a:r>
              <a:rPr lang="en-GB" b="1" u="sng" dirty="0">
                <a:latin typeface="Comic Sans MS" panose="030F0702030302020204" pitchFamily="66" charset="0"/>
              </a:rPr>
              <a:t>Organization of the Petroleum </a:t>
            </a:r>
            <a:r>
              <a:rPr lang="en-GB" dirty="0">
                <a:latin typeface="Comic Sans MS" panose="030F0702030302020204" pitchFamily="66" charset="0"/>
              </a:rPr>
              <a:t>Exporting Countries (OPEC) is a permanent, intergovernmental Organization, created at the Baghdad Conference on September 10–14, 1960, by Iran, Iraq, Kuwait, Saudi Arabia and Venezuela.</a:t>
            </a:r>
          </a:p>
        </p:txBody>
      </p:sp>
      <p:pic>
        <p:nvPicPr>
          <p:cNvPr id="6" name="Picture 2" descr="http://www.people.hofstra.edu/geotrans/eng/ch5en/appl5en/img/ope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915" y="1838313"/>
            <a:ext cx="8784654" cy="49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1200" y="1948041"/>
            <a:ext cx="6096000" cy="4524315"/>
          </a:xfrm>
          <a:prstGeom prst="rect">
            <a:avLst/>
          </a:prstGeom>
          <a:solidFill>
            <a:schemeClr val="bg1"/>
          </a:solidFill>
          <a:ln w="28575">
            <a:solidFill>
              <a:srgbClr val="7030A0"/>
            </a:solidFill>
          </a:ln>
        </p:spPr>
        <p:txBody>
          <a:bodyPr>
            <a:spAutoFit/>
          </a:bodyPr>
          <a:lstStyle/>
          <a:p>
            <a:r>
              <a:rPr lang="en-GB" b="1" u="sng" dirty="0">
                <a:latin typeface="Comic Sans MS" panose="030F0702030302020204" pitchFamily="66" charset="0"/>
              </a:rPr>
              <a:t>Its aims:</a:t>
            </a:r>
          </a:p>
          <a:p>
            <a:r>
              <a:rPr lang="en-GB" dirty="0">
                <a:latin typeface="Comic Sans MS" panose="030F0702030302020204" pitchFamily="66" charset="0"/>
              </a:rPr>
              <a:t>To protect interests of the member nations</a:t>
            </a:r>
          </a:p>
          <a:p>
            <a:r>
              <a:rPr lang="en-GB" dirty="0">
                <a:latin typeface="Comic Sans MS" panose="030F0702030302020204" pitchFamily="66" charset="0"/>
              </a:rPr>
              <a:t>Stabilise oil prices</a:t>
            </a:r>
          </a:p>
          <a:p>
            <a:r>
              <a:rPr lang="en-GB" dirty="0">
                <a:latin typeface="Comic Sans MS" panose="030F0702030302020204" pitchFamily="66" charset="0"/>
              </a:rPr>
              <a:t>Ensure efficient, economic and regular supply of oil.</a:t>
            </a:r>
          </a:p>
          <a:p>
            <a:endParaRPr lang="en-GB" b="1" u="sng" dirty="0">
              <a:latin typeface="Comic Sans MS" panose="030F0702030302020204" pitchFamily="66" charset="0"/>
            </a:endParaRPr>
          </a:p>
          <a:p>
            <a:r>
              <a:rPr lang="en-GB" b="1" u="sng" dirty="0">
                <a:latin typeface="Comic Sans MS" panose="030F0702030302020204" pitchFamily="66" charset="0"/>
              </a:rPr>
              <a:t>Notes</a:t>
            </a:r>
            <a:r>
              <a:rPr lang="en-GB" dirty="0">
                <a:latin typeface="Comic Sans MS" panose="030F0702030302020204" pitchFamily="66" charset="0"/>
              </a:rPr>
              <a:t>:</a:t>
            </a:r>
          </a:p>
          <a:p>
            <a:r>
              <a:rPr lang="en-GB" dirty="0">
                <a:latin typeface="Comic Sans MS" panose="030F0702030302020204" pitchFamily="66" charset="0"/>
              </a:rPr>
              <a:t>Has 78% of the world’s oil reserves</a:t>
            </a:r>
          </a:p>
          <a:p>
            <a:r>
              <a:rPr lang="en-GB" dirty="0">
                <a:latin typeface="Comic Sans MS" panose="030F0702030302020204" pitchFamily="66" charset="0"/>
              </a:rPr>
              <a:t>Produces around 45% of crude oil and 15% of natural gas</a:t>
            </a:r>
          </a:p>
          <a:p>
            <a:r>
              <a:rPr lang="en-GB" dirty="0">
                <a:latin typeface="Comic Sans MS" panose="030F0702030302020204" pitchFamily="66" charset="0"/>
              </a:rPr>
              <a:t>Has the power to significantly affect oil prices by increasing or decreasing production.</a:t>
            </a:r>
          </a:p>
          <a:p>
            <a:r>
              <a:rPr lang="en-GB" dirty="0">
                <a:latin typeface="Comic Sans MS" panose="030F0702030302020204" pitchFamily="66" charset="0"/>
              </a:rPr>
              <a:t>OPEC is a cartel, with monopolistic and price controlling power.</a:t>
            </a:r>
          </a:p>
          <a:p>
            <a:r>
              <a:rPr lang="en-GB" dirty="0">
                <a:latin typeface="Comic Sans MS" panose="030F0702030302020204" pitchFamily="66" charset="0"/>
              </a:rPr>
              <a:t>Formed in 1960</a:t>
            </a:r>
          </a:p>
          <a:p>
            <a:r>
              <a:rPr lang="en-GB" dirty="0">
                <a:latin typeface="Comic Sans MS" panose="030F0702030302020204" pitchFamily="66" charset="0"/>
              </a:rPr>
              <a:t>Can increase production sharply if global economic conditions allow it.</a:t>
            </a:r>
          </a:p>
        </p:txBody>
      </p:sp>
    </p:spTree>
    <p:extLst>
      <p:ext uri="{BB962C8B-B14F-4D97-AF65-F5344CB8AC3E}">
        <p14:creationId xmlns:p14="http://schemas.microsoft.com/office/powerpoint/2010/main" val="29995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Disparities in wealth and development </a:t>
            </a:r>
          </a:p>
        </p:txBody>
      </p:sp>
      <p:pic>
        <p:nvPicPr>
          <p:cNvPr id="5" name="Picture 4"/>
          <p:cNvPicPr>
            <a:picLocks noChangeAspect="1"/>
          </p:cNvPicPr>
          <p:nvPr/>
        </p:nvPicPr>
        <p:blipFill>
          <a:blip r:embed="rId2"/>
          <a:stretch>
            <a:fillRect/>
          </a:stretch>
        </p:blipFill>
        <p:spPr>
          <a:xfrm>
            <a:off x="259079" y="982827"/>
            <a:ext cx="4066034" cy="4928922"/>
          </a:xfrm>
          <a:prstGeom prst="rect">
            <a:avLst/>
          </a:prstGeom>
          <a:ln w="28575">
            <a:solidFill>
              <a:srgbClr val="7030A0"/>
            </a:solidFill>
          </a:ln>
        </p:spPr>
      </p:pic>
      <p:sp>
        <p:nvSpPr>
          <p:cNvPr id="6" name="Rectangle 5"/>
          <p:cNvSpPr/>
          <p:nvPr/>
        </p:nvSpPr>
        <p:spPr>
          <a:xfrm>
            <a:off x="4423762" y="1275588"/>
            <a:ext cx="7577737" cy="1015663"/>
          </a:xfrm>
          <a:prstGeom prst="rect">
            <a:avLst/>
          </a:prstGeom>
          <a:ln w="28575">
            <a:solidFill>
              <a:srgbClr val="00B0F0"/>
            </a:solidFill>
          </a:ln>
        </p:spPr>
        <p:txBody>
          <a:bodyPr wrap="square">
            <a:spAutoFit/>
          </a:bodyPr>
          <a:lstStyle/>
          <a:p>
            <a:pPr algn="just"/>
            <a:r>
              <a:rPr lang="en-GB" sz="2000" dirty="0">
                <a:latin typeface="Comic Sans MS" panose="030F0702030302020204" pitchFamily="66" charset="0"/>
              </a:rPr>
              <a:t>USA consumes almost one quarter of global oil output but has 2.5% of its reserves. 20 million barrels a day consumed in the USA, 25% is used for transportation. </a:t>
            </a:r>
          </a:p>
        </p:txBody>
      </p:sp>
      <p:sp>
        <p:nvSpPr>
          <p:cNvPr id="7" name="Rectangle 6"/>
          <p:cNvSpPr/>
          <p:nvPr/>
        </p:nvSpPr>
        <p:spPr>
          <a:xfrm>
            <a:off x="4423761" y="2425094"/>
            <a:ext cx="7577737" cy="1631216"/>
          </a:xfrm>
          <a:prstGeom prst="rect">
            <a:avLst/>
          </a:prstGeom>
          <a:ln w="28575">
            <a:solidFill>
              <a:srgbClr val="00FF00"/>
            </a:solidFill>
          </a:ln>
        </p:spPr>
        <p:txBody>
          <a:bodyPr wrap="square">
            <a:spAutoFit/>
          </a:bodyPr>
          <a:lstStyle/>
          <a:p>
            <a:pPr algn="just"/>
            <a:r>
              <a:rPr lang="en-GB" sz="2000" dirty="0">
                <a:latin typeface="Comic Sans MS" panose="030F0702030302020204" pitchFamily="66" charset="0"/>
              </a:rPr>
              <a:t>NIC’s are increasing their energy demand by the fastest growth. China has accounted for 1/3 of the growth in global oil demand since 2000.China passed Japan as the world’s second largest user of oil in 2004. China will take over from the USA as the world’s largest consumer of oil in 2025.   </a:t>
            </a:r>
          </a:p>
        </p:txBody>
      </p:sp>
      <p:sp>
        <p:nvSpPr>
          <p:cNvPr id="8" name="Rectangle 7"/>
          <p:cNvSpPr/>
          <p:nvPr/>
        </p:nvSpPr>
        <p:spPr>
          <a:xfrm>
            <a:off x="4423761" y="4194757"/>
            <a:ext cx="7515956" cy="2308324"/>
          </a:xfrm>
          <a:prstGeom prst="rect">
            <a:avLst/>
          </a:prstGeom>
          <a:ln w="28575">
            <a:solidFill>
              <a:srgbClr val="FFC000"/>
            </a:solidFill>
          </a:ln>
        </p:spPr>
        <p:txBody>
          <a:bodyPr wrap="square">
            <a:spAutoFit/>
          </a:bodyPr>
          <a:lstStyle/>
          <a:p>
            <a:pPr algn="just"/>
            <a:r>
              <a:rPr lang="en-GB" sz="2400" dirty="0">
                <a:latin typeface="Comic Sans MS" panose="030F0702030302020204" pitchFamily="66" charset="0"/>
              </a:rPr>
              <a:t>Two factors that effect rate of economic development and the rate of population growth. There is a strong positive correlation between GNP per capita and energy use. 2 billion people lack access to household electricity. 1% of greenhouse gases will  </a:t>
            </a:r>
          </a:p>
        </p:txBody>
      </p:sp>
    </p:spTree>
    <p:extLst>
      <p:ext uri="{BB962C8B-B14F-4D97-AF65-F5344CB8AC3E}">
        <p14:creationId xmlns:p14="http://schemas.microsoft.com/office/powerpoint/2010/main" val="369235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582" y="859536"/>
            <a:ext cx="6859630" cy="5248656"/>
          </a:xfrm>
          <a:prstGeom prst="rect">
            <a:avLst/>
          </a:prstGeom>
          <a:ln w="28575">
            <a:solidFill>
              <a:srgbClr val="00FF00"/>
            </a:solidFill>
          </a:ln>
        </p:spPr>
      </p:pic>
      <p:sp>
        <p:nvSpPr>
          <p:cNvPr id="5" name="Rectangle 4"/>
          <p:cNvSpPr/>
          <p:nvPr/>
        </p:nvSpPr>
        <p:spPr>
          <a:xfrm>
            <a:off x="160430" y="152401"/>
            <a:ext cx="11841069" cy="457200"/>
          </a:xfrm>
          <a:prstGeom prst="rect">
            <a:avLst/>
          </a:prstGeom>
          <a:ln w="28575">
            <a:solidFill>
              <a:srgbClr val="FF0000"/>
            </a:solidFill>
          </a:ln>
        </p:spPr>
        <p:txBody>
          <a:bodyPr wrap="square">
            <a:spAutoFit/>
          </a:bodyPr>
          <a:lstStyle/>
          <a:p>
            <a:r>
              <a:rPr lang="en-GB" sz="2400" u="sng" dirty="0">
                <a:latin typeface="Comic Sans MS" panose="030F0702030302020204" pitchFamily="66" charset="0"/>
              </a:rPr>
              <a:t>Alternate Starter Task: </a:t>
            </a:r>
          </a:p>
        </p:txBody>
      </p:sp>
      <p:sp>
        <p:nvSpPr>
          <p:cNvPr id="6" name="Rectangle 5"/>
          <p:cNvSpPr/>
          <p:nvPr/>
        </p:nvSpPr>
        <p:spPr>
          <a:xfrm>
            <a:off x="7424928" y="859536"/>
            <a:ext cx="4649723" cy="830997"/>
          </a:xfrm>
          <a:prstGeom prst="rect">
            <a:avLst/>
          </a:prstGeom>
          <a:ln w="28575">
            <a:solidFill>
              <a:srgbClr val="00FF00"/>
            </a:solidFill>
          </a:ln>
        </p:spPr>
        <p:txBody>
          <a:bodyPr wrap="square">
            <a:spAutoFit/>
          </a:bodyPr>
          <a:lstStyle/>
          <a:p>
            <a:r>
              <a:rPr lang="en-GB" sz="2400" u="sng" dirty="0">
                <a:latin typeface="Comic Sans MS" panose="030F0702030302020204" pitchFamily="66" charset="0"/>
              </a:rPr>
              <a:t>Starter</a:t>
            </a:r>
            <a:r>
              <a:rPr lang="en-GB" sz="2400" dirty="0">
                <a:latin typeface="Comic Sans MS" panose="030F0702030302020204" pitchFamily="66" charset="0"/>
              </a:rPr>
              <a:t>: Complete the first two questions (a) and (b).</a:t>
            </a:r>
          </a:p>
        </p:txBody>
      </p:sp>
      <p:sp>
        <p:nvSpPr>
          <p:cNvPr id="7" name="Date Placeholder 6"/>
          <p:cNvSpPr>
            <a:spLocks noGrp="1"/>
          </p:cNvSpPr>
          <p:nvPr>
            <p:ph type="dt" sz="half" idx="10"/>
          </p:nvPr>
        </p:nvSpPr>
        <p:spPr/>
        <p:txBody>
          <a:bodyPr/>
          <a:lstStyle/>
          <a:p>
            <a:fld id="{56D510C1-6963-4332-9DB3-5A47742F5027}" type="datetime1">
              <a:rPr lang="en-GB" smtClean="0"/>
              <a:t>02/12/2016</a:t>
            </a:fld>
            <a:endParaRPr lang="en-GB"/>
          </a:p>
        </p:txBody>
      </p:sp>
      <p:sp>
        <p:nvSpPr>
          <p:cNvPr id="8" name="Slide Number Placeholder 7"/>
          <p:cNvSpPr>
            <a:spLocks noGrp="1"/>
          </p:cNvSpPr>
          <p:nvPr>
            <p:ph type="sldNum" sz="quarter" idx="12"/>
          </p:nvPr>
        </p:nvSpPr>
        <p:spPr/>
        <p:txBody>
          <a:bodyPr/>
          <a:lstStyle/>
          <a:p>
            <a:fld id="{C634FB60-5C77-4F44-8E72-70A9F94F04E9}" type="slidenum">
              <a:rPr lang="en-GB" smtClean="0"/>
              <a:t>8</a:t>
            </a:fld>
            <a:endParaRPr lang="en-GB"/>
          </a:p>
        </p:txBody>
      </p:sp>
    </p:spTree>
    <p:extLst>
      <p:ext uri="{BB962C8B-B14F-4D97-AF65-F5344CB8AC3E}">
        <p14:creationId xmlns:p14="http://schemas.microsoft.com/office/powerpoint/2010/main" val="108936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Case Study </a:t>
            </a:r>
          </a:p>
        </p:txBody>
      </p:sp>
      <p:sp>
        <p:nvSpPr>
          <p:cNvPr id="3" name="Rectangle 2"/>
          <p:cNvSpPr/>
          <p:nvPr/>
        </p:nvSpPr>
        <p:spPr>
          <a:xfrm>
            <a:off x="142142" y="719329"/>
            <a:ext cx="11841069" cy="830997"/>
          </a:xfrm>
          <a:prstGeom prst="rect">
            <a:avLst/>
          </a:prstGeom>
          <a:ln w="28575">
            <a:solidFill>
              <a:srgbClr val="00FF00"/>
            </a:solidFill>
          </a:ln>
        </p:spPr>
        <p:txBody>
          <a:bodyPr wrap="square">
            <a:spAutoFit/>
          </a:bodyPr>
          <a:lstStyle/>
          <a:p>
            <a:r>
              <a:rPr lang="en-GB" sz="2400" u="sng" dirty="0">
                <a:latin typeface="Comic Sans MS" panose="030F0702030302020204" pitchFamily="66" charset="0"/>
              </a:rPr>
              <a:t>Demo</a:t>
            </a:r>
            <a:r>
              <a:rPr lang="en-GB" sz="2400" dirty="0">
                <a:latin typeface="Comic Sans MS" panose="030F0702030302020204" pitchFamily="66" charset="0"/>
              </a:rPr>
              <a:t>: Read the Case Studies and complete a case study sheet for each of the given case studies. </a:t>
            </a:r>
          </a:p>
        </p:txBody>
      </p:sp>
      <p:pic>
        <p:nvPicPr>
          <p:cNvPr id="2" name="Picture 1"/>
          <p:cNvPicPr>
            <a:picLocks noChangeAspect="1"/>
          </p:cNvPicPr>
          <p:nvPr/>
        </p:nvPicPr>
        <p:blipFill>
          <a:blip r:embed="rId2"/>
          <a:stretch>
            <a:fillRect/>
          </a:stretch>
        </p:blipFill>
        <p:spPr>
          <a:xfrm>
            <a:off x="5220461" y="1856233"/>
            <a:ext cx="6762750" cy="3931920"/>
          </a:xfrm>
          <a:prstGeom prst="rect">
            <a:avLst/>
          </a:prstGeom>
          <a:ln w="28575">
            <a:solidFill>
              <a:srgbClr val="00B0F0"/>
            </a:solidFill>
          </a:ln>
        </p:spPr>
      </p:pic>
      <p:sp>
        <p:nvSpPr>
          <p:cNvPr id="5" name="Rectangle 4"/>
          <p:cNvSpPr/>
          <p:nvPr/>
        </p:nvSpPr>
        <p:spPr>
          <a:xfrm>
            <a:off x="142142" y="5886794"/>
            <a:ext cx="11841069" cy="830997"/>
          </a:xfrm>
          <a:prstGeom prst="rect">
            <a:avLst/>
          </a:prstGeom>
          <a:ln w="28575">
            <a:solidFill>
              <a:srgbClr val="00B0F0"/>
            </a:solidFill>
          </a:ln>
        </p:spPr>
        <p:txBody>
          <a:bodyPr wrap="square">
            <a:spAutoFit/>
          </a:bodyPr>
          <a:lstStyle/>
          <a:p>
            <a:r>
              <a:rPr lang="en-GB" sz="2400" u="sng" dirty="0">
                <a:latin typeface="Comic Sans MS" panose="030F0702030302020204" pitchFamily="66" charset="0"/>
              </a:rPr>
              <a:t>Challenge</a:t>
            </a:r>
            <a:r>
              <a:rPr lang="en-GB" sz="2400" dirty="0">
                <a:latin typeface="Comic Sans MS" panose="030F0702030302020204" pitchFamily="66" charset="0"/>
              </a:rPr>
              <a:t>: Self-reflection can answer the following questions for all of your case studies?</a:t>
            </a:r>
          </a:p>
        </p:txBody>
      </p:sp>
      <p:sp>
        <p:nvSpPr>
          <p:cNvPr id="6" name="Rectangle 5"/>
          <p:cNvSpPr/>
          <p:nvPr/>
        </p:nvSpPr>
        <p:spPr>
          <a:xfrm>
            <a:off x="160430" y="2418697"/>
            <a:ext cx="4859627" cy="830997"/>
          </a:xfrm>
          <a:prstGeom prst="rect">
            <a:avLst/>
          </a:prstGeom>
          <a:ln w="28575">
            <a:solidFill>
              <a:srgbClr val="FFC000"/>
            </a:solidFill>
          </a:ln>
        </p:spPr>
        <p:txBody>
          <a:bodyPr wrap="square">
            <a:spAutoFit/>
          </a:bodyPr>
          <a:lstStyle/>
          <a:p>
            <a:pPr algn="ctr"/>
            <a:r>
              <a:rPr lang="en-GB" sz="2400" u="sng" dirty="0">
                <a:latin typeface="Comic Sans MS" panose="030F0702030302020204" pitchFamily="66" charset="0"/>
              </a:rPr>
              <a:t>Russia </a:t>
            </a:r>
            <a:r>
              <a:rPr lang="en-GB" sz="2400" dirty="0">
                <a:latin typeface="Comic Sans MS" panose="030F0702030302020204" pitchFamily="66" charset="0"/>
              </a:rPr>
              <a:t>= An energy giant flexes its muscles</a:t>
            </a:r>
          </a:p>
        </p:txBody>
      </p:sp>
      <p:sp>
        <p:nvSpPr>
          <p:cNvPr id="7" name="Rectangle 6"/>
          <p:cNvSpPr/>
          <p:nvPr/>
        </p:nvSpPr>
        <p:spPr>
          <a:xfrm>
            <a:off x="160429" y="3407616"/>
            <a:ext cx="4859627"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The Niger Delta </a:t>
            </a:r>
            <a:r>
              <a:rPr lang="en-GB" sz="2400" dirty="0">
                <a:latin typeface="Comic Sans MS" panose="030F0702030302020204" pitchFamily="66" charset="0"/>
              </a:rPr>
              <a:t>= Oil Pollution </a:t>
            </a:r>
          </a:p>
        </p:txBody>
      </p:sp>
      <p:sp>
        <p:nvSpPr>
          <p:cNvPr id="8" name="Rectangle 7"/>
          <p:cNvSpPr/>
          <p:nvPr/>
        </p:nvSpPr>
        <p:spPr>
          <a:xfrm>
            <a:off x="160429" y="4047040"/>
            <a:ext cx="4859627" cy="830997"/>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Oil sands </a:t>
            </a:r>
            <a:r>
              <a:rPr lang="en-GB" sz="2400" dirty="0">
                <a:latin typeface="Comic Sans MS" panose="030F0702030302020204" pitchFamily="66" charset="0"/>
              </a:rPr>
              <a:t>in Canada and Venezuela </a:t>
            </a:r>
          </a:p>
        </p:txBody>
      </p:sp>
      <p:sp>
        <p:nvSpPr>
          <p:cNvPr id="9" name="Rectangle 8"/>
          <p:cNvSpPr/>
          <p:nvPr/>
        </p:nvSpPr>
        <p:spPr>
          <a:xfrm>
            <a:off x="160430" y="1856233"/>
            <a:ext cx="4859627"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Case Study </a:t>
            </a:r>
          </a:p>
        </p:txBody>
      </p:sp>
      <p:sp>
        <p:nvSpPr>
          <p:cNvPr id="10" name="Rectangle 9"/>
          <p:cNvSpPr/>
          <p:nvPr/>
        </p:nvSpPr>
        <p:spPr>
          <a:xfrm>
            <a:off x="160429" y="5108910"/>
            <a:ext cx="4859627" cy="461665"/>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The Arctic Circle </a:t>
            </a:r>
          </a:p>
        </p:txBody>
      </p:sp>
    </p:spTree>
    <p:extLst>
      <p:ext uri="{BB962C8B-B14F-4D97-AF65-F5344CB8AC3E}">
        <p14:creationId xmlns:p14="http://schemas.microsoft.com/office/powerpoint/2010/main" val="1382290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11658</TotalTime>
  <Words>516</Words>
  <Application>Microsoft Office PowerPoint</Application>
  <PresentationFormat>Widescreen</PresentationFormat>
  <Paragraphs>49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29</cp:revision>
  <dcterms:created xsi:type="dcterms:W3CDTF">2016-02-09T18:23:47Z</dcterms:created>
  <dcterms:modified xsi:type="dcterms:W3CDTF">2016-12-05T06:39:15Z</dcterms:modified>
</cp:coreProperties>
</file>