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6" r:id="rId2"/>
    <p:sldId id="264" r:id="rId3"/>
    <p:sldId id="260" r:id="rId4"/>
    <p:sldId id="268" r:id="rId5"/>
    <p:sldId id="270" r:id="rId6"/>
    <p:sldId id="271" r:id="rId7"/>
    <p:sldId id="259" r:id="rId8"/>
    <p:sldId id="277" r:id="rId9"/>
    <p:sldId id="258" r:id="rId10"/>
    <p:sldId id="265" r:id="rId11"/>
    <p:sldId id="266" r:id="rId12"/>
    <p:sldId id="267" r:id="rId13"/>
    <p:sldId id="269"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iday Short Lesson" id="{AF09392C-4D14-4CD5-BEF7-2DEC2B90C503}">
          <p14:sldIdLst>
            <p14:sldId id="276"/>
            <p14:sldId id="264"/>
            <p14:sldId id="260"/>
            <p14:sldId id="268"/>
            <p14:sldId id="270"/>
            <p14:sldId id="271"/>
            <p14:sldId id="259"/>
            <p14:sldId id="277"/>
            <p14:sldId id="258"/>
          </p14:sldIdLst>
        </p14:section>
        <p14:section name="Homework" id="{D9982E84-609A-4CFD-AD79-D62AB1635FCD}">
          <p14:sldIdLst>
            <p14:sldId id="265"/>
            <p14:sldId id="266"/>
            <p14:sldId id="267"/>
            <p14:sldId id="269"/>
          </p14:sldIdLst>
        </p14:section>
        <p14:section name="Exam Practice" id="{D12A3B40-ADE4-4BC9-B1B7-911ED3126A24}">
          <p14:sldIdLst>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81" d="100"/>
          <a:sy n="81" d="100"/>
        </p:scale>
        <p:origin x="11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2FF2D-2B54-9D4E-98F1-5C1074DFEBF6}" type="doc">
      <dgm:prSet loTypeId="urn:microsoft.com/office/officeart/2005/8/layout/cycle3" loCatId="" qsTypeId="urn:microsoft.com/office/officeart/2005/8/quickstyle/simple1" qsCatId="simple" csTypeId="urn:microsoft.com/office/officeart/2005/8/colors/accent0_1" csCatId="mainScheme" phldr="0"/>
      <dgm:spPr/>
      <dgm:t>
        <a:bodyPr/>
        <a:lstStyle/>
        <a:p>
          <a:endParaRPr lang="en-US"/>
        </a:p>
      </dgm:t>
    </dgm:pt>
    <dgm:pt modelId="{F07CC739-BC20-EA4F-958B-2E36C81A836D}">
      <dgm:prSet phldrT="[Text]" phldr="1"/>
      <dgm:spPr/>
      <dgm:t>
        <a:bodyPr/>
        <a:lstStyle/>
        <a:p>
          <a:endParaRPr lang="en-US"/>
        </a:p>
      </dgm:t>
    </dgm:pt>
    <dgm:pt modelId="{9AAC7BBD-6F12-F44F-8F12-FA77821687ED}" type="parTrans" cxnId="{D7710FF1-B51B-F142-B058-7F5D68BB7015}">
      <dgm:prSet/>
      <dgm:spPr/>
      <dgm:t>
        <a:bodyPr/>
        <a:lstStyle/>
        <a:p>
          <a:endParaRPr lang="en-US"/>
        </a:p>
      </dgm:t>
    </dgm:pt>
    <dgm:pt modelId="{6C1DD3CF-624D-3546-9C3F-AABDDB2C67E9}" type="sibTrans" cxnId="{D7710FF1-B51B-F142-B058-7F5D68BB7015}">
      <dgm:prSet/>
      <dgm:spPr/>
      <dgm:t>
        <a:bodyPr/>
        <a:lstStyle/>
        <a:p>
          <a:endParaRPr lang="en-US"/>
        </a:p>
      </dgm:t>
    </dgm:pt>
    <dgm:pt modelId="{10806C95-C930-4347-91E6-489DDC3EBFD6}">
      <dgm:prSet phldrT="[Text]" phldr="1"/>
      <dgm:spPr/>
      <dgm:t>
        <a:bodyPr/>
        <a:lstStyle/>
        <a:p>
          <a:endParaRPr lang="en-US"/>
        </a:p>
      </dgm:t>
    </dgm:pt>
    <dgm:pt modelId="{7B621C91-E587-9C42-9C00-988FB6956C0A}" type="parTrans" cxnId="{5D0AE72C-2935-F843-8CE9-706A94897279}">
      <dgm:prSet/>
      <dgm:spPr/>
      <dgm:t>
        <a:bodyPr/>
        <a:lstStyle/>
        <a:p>
          <a:endParaRPr lang="en-US"/>
        </a:p>
      </dgm:t>
    </dgm:pt>
    <dgm:pt modelId="{9925A78C-2C5D-2049-A294-4867627A7E30}" type="sibTrans" cxnId="{5D0AE72C-2935-F843-8CE9-706A94897279}">
      <dgm:prSet/>
      <dgm:spPr/>
      <dgm:t>
        <a:bodyPr/>
        <a:lstStyle/>
        <a:p>
          <a:endParaRPr lang="en-US"/>
        </a:p>
      </dgm:t>
    </dgm:pt>
    <dgm:pt modelId="{1170FD1F-E6D1-484D-A44E-198C3CEAC771}">
      <dgm:prSet phldrT="[Text]" phldr="1"/>
      <dgm:spPr/>
      <dgm:t>
        <a:bodyPr/>
        <a:lstStyle/>
        <a:p>
          <a:endParaRPr lang="en-US"/>
        </a:p>
      </dgm:t>
    </dgm:pt>
    <dgm:pt modelId="{5BF47826-6C8E-F944-8FCE-3606DC5625BE}" type="parTrans" cxnId="{741F3913-68E7-A045-BECB-EEC5B6E74291}">
      <dgm:prSet/>
      <dgm:spPr/>
      <dgm:t>
        <a:bodyPr/>
        <a:lstStyle/>
        <a:p>
          <a:endParaRPr lang="en-US"/>
        </a:p>
      </dgm:t>
    </dgm:pt>
    <dgm:pt modelId="{F4D2E624-3509-2B4E-9658-632831C0EBEE}" type="sibTrans" cxnId="{741F3913-68E7-A045-BECB-EEC5B6E74291}">
      <dgm:prSet/>
      <dgm:spPr/>
      <dgm:t>
        <a:bodyPr/>
        <a:lstStyle/>
        <a:p>
          <a:endParaRPr lang="en-US"/>
        </a:p>
      </dgm:t>
    </dgm:pt>
    <dgm:pt modelId="{57A1FCB5-3056-354C-B094-96127897566E}">
      <dgm:prSet phldrT="[Text]" phldr="1"/>
      <dgm:spPr/>
      <dgm:t>
        <a:bodyPr/>
        <a:lstStyle/>
        <a:p>
          <a:endParaRPr lang="en-US"/>
        </a:p>
      </dgm:t>
    </dgm:pt>
    <dgm:pt modelId="{0CE41D4C-9218-4D42-A520-5FB3E828E831}" type="parTrans" cxnId="{5720731F-51B7-CB42-A492-C9E47B2D92DD}">
      <dgm:prSet/>
      <dgm:spPr/>
      <dgm:t>
        <a:bodyPr/>
        <a:lstStyle/>
        <a:p>
          <a:endParaRPr lang="en-US"/>
        </a:p>
      </dgm:t>
    </dgm:pt>
    <dgm:pt modelId="{789BC410-D37E-1249-99F3-1AC84BA2EA96}" type="sibTrans" cxnId="{5720731F-51B7-CB42-A492-C9E47B2D92DD}">
      <dgm:prSet/>
      <dgm:spPr/>
      <dgm:t>
        <a:bodyPr/>
        <a:lstStyle/>
        <a:p>
          <a:endParaRPr lang="en-US"/>
        </a:p>
      </dgm:t>
    </dgm:pt>
    <dgm:pt modelId="{416E05E5-E318-444A-A1EE-D1102DEEEA25}">
      <dgm:prSet phldrT="[Text]" phldr="1"/>
      <dgm:spPr/>
      <dgm:t>
        <a:bodyPr/>
        <a:lstStyle/>
        <a:p>
          <a:endParaRPr lang="en-US"/>
        </a:p>
      </dgm:t>
    </dgm:pt>
    <dgm:pt modelId="{9C48745C-7774-8049-94F0-27D3020B6078}" type="parTrans" cxnId="{7A5D1189-B2BD-2947-8A49-54223FD55948}">
      <dgm:prSet/>
      <dgm:spPr/>
      <dgm:t>
        <a:bodyPr/>
        <a:lstStyle/>
        <a:p>
          <a:endParaRPr lang="en-US"/>
        </a:p>
      </dgm:t>
    </dgm:pt>
    <dgm:pt modelId="{6A09E431-D54E-7B40-8EC2-9DEE02DFC06A}" type="sibTrans" cxnId="{7A5D1189-B2BD-2947-8A49-54223FD55948}">
      <dgm:prSet/>
      <dgm:spPr/>
      <dgm:t>
        <a:bodyPr/>
        <a:lstStyle/>
        <a:p>
          <a:endParaRPr lang="en-US"/>
        </a:p>
      </dgm:t>
    </dgm:pt>
    <dgm:pt modelId="{4DE69576-C9C7-1348-BB9E-12205789A057}" type="pres">
      <dgm:prSet presAssocID="{F372FF2D-2B54-9D4E-98F1-5C1074DFEBF6}" presName="Name0" presStyleCnt="0">
        <dgm:presLayoutVars>
          <dgm:dir/>
          <dgm:resizeHandles val="exact"/>
        </dgm:presLayoutVars>
      </dgm:prSet>
      <dgm:spPr/>
    </dgm:pt>
    <dgm:pt modelId="{66E2A6D8-346D-2A41-AD3F-E0654C4E9619}" type="pres">
      <dgm:prSet presAssocID="{F372FF2D-2B54-9D4E-98F1-5C1074DFEBF6}" presName="cycle" presStyleCnt="0"/>
      <dgm:spPr/>
    </dgm:pt>
    <dgm:pt modelId="{1E4D1777-EEBE-7A4F-9BD9-9C8BF7660D70}" type="pres">
      <dgm:prSet presAssocID="{F07CC739-BC20-EA4F-958B-2E36C81A836D}" presName="nodeFirstNode" presStyleLbl="node1" presStyleIdx="0" presStyleCnt="5">
        <dgm:presLayoutVars>
          <dgm:bulletEnabled val="1"/>
        </dgm:presLayoutVars>
      </dgm:prSet>
      <dgm:spPr/>
    </dgm:pt>
    <dgm:pt modelId="{72FFF580-7372-534E-9CD6-2EC14825B1EB}" type="pres">
      <dgm:prSet presAssocID="{6C1DD3CF-624D-3546-9C3F-AABDDB2C67E9}" presName="sibTransFirstNode" presStyleLbl="bgShp" presStyleIdx="0" presStyleCnt="1"/>
      <dgm:spPr/>
    </dgm:pt>
    <dgm:pt modelId="{DCDEA0B5-F8FF-5D48-8DE4-E0487063AF33}" type="pres">
      <dgm:prSet presAssocID="{10806C95-C930-4347-91E6-489DDC3EBFD6}" presName="nodeFollowingNodes" presStyleLbl="node1" presStyleIdx="1" presStyleCnt="5">
        <dgm:presLayoutVars>
          <dgm:bulletEnabled val="1"/>
        </dgm:presLayoutVars>
      </dgm:prSet>
      <dgm:spPr/>
    </dgm:pt>
    <dgm:pt modelId="{7F0ADB80-440F-E746-B345-EA82497217B8}" type="pres">
      <dgm:prSet presAssocID="{1170FD1F-E6D1-484D-A44E-198C3CEAC771}" presName="nodeFollowingNodes" presStyleLbl="node1" presStyleIdx="2" presStyleCnt="5">
        <dgm:presLayoutVars>
          <dgm:bulletEnabled val="1"/>
        </dgm:presLayoutVars>
      </dgm:prSet>
      <dgm:spPr/>
    </dgm:pt>
    <dgm:pt modelId="{03993179-968A-F34E-BB2A-F0D0C36A7A7D}" type="pres">
      <dgm:prSet presAssocID="{57A1FCB5-3056-354C-B094-96127897566E}" presName="nodeFollowingNodes" presStyleLbl="node1" presStyleIdx="3" presStyleCnt="5">
        <dgm:presLayoutVars>
          <dgm:bulletEnabled val="1"/>
        </dgm:presLayoutVars>
      </dgm:prSet>
      <dgm:spPr/>
    </dgm:pt>
    <dgm:pt modelId="{351AD8F9-9FFB-7B43-B146-30BE46324839}" type="pres">
      <dgm:prSet presAssocID="{416E05E5-E318-444A-A1EE-D1102DEEEA25}" presName="nodeFollowingNodes" presStyleLbl="node1" presStyleIdx="4" presStyleCnt="5">
        <dgm:presLayoutVars>
          <dgm:bulletEnabled val="1"/>
        </dgm:presLayoutVars>
      </dgm:prSet>
      <dgm:spPr/>
    </dgm:pt>
  </dgm:ptLst>
  <dgm:cxnLst>
    <dgm:cxn modelId="{F6046C05-E925-1644-AB0A-F3B7A5CCA020}" type="presOf" srcId="{416E05E5-E318-444A-A1EE-D1102DEEEA25}" destId="{351AD8F9-9FFB-7B43-B146-30BE46324839}" srcOrd="0" destOrd="0" presId="urn:microsoft.com/office/officeart/2005/8/layout/cycle3"/>
    <dgm:cxn modelId="{741F3913-68E7-A045-BECB-EEC5B6E74291}" srcId="{F372FF2D-2B54-9D4E-98F1-5C1074DFEBF6}" destId="{1170FD1F-E6D1-484D-A44E-198C3CEAC771}" srcOrd="2" destOrd="0" parTransId="{5BF47826-6C8E-F944-8FCE-3606DC5625BE}" sibTransId="{F4D2E624-3509-2B4E-9658-632831C0EBEE}"/>
    <dgm:cxn modelId="{5720731F-51B7-CB42-A492-C9E47B2D92DD}" srcId="{F372FF2D-2B54-9D4E-98F1-5C1074DFEBF6}" destId="{57A1FCB5-3056-354C-B094-96127897566E}" srcOrd="3" destOrd="0" parTransId="{0CE41D4C-9218-4D42-A520-5FB3E828E831}" sibTransId="{789BC410-D37E-1249-99F3-1AC84BA2EA96}"/>
    <dgm:cxn modelId="{2AF44120-92EA-D44E-BC74-F2ED66732DB8}" type="presOf" srcId="{6C1DD3CF-624D-3546-9C3F-AABDDB2C67E9}" destId="{72FFF580-7372-534E-9CD6-2EC14825B1EB}" srcOrd="0" destOrd="0" presId="urn:microsoft.com/office/officeart/2005/8/layout/cycle3"/>
    <dgm:cxn modelId="{5D0AE72C-2935-F843-8CE9-706A94897279}" srcId="{F372FF2D-2B54-9D4E-98F1-5C1074DFEBF6}" destId="{10806C95-C930-4347-91E6-489DDC3EBFD6}" srcOrd="1" destOrd="0" parTransId="{7B621C91-E587-9C42-9C00-988FB6956C0A}" sibTransId="{9925A78C-2C5D-2049-A294-4867627A7E30}"/>
    <dgm:cxn modelId="{121CC63C-0346-2A4A-A240-BB1E6EB8F72B}" type="presOf" srcId="{57A1FCB5-3056-354C-B094-96127897566E}" destId="{03993179-968A-F34E-BB2A-F0D0C36A7A7D}" srcOrd="0" destOrd="0" presId="urn:microsoft.com/office/officeart/2005/8/layout/cycle3"/>
    <dgm:cxn modelId="{FEB2F252-8A40-3C40-A554-9F2AAD03F14F}" type="presOf" srcId="{1170FD1F-E6D1-484D-A44E-198C3CEAC771}" destId="{7F0ADB80-440F-E746-B345-EA82497217B8}" srcOrd="0" destOrd="0" presId="urn:microsoft.com/office/officeart/2005/8/layout/cycle3"/>
    <dgm:cxn modelId="{7A5D1189-B2BD-2947-8A49-54223FD55948}" srcId="{F372FF2D-2B54-9D4E-98F1-5C1074DFEBF6}" destId="{416E05E5-E318-444A-A1EE-D1102DEEEA25}" srcOrd="4" destOrd="0" parTransId="{9C48745C-7774-8049-94F0-27D3020B6078}" sibTransId="{6A09E431-D54E-7B40-8EC2-9DEE02DFC06A}"/>
    <dgm:cxn modelId="{BAFC8AAC-C2FD-B143-9C68-908D482A0C29}" type="presOf" srcId="{F372FF2D-2B54-9D4E-98F1-5C1074DFEBF6}" destId="{4DE69576-C9C7-1348-BB9E-12205789A057}" srcOrd="0" destOrd="0" presId="urn:microsoft.com/office/officeart/2005/8/layout/cycle3"/>
    <dgm:cxn modelId="{7FC028C8-6104-E44D-8038-59C924E917D7}" type="presOf" srcId="{F07CC739-BC20-EA4F-958B-2E36C81A836D}" destId="{1E4D1777-EEBE-7A4F-9BD9-9C8BF7660D70}" srcOrd="0" destOrd="0" presId="urn:microsoft.com/office/officeart/2005/8/layout/cycle3"/>
    <dgm:cxn modelId="{D7710FF1-B51B-F142-B058-7F5D68BB7015}" srcId="{F372FF2D-2B54-9D4E-98F1-5C1074DFEBF6}" destId="{F07CC739-BC20-EA4F-958B-2E36C81A836D}" srcOrd="0" destOrd="0" parTransId="{9AAC7BBD-6F12-F44F-8F12-FA77821687ED}" sibTransId="{6C1DD3CF-624D-3546-9C3F-AABDDB2C67E9}"/>
    <dgm:cxn modelId="{1408E6F6-A3F3-0343-A675-5C2E2FB42B64}" type="presOf" srcId="{10806C95-C930-4347-91E6-489DDC3EBFD6}" destId="{DCDEA0B5-F8FF-5D48-8DE4-E0487063AF33}" srcOrd="0" destOrd="0" presId="urn:microsoft.com/office/officeart/2005/8/layout/cycle3"/>
    <dgm:cxn modelId="{3E7721A3-E5D6-5741-8F4C-8A6E48969AFC}" type="presParOf" srcId="{4DE69576-C9C7-1348-BB9E-12205789A057}" destId="{66E2A6D8-346D-2A41-AD3F-E0654C4E9619}" srcOrd="0" destOrd="0" presId="urn:microsoft.com/office/officeart/2005/8/layout/cycle3"/>
    <dgm:cxn modelId="{F967AE13-3B57-6B4F-82C9-7ECF557498FA}" type="presParOf" srcId="{66E2A6D8-346D-2A41-AD3F-E0654C4E9619}" destId="{1E4D1777-EEBE-7A4F-9BD9-9C8BF7660D70}" srcOrd="0" destOrd="0" presId="urn:microsoft.com/office/officeart/2005/8/layout/cycle3"/>
    <dgm:cxn modelId="{AE29B466-57FA-D242-890A-FE59C5833F4E}" type="presParOf" srcId="{66E2A6D8-346D-2A41-AD3F-E0654C4E9619}" destId="{72FFF580-7372-534E-9CD6-2EC14825B1EB}" srcOrd="1" destOrd="0" presId="urn:microsoft.com/office/officeart/2005/8/layout/cycle3"/>
    <dgm:cxn modelId="{BBE199B7-6159-7942-96A0-287E437C18E6}" type="presParOf" srcId="{66E2A6D8-346D-2A41-AD3F-E0654C4E9619}" destId="{DCDEA0B5-F8FF-5D48-8DE4-E0487063AF33}" srcOrd="2" destOrd="0" presId="urn:microsoft.com/office/officeart/2005/8/layout/cycle3"/>
    <dgm:cxn modelId="{FF9FE878-2155-6D4C-8938-A16081B4B05E}" type="presParOf" srcId="{66E2A6D8-346D-2A41-AD3F-E0654C4E9619}" destId="{7F0ADB80-440F-E746-B345-EA82497217B8}" srcOrd="3" destOrd="0" presId="urn:microsoft.com/office/officeart/2005/8/layout/cycle3"/>
    <dgm:cxn modelId="{4CDD6D0B-7CA8-874B-945D-88067A24EA67}" type="presParOf" srcId="{66E2A6D8-346D-2A41-AD3F-E0654C4E9619}" destId="{03993179-968A-F34E-BB2A-F0D0C36A7A7D}" srcOrd="4" destOrd="0" presId="urn:microsoft.com/office/officeart/2005/8/layout/cycle3"/>
    <dgm:cxn modelId="{1EB97865-53D2-6244-93A0-A378F0B6E686}" type="presParOf" srcId="{66E2A6D8-346D-2A41-AD3F-E0654C4E9619}" destId="{351AD8F9-9FFB-7B43-B146-30BE46324839}"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FF580-7372-534E-9CD6-2EC14825B1EB}">
      <dsp:nvSpPr>
        <dsp:cNvPr id="0" name=""/>
        <dsp:cNvSpPr/>
      </dsp:nvSpPr>
      <dsp:spPr>
        <a:xfrm>
          <a:off x="630213" y="51786"/>
          <a:ext cx="4652165" cy="4652165"/>
        </a:xfrm>
        <a:prstGeom prst="circularArrow">
          <a:avLst>
            <a:gd name="adj1" fmla="val 5544"/>
            <a:gd name="adj2" fmla="val 330680"/>
            <a:gd name="adj3" fmla="val 13820528"/>
            <a:gd name="adj4" fmla="val 17358879"/>
            <a:gd name="adj5" fmla="val 5757"/>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D1777-EEBE-7A4F-9BD9-9C8BF7660D70}">
      <dsp:nvSpPr>
        <dsp:cNvPr id="0" name=""/>
        <dsp:cNvSpPr/>
      </dsp:nvSpPr>
      <dsp:spPr>
        <a:xfrm>
          <a:off x="1888103" y="78597"/>
          <a:ext cx="2136385" cy="106819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1940248" y="130742"/>
        <a:ext cx="2032095" cy="963902"/>
      </dsp:txXfrm>
    </dsp:sp>
    <dsp:sp modelId="{DCDEA0B5-F8FF-5D48-8DE4-E0487063AF33}">
      <dsp:nvSpPr>
        <dsp:cNvPr id="0" name=""/>
        <dsp:cNvSpPr/>
      </dsp:nvSpPr>
      <dsp:spPr>
        <a:xfrm>
          <a:off x="3774871" y="1449415"/>
          <a:ext cx="2136385" cy="106819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3827016" y="1501560"/>
        <a:ext cx="2032095" cy="963902"/>
      </dsp:txXfrm>
    </dsp:sp>
    <dsp:sp modelId="{7F0ADB80-440F-E746-B345-EA82497217B8}">
      <dsp:nvSpPr>
        <dsp:cNvPr id="0" name=""/>
        <dsp:cNvSpPr/>
      </dsp:nvSpPr>
      <dsp:spPr>
        <a:xfrm>
          <a:off x="3054190" y="3667444"/>
          <a:ext cx="2136385" cy="106819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3106335" y="3719589"/>
        <a:ext cx="2032095" cy="963902"/>
      </dsp:txXfrm>
    </dsp:sp>
    <dsp:sp modelId="{03993179-968A-F34E-BB2A-F0D0C36A7A7D}">
      <dsp:nvSpPr>
        <dsp:cNvPr id="0" name=""/>
        <dsp:cNvSpPr/>
      </dsp:nvSpPr>
      <dsp:spPr>
        <a:xfrm>
          <a:off x="722015" y="3667444"/>
          <a:ext cx="2136385" cy="106819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774160" y="3719589"/>
        <a:ext cx="2032095" cy="963902"/>
      </dsp:txXfrm>
    </dsp:sp>
    <dsp:sp modelId="{351AD8F9-9FFB-7B43-B146-30BE46324839}">
      <dsp:nvSpPr>
        <dsp:cNvPr id="0" name=""/>
        <dsp:cNvSpPr/>
      </dsp:nvSpPr>
      <dsp:spPr>
        <a:xfrm>
          <a:off x="1334" y="1449415"/>
          <a:ext cx="2136385" cy="106819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53479" y="1501560"/>
        <a:ext cx="2032095" cy="96390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53DFE-FA91-4FB6-B749-5A6BF30836E0}" type="datetimeFigureOut">
              <a:rPr lang="en-GB" smtClean="0"/>
              <a:t>12/12/2019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091EE-3869-4F47-9D75-42FB13F0DDCA}" type="slidenum">
              <a:rPr lang="en-GB" smtClean="0"/>
              <a:t>‹#›</a:t>
            </a:fld>
            <a:endParaRPr lang="en-GB"/>
          </a:p>
        </p:txBody>
      </p:sp>
    </p:spTree>
    <p:extLst>
      <p:ext uri="{BB962C8B-B14F-4D97-AF65-F5344CB8AC3E}">
        <p14:creationId xmlns:p14="http://schemas.microsoft.com/office/powerpoint/2010/main" val="245106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eaLnBrk="1" hangingPunct="1">
              <a:spcBef>
                <a:spcPct val="0"/>
              </a:spcBef>
            </a:pPr>
            <a:fld id="{8EF82C91-40D2-4DC1-AC5B-15B6CD5BD9C3}"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176392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itchFamily="34" charset="-128"/>
              </a:defRPr>
            </a:lvl1pPr>
            <a:lvl2pPr marL="766763" indent="-293688" eaLnBrk="0" hangingPunct="0">
              <a:spcBef>
                <a:spcPct val="30000"/>
              </a:spcBef>
              <a:defRPr sz="1200">
                <a:solidFill>
                  <a:schemeClr val="tx1"/>
                </a:solidFill>
                <a:latin typeface="Calibri" panose="020F0502020204030204" pitchFamily="34" charset="0"/>
                <a:ea typeface="ＭＳ Ｐゴシック" pitchFamily="34" charset="-128"/>
              </a:defRPr>
            </a:lvl2pPr>
            <a:lvl3pPr marL="1179513" indent="-234950" eaLnBrk="0" hangingPunct="0">
              <a:spcBef>
                <a:spcPct val="30000"/>
              </a:spcBef>
              <a:defRPr sz="1200">
                <a:solidFill>
                  <a:schemeClr val="tx1"/>
                </a:solidFill>
                <a:latin typeface="Calibri" panose="020F0502020204030204" pitchFamily="34" charset="0"/>
                <a:ea typeface="ＭＳ Ｐゴシック" pitchFamily="34" charset="-128"/>
              </a:defRPr>
            </a:lvl3pPr>
            <a:lvl4pPr marL="1652588" indent="-234950" eaLnBrk="0" hangingPunct="0">
              <a:spcBef>
                <a:spcPct val="30000"/>
              </a:spcBef>
              <a:defRPr sz="1200">
                <a:solidFill>
                  <a:schemeClr val="tx1"/>
                </a:solidFill>
                <a:latin typeface="Calibri" panose="020F0502020204030204" pitchFamily="34" charset="0"/>
                <a:ea typeface="ＭＳ Ｐゴシック" pitchFamily="34" charset="-128"/>
              </a:defRPr>
            </a:lvl4pPr>
            <a:lvl5pPr marL="2125663" indent="-234950" eaLnBrk="0" hangingPunct="0">
              <a:spcBef>
                <a:spcPct val="30000"/>
              </a:spcBef>
              <a:defRPr sz="1200">
                <a:solidFill>
                  <a:schemeClr val="tx1"/>
                </a:solidFill>
                <a:latin typeface="Calibri" panose="020F0502020204030204" pitchFamily="34" charset="0"/>
                <a:ea typeface="ＭＳ Ｐゴシック" pitchFamily="34" charset="-128"/>
              </a:defRPr>
            </a:lvl5pPr>
            <a:lvl6pPr marL="2582863" indent="-23495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3040063" indent="-23495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497263" indent="-23495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954463" indent="-23495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eaLnBrk="1" hangingPunct="1">
              <a:spcBef>
                <a:spcPct val="0"/>
              </a:spcBef>
            </a:pPr>
            <a:fld id="{B33AAEF5-79F4-466A-9183-D238F0CF832E}" type="slidenum">
              <a:rPr lang="en-US" altLang="en-US"/>
              <a:pPr eaLnBrk="1" hangingPunct="1">
                <a:spcBef>
                  <a:spcPct val="0"/>
                </a:spcBef>
              </a:pPr>
              <a:t>5</a:t>
            </a:fld>
            <a:endParaRPr lang="en-US" altLang="en-US"/>
          </a:p>
        </p:txBody>
      </p:sp>
      <p:sp>
        <p:nvSpPr>
          <p:cNvPr id="399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40" name="Rectangle 3"/>
          <p:cNvSpPr>
            <a:spLocks noGrp="1" noChangeArrowheads="1"/>
          </p:cNvSpPr>
          <p:nvPr>
            <p:ph type="body" idx="1"/>
          </p:nvPr>
        </p:nvSpPr>
        <p:spPr bwMode="auto">
          <a:solidFill>
            <a:srgbClr val="FFFFFF"/>
          </a:solidFill>
          <a:ln>
            <a:solidFill>
              <a:srgbClr val="000000"/>
            </a:solidFill>
            <a:miter lim="800000"/>
            <a:headEnd/>
            <a:tailEnd/>
          </a:ln>
        </p:spPr>
        <p:txBody>
          <a:bodyPr lIns="92709" tIns="46355" rIns="92709" bIns="46355"/>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142053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eaLnBrk="1" hangingPunct="1">
              <a:spcBef>
                <a:spcPct val="0"/>
              </a:spcBef>
            </a:pPr>
            <a:fld id="{9382CF29-8155-476C-A9CD-3ED6CD1D89E8}" type="slidenum">
              <a:rPr lang="en-US" altLang="en-US"/>
              <a:pPr eaLnBrk="1" hangingPunct="1">
                <a:spcBef>
                  <a:spcPct val="0"/>
                </a:spcBef>
              </a:pPr>
              <a:t>9</a:t>
            </a:fld>
            <a:endParaRPr lang="en-US" altLang="en-US"/>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75380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itchFamily="34" charset="-128"/>
              </a:defRPr>
            </a:lvl1pPr>
            <a:lvl2pPr marL="766763" indent="-293688" eaLnBrk="0" hangingPunct="0">
              <a:spcBef>
                <a:spcPct val="30000"/>
              </a:spcBef>
              <a:defRPr sz="1200">
                <a:solidFill>
                  <a:schemeClr val="tx1"/>
                </a:solidFill>
                <a:latin typeface="Calibri" panose="020F0502020204030204" pitchFamily="34" charset="0"/>
                <a:ea typeface="ＭＳ Ｐゴシック" pitchFamily="34" charset="-128"/>
              </a:defRPr>
            </a:lvl2pPr>
            <a:lvl3pPr marL="1179513" indent="-234950" eaLnBrk="0" hangingPunct="0">
              <a:spcBef>
                <a:spcPct val="30000"/>
              </a:spcBef>
              <a:defRPr sz="1200">
                <a:solidFill>
                  <a:schemeClr val="tx1"/>
                </a:solidFill>
                <a:latin typeface="Calibri" panose="020F0502020204030204" pitchFamily="34" charset="0"/>
                <a:ea typeface="ＭＳ Ｐゴシック" pitchFamily="34" charset="-128"/>
              </a:defRPr>
            </a:lvl3pPr>
            <a:lvl4pPr marL="1652588" indent="-234950" eaLnBrk="0" hangingPunct="0">
              <a:spcBef>
                <a:spcPct val="30000"/>
              </a:spcBef>
              <a:defRPr sz="1200">
                <a:solidFill>
                  <a:schemeClr val="tx1"/>
                </a:solidFill>
                <a:latin typeface="Calibri" panose="020F0502020204030204" pitchFamily="34" charset="0"/>
                <a:ea typeface="ＭＳ Ｐゴシック" pitchFamily="34" charset="-128"/>
              </a:defRPr>
            </a:lvl4pPr>
            <a:lvl5pPr marL="2125663" indent="-234950" eaLnBrk="0" hangingPunct="0">
              <a:spcBef>
                <a:spcPct val="30000"/>
              </a:spcBef>
              <a:defRPr sz="1200">
                <a:solidFill>
                  <a:schemeClr val="tx1"/>
                </a:solidFill>
                <a:latin typeface="Calibri" panose="020F0502020204030204" pitchFamily="34" charset="0"/>
                <a:ea typeface="ＭＳ Ｐゴシック" pitchFamily="34" charset="-128"/>
              </a:defRPr>
            </a:lvl5pPr>
            <a:lvl6pPr marL="2582863" indent="-23495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6pPr>
            <a:lvl7pPr marL="3040063" indent="-23495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7pPr>
            <a:lvl8pPr marL="3497263" indent="-23495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8pPr>
            <a:lvl9pPr marL="3954463" indent="-234950" eaLnBrk="0" fontAlgn="base" hangingPunct="0">
              <a:spcBef>
                <a:spcPct val="30000"/>
              </a:spcBef>
              <a:spcAft>
                <a:spcPct val="0"/>
              </a:spcAft>
              <a:defRPr sz="1200">
                <a:solidFill>
                  <a:schemeClr val="tx1"/>
                </a:solidFill>
                <a:latin typeface="Calibri" panose="020F0502020204030204" pitchFamily="34" charset="0"/>
                <a:ea typeface="ＭＳ Ｐゴシック" pitchFamily="34" charset="-128"/>
              </a:defRPr>
            </a:lvl9pPr>
          </a:lstStyle>
          <a:p>
            <a:pPr eaLnBrk="1" hangingPunct="1">
              <a:spcBef>
                <a:spcPct val="0"/>
              </a:spcBef>
            </a:pPr>
            <a:fld id="{FA9FAEB9-E2C2-482A-A09D-C3EB9E62A722}" type="slidenum">
              <a:rPr lang="en-GB" altLang="en-US"/>
              <a:pPr eaLnBrk="1" hangingPunct="1">
                <a:spcBef>
                  <a:spcPct val="0"/>
                </a:spcBef>
              </a:pPr>
              <a:t>13</a:t>
            </a:fld>
            <a:endParaRPr lang="en-GB" altLang="en-US"/>
          </a:p>
        </p:txBody>
      </p:sp>
    </p:spTree>
    <p:extLst>
      <p:ext uri="{BB962C8B-B14F-4D97-AF65-F5344CB8AC3E}">
        <p14:creationId xmlns:p14="http://schemas.microsoft.com/office/powerpoint/2010/main" val="133755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596705-9939-4CD3-BCC6-44F6654CE546}"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9733B-D442-453A-8CF2-D5CF63B7CA71}" type="slidenum">
              <a:rPr lang="en-GB" smtClean="0"/>
              <a:t>‹#›</a:t>
            </a:fld>
            <a:endParaRPr lang="en-GB"/>
          </a:p>
        </p:txBody>
      </p:sp>
    </p:spTree>
    <p:extLst>
      <p:ext uri="{BB962C8B-B14F-4D97-AF65-F5344CB8AC3E}">
        <p14:creationId xmlns:p14="http://schemas.microsoft.com/office/powerpoint/2010/main" val="311877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596705-9939-4CD3-BCC6-44F6654CE546}"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9733B-D442-453A-8CF2-D5CF63B7CA71}" type="slidenum">
              <a:rPr lang="en-GB" smtClean="0"/>
              <a:t>‹#›</a:t>
            </a:fld>
            <a:endParaRPr lang="en-GB"/>
          </a:p>
        </p:txBody>
      </p:sp>
    </p:spTree>
    <p:extLst>
      <p:ext uri="{BB962C8B-B14F-4D97-AF65-F5344CB8AC3E}">
        <p14:creationId xmlns:p14="http://schemas.microsoft.com/office/powerpoint/2010/main" val="2090926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596705-9939-4CD3-BCC6-44F6654CE546}"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9733B-D442-453A-8CF2-D5CF63B7CA71}" type="slidenum">
              <a:rPr lang="en-GB" smtClean="0"/>
              <a:t>‹#›</a:t>
            </a:fld>
            <a:endParaRPr lang="en-GB"/>
          </a:p>
        </p:txBody>
      </p:sp>
    </p:spTree>
    <p:extLst>
      <p:ext uri="{BB962C8B-B14F-4D97-AF65-F5344CB8AC3E}">
        <p14:creationId xmlns:p14="http://schemas.microsoft.com/office/powerpoint/2010/main" val="1358258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atin typeface="Calibri" pitchFamily="34" charset="0"/>
                <a:ea typeface="+mn-ea"/>
                <a:cs typeface="Arial" pitchFamily="34" charset="0"/>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D793EE38-5BE8-4CEB-8BD5-1957696C1B6C}" type="slidenum">
              <a:rPr lang="en-US" altLang="en-US"/>
              <a:pPr/>
              <a:t>‹#›</a:t>
            </a:fld>
            <a:endParaRPr lang="en-US" altLang="en-US"/>
          </a:p>
        </p:txBody>
      </p:sp>
    </p:spTree>
    <p:extLst>
      <p:ext uri="{BB962C8B-B14F-4D97-AF65-F5344CB8AC3E}">
        <p14:creationId xmlns:p14="http://schemas.microsoft.com/office/powerpoint/2010/main" val="24406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596705-9939-4CD3-BCC6-44F6654CE546}"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9733B-D442-453A-8CF2-D5CF63B7CA71}" type="slidenum">
              <a:rPr lang="en-GB" smtClean="0"/>
              <a:t>‹#›</a:t>
            </a:fld>
            <a:endParaRPr lang="en-GB"/>
          </a:p>
        </p:txBody>
      </p:sp>
    </p:spTree>
    <p:extLst>
      <p:ext uri="{BB962C8B-B14F-4D97-AF65-F5344CB8AC3E}">
        <p14:creationId xmlns:p14="http://schemas.microsoft.com/office/powerpoint/2010/main" val="338114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596705-9939-4CD3-BCC6-44F6654CE546}"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9733B-D442-453A-8CF2-D5CF63B7CA71}" type="slidenum">
              <a:rPr lang="en-GB" smtClean="0"/>
              <a:t>‹#›</a:t>
            </a:fld>
            <a:endParaRPr lang="en-GB"/>
          </a:p>
        </p:txBody>
      </p:sp>
    </p:spTree>
    <p:extLst>
      <p:ext uri="{BB962C8B-B14F-4D97-AF65-F5344CB8AC3E}">
        <p14:creationId xmlns:p14="http://schemas.microsoft.com/office/powerpoint/2010/main" val="258229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596705-9939-4CD3-BCC6-44F6654CE546}"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9733B-D442-453A-8CF2-D5CF63B7CA71}" type="slidenum">
              <a:rPr lang="en-GB" smtClean="0"/>
              <a:t>‹#›</a:t>
            </a:fld>
            <a:endParaRPr lang="en-GB"/>
          </a:p>
        </p:txBody>
      </p:sp>
    </p:spTree>
    <p:extLst>
      <p:ext uri="{BB962C8B-B14F-4D97-AF65-F5344CB8AC3E}">
        <p14:creationId xmlns:p14="http://schemas.microsoft.com/office/powerpoint/2010/main" val="208502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596705-9939-4CD3-BCC6-44F6654CE546}" type="datetimeFigureOut">
              <a:rPr lang="en-GB" smtClean="0"/>
              <a:t>12/12/2019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39733B-D442-453A-8CF2-D5CF63B7CA71}" type="slidenum">
              <a:rPr lang="en-GB" smtClean="0"/>
              <a:t>‹#›</a:t>
            </a:fld>
            <a:endParaRPr lang="en-GB"/>
          </a:p>
        </p:txBody>
      </p:sp>
    </p:spTree>
    <p:extLst>
      <p:ext uri="{BB962C8B-B14F-4D97-AF65-F5344CB8AC3E}">
        <p14:creationId xmlns:p14="http://schemas.microsoft.com/office/powerpoint/2010/main" val="1626835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596705-9939-4CD3-BCC6-44F6654CE546}" type="datetimeFigureOut">
              <a:rPr lang="en-GB" smtClean="0"/>
              <a:t>12/12/2019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39733B-D442-453A-8CF2-D5CF63B7CA71}" type="slidenum">
              <a:rPr lang="en-GB" smtClean="0"/>
              <a:t>‹#›</a:t>
            </a:fld>
            <a:endParaRPr lang="en-GB"/>
          </a:p>
        </p:txBody>
      </p:sp>
    </p:spTree>
    <p:extLst>
      <p:ext uri="{BB962C8B-B14F-4D97-AF65-F5344CB8AC3E}">
        <p14:creationId xmlns:p14="http://schemas.microsoft.com/office/powerpoint/2010/main" val="131387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96705-9939-4CD3-BCC6-44F6654CE546}" type="datetimeFigureOut">
              <a:rPr lang="en-GB" smtClean="0"/>
              <a:t>12/12/2019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39733B-D442-453A-8CF2-D5CF63B7CA71}" type="slidenum">
              <a:rPr lang="en-GB" smtClean="0"/>
              <a:t>‹#›</a:t>
            </a:fld>
            <a:endParaRPr lang="en-GB"/>
          </a:p>
        </p:txBody>
      </p:sp>
    </p:spTree>
    <p:extLst>
      <p:ext uri="{BB962C8B-B14F-4D97-AF65-F5344CB8AC3E}">
        <p14:creationId xmlns:p14="http://schemas.microsoft.com/office/powerpoint/2010/main" val="345548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596705-9939-4CD3-BCC6-44F6654CE546}"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9733B-D442-453A-8CF2-D5CF63B7CA71}" type="slidenum">
              <a:rPr lang="en-GB" smtClean="0"/>
              <a:t>‹#›</a:t>
            </a:fld>
            <a:endParaRPr lang="en-GB"/>
          </a:p>
        </p:txBody>
      </p:sp>
    </p:spTree>
    <p:extLst>
      <p:ext uri="{BB962C8B-B14F-4D97-AF65-F5344CB8AC3E}">
        <p14:creationId xmlns:p14="http://schemas.microsoft.com/office/powerpoint/2010/main" val="150991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596705-9939-4CD3-BCC6-44F6654CE546}"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9733B-D442-453A-8CF2-D5CF63B7CA71}" type="slidenum">
              <a:rPr lang="en-GB" smtClean="0"/>
              <a:t>‹#›</a:t>
            </a:fld>
            <a:endParaRPr lang="en-GB"/>
          </a:p>
        </p:txBody>
      </p:sp>
    </p:spTree>
    <p:extLst>
      <p:ext uri="{BB962C8B-B14F-4D97-AF65-F5344CB8AC3E}">
        <p14:creationId xmlns:p14="http://schemas.microsoft.com/office/powerpoint/2010/main" val="329296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96705-9939-4CD3-BCC6-44F6654CE546}" type="datetimeFigureOut">
              <a:rPr lang="en-GB" smtClean="0"/>
              <a:t>12/12/2019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9733B-D442-453A-8CF2-D5CF63B7CA71}" type="slidenum">
              <a:rPr lang="en-GB" smtClean="0"/>
              <a:t>‹#›</a:t>
            </a:fld>
            <a:endParaRPr lang="en-GB"/>
          </a:p>
        </p:txBody>
      </p:sp>
    </p:spTree>
    <p:extLst>
      <p:ext uri="{BB962C8B-B14F-4D97-AF65-F5344CB8AC3E}">
        <p14:creationId xmlns:p14="http://schemas.microsoft.com/office/powerpoint/2010/main" val="3447829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6lbJrvtxWNE"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hyperlink" Target="http://www.sciencecourseware.org/eec/globalwarming/tutorials/milankovitc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time_continue=22&amp;v=bo1ZtpKqlYw"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ipcc.ch/report/ar5/wg1/" TargetMode="External"/><Relationship Id="rId7" Type="http://schemas.openxmlformats.org/officeDocument/2006/relationships/diagramColors" Target="../diagrams/colors1.xml"/><Relationship Id="rId2" Type="http://schemas.openxmlformats.org/officeDocument/2006/relationships/hyperlink" Target="https://www.youtube.com/watch?v=XOkfOLbSE6o" TargetMode="Externa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youtube.com/watch?v=cqKZYAmcReQ" TargetMode="Externa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D5F928-BAE3-C545-9E50-C7FB9183BB0D}"/>
              </a:ext>
            </a:extLst>
          </p:cNvPr>
          <p:cNvPicPr>
            <a:picLocks noChangeAspect="1"/>
          </p:cNvPicPr>
          <p:nvPr/>
        </p:nvPicPr>
        <p:blipFill>
          <a:blip r:embed="rId2"/>
          <a:stretch>
            <a:fillRect/>
          </a:stretch>
        </p:blipFill>
        <p:spPr>
          <a:xfrm>
            <a:off x="980704" y="180226"/>
            <a:ext cx="9556887" cy="6497548"/>
          </a:xfrm>
          <a:prstGeom prst="rect">
            <a:avLst/>
          </a:prstGeom>
        </p:spPr>
      </p:pic>
    </p:spTree>
    <p:extLst>
      <p:ext uri="{BB962C8B-B14F-4D97-AF65-F5344CB8AC3E}">
        <p14:creationId xmlns:p14="http://schemas.microsoft.com/office/powerpoint/2010/main" val="1973943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568" y="1361283"/>
            <a:ext cx="8837386" cy="5422693"/>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0243" name="Title 1"/>
          <p:cNvSpPr txBox="1">
            <a:spLocks/>
          </p:cNvSpPr>
          <p:nvPr/>
        </p:nvSpPr>
        <p:spPr bwMode="auto">
          <a:xfrm>
            <a:off x="246888" y="115889"/>
            <a:ext cx="11814048" cy="504825"/>
          </a:xfrm>
          <a:prstGeom prst="rect">
            <a:avLst/>
          </a:prstGeom>
          <a:solidFill>
            <a:schemeClr val="bg1"/>
          </a:solidFill>
          <a:ln w="28575">
            <a:solidFill>
              <a:srgbClr val="FF000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eaLnBrk="1" hangingPunct="1">
              <a:spcBef>
                <a:spcPct val="0"/>
              </a:spcBef>
              <a:buFontTx/>
              <a:buNone/>
            </a:pPr>
            <a:r>
              <a:rPr lang="en-GB" altLang="en-US" sz="2800" u="sng">
                <a:latin typeface="Comic Sans MS" panose="030F0702030302020204" pitchFamily="66" charset="0"/>
              </a:rPr>
              <a:t>The atmospheric heat budget</a:t>
            </a:r>
          </a:p>
        </p:txBody>
      </p:sp>
      <p:sp>
        <p:nvSpPr>
          <p:cNvPr id="10244" name="Title 1"/>
          <p:cNvSpPr txBox="1">
            <a:spLocks/>
          </p:cNvSpPr>
          <p:nvPr/>
        </p:nvSpPr>
        <p:spPr bwMode="auto">
          <a:xfrm>
            <a:off x="246888" y="692151"/>
            <a:ext cx="11814047" cy="504825"/>
          </a:xfrm>
          <a:prstGeom prst="rect">
            <a:avLst/>
          </a:prstGeom>
          <a:solidFill>
            <a:schemeClr val="bg1"/>
          </a:solidFill>
          <a:ln w="28575">
            <a:solidFill>
              <a:srgbClr val="00FF0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r>
              <a:rPr lang="en-GB" altLang="en-US" sz="2400" u="sng" dirty="0">
                <a:latin typeface="Comic Sans MS" panose="030F0702030302020204" pitchFamily="66" charset="0"/>
              </a:rPr>
              <a:t>Starter</a:t>
            </a:r>
            <a:r>
              <a:rPr lang="en-GB" altLang="en-US" sz="2400" dirty="0">
                <a:latin typeface="Comic Sans MS" panose="030F0702030302020204" pitchFamily="66" charset="0"/>
              </a:rPr>
              <a:t>: Look at the graph and </a:t>
            </a:r>
            <a:r>
              <a:rPr lang="en-GB" altLang="en-US" sz="2400" u="sng" dirty="0">
                <a:latin typeface="Comic Sans MS" panose="030F0702030302020204" pitchFamily="66" charset="0"/>
              </a:rPr>
              <a:t>describe</a:t>
            </a:r>
            <a:r>
              <a:rPr lang="en-GB" altLang="en-US" sz="2400" dirty="0">
                <a:latin typeface="Comic Sans MS" panose="030F0702030302020204" pitchFamily="66" charset="0"/>
              </a:rPr>
              <a:t> its findings.                              (3 marks)  </a:t>
            </a:r>
          </a:p>
        </p:txBody>
      </p:sp>
      <p:pic>
        <p:nvPicPr>
          <p:cNvPr id="5" name="Picture 7" descr="E:\Chapter_06\Present\Images\06_03.jpg">
            <a:extLst>
              <a:ext uri="{FF2B5EF4-FFF2-40B4-BE49-F238E27FC236}">
                <a16:creationId xmlns:a16="http://schemas.microsoft.com/office/drawing/2014/main" id="{BD0F2F4B-C1F7-4408-89D4-ED222A9088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658" r="1514" b="3644"/>
          <a:stretch/>
        </p:blipFill>
        <p:spPr>
          <a:xfrm>
            <a:off x="113213" y="1353963"/>
            <a:ext cx="2952204" cy="5421305"/>
          </a:xfrm>
          <a:prstGeom prst="rect">
            <a:avLst/>
          </a:prstGeom>
          <a:ln w="28575">
            <a:solidFill>
              <a:srgbClr val="7030A0"/>
            </a:solidFill>
          </a:ln>
        </p:spPr>
      </p:pic>
    </p:spTree>
    <p:extLst>
      <p:ext uri="{BB962C8B-B14F-4D97-AF65-F5344CB8AC3E}">
        <p14:creationId xmlns:p14="http://schemas.microsoft.com/office/powerpoint/2010/main" val="257619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08570" y="806269"/>
            <a:ext cx="11786615" cy="3785652"/>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just" eaLnBrk="1" hangingPunct="1">
              <a:spcBef>
                <a:spcPct val="0"/>
              </a:spcBef>
              <a:buFontTx/>
              <a:buNone/>
            </a:pPr>
            <a:r>
              <a:rPr lang="en-GB" altLang="en-US" sz="2000" dirty="0">
                <a:latin typeface="Comic Sans MS" panose="030F0702030302020204" pitchFamily="66" charset="0"/>
              </a:rPr>
              <a:t>The graph to the left shows the </a:t>
            </a:r>
            <a:r>
              <a:rPr lang="en-GB" altLang="en-US" sz="2000" u="sng" dirty="0">
                <a:latin typeface="Comic Sans MS" panose="030F0702030302020204" pitchFamily="66" charset="0"/>
              </a:rPr>
              <a:t>global heat budget</a:t>
            </a:r>
            <a:r>
              <a:rPr lang="en-GB" altLang="en-US" sz="2000" dirty="0">
                <a:latin typeface="Comic Sans MS" panose="030F0702030302020204" pitchFamily="66" charset="0"/>
              </a:rPr>
              <a:t>. It shows that insolation reaching the Earth's surface is concentrated in the tropics. In the tropical region there is a </a:t>
            </a:r>
            <a:r>
              <a:rPr lang="en-GB" altLang="en-US" sz="2000" u="sng" dirty="0">
                <a:latin typeface="Comic Sans MS" panose="030F0702030302020204" pitchFamily="66" charset="0"/>
              </a:rPr>
              <a:t>net heat gain</a:t>
            </a:r>
            <a:r>
              <a:rPr lang="en-GB" altLang="en-US" sz="2000" dirty="0">
                <a:latin typeface="Comic Sans MS" panose="030F0702030302020204" pitchFamily="66" charset="0"/>
              </a:rPr>
              <a:t>. In contrast, the polar regions are said to have a </a:t>
            </a:r>
            <a:r>
              <a:rPr lang="en-GB" altLang="en-US" sz="2000" u="sng" dirty="0">
                <a:latin typeface="Comic Sans MS" panose="030F0702030302020204" pitchFamily="66" charset="0"/>
              </a:rPr>
              <a:t>net heat loss</a:t>
            </a:r>
            <a:r>
              <a:rPr lang="en-GB" altLang="en-US" sz="2000" dirty="0">
                <a:latin typeface="Comic Sans MS" panose="030F0702030302020204" pitchFamily="66" charset="0"/>
              </a:rPr>
              <a:t>. The reason for this disparity is due to the altitude of the sun and latitude. In the tropics the altitude of the sun is highest and so insolation is more concentrated. In polar regions due to the low angle of the sun, insolation is spread out over a larger area due to a lower angle of incidence. In addition due to this angle incoming electromagnetic radiation has to travel through more atmosphere. As a result, more radiation is absorbed or reflected back into space. The position of the sun, relative to the Earth varies in time. Due, to the Earth's rotation, we experience day and night and due to Earth's elliptical orbit around the sun and axial tilt the sun's relative position to Earth and hence altitude in the sky varies throughout the year. It is this change in altitude that causes the seasonal changes outside the tropics. </a:t>
            </a:r>
          </a:p>
        </p:txBody>
      </p:sp>
      <p:sp>
        <p:nvSpPr>
          <p:cNvPr id="11267" name="Title 1"/>
          <p:cNvSpPr txBox="1">
            <a:spLocks/>
          </p:cNvSpPr>
          <p:nvPr/>
        </p:nvSpPr>
        <p:spPr bwMode="auto">
          <a:xfrm>
            <a:off x="237744" y="115889"/>
            <a:ext cx="11823192" cy="504825"/>
          </a:xfrm>
          <a:prstGeom prst="rect">
            <a:avLst/>
          </a:prstGeom>
          <a:solidFill>
            <a:schemeClr val="bg1"/>
          </a:solidFill>
          <a:ln w="28575">
            <a:solidFill>
              <a:srgbClr val="FF000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eaLnBrk="1" hangingPunct="1">
              <a:spcBef>
                <a:spcPct val="0"/>
              </a:spcBef>
              <a:buFontTx/>
              <a:buNone/>
            </a:pPr>
            <a:r>
              <a:rPr lang="en-GB" altLang="en-US" sz="2800" u="sng" dirty="0">
                <a:latin typeface="Comic Sans MS" panose="030F0702030302020204" pitchFamily="66" charset="0"/>
              </a:rPr>
              <a:t>The atmospheric heat budget (model answer)</a:t>
            </a:r>
          </a:p>
        </p:txBody>
      </p:sp>
    </p:spTree>
    <p:extLst>
      <p:ext uri="{BB962C8B-B14F-4D97-AF65-F5344CB8AC3E}">
        <p14:creationId xmlns:p14="http://schemas.microsoft.com/office/powerpoint/2010/main" val="174749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Milankovitch_Vari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708025"/>
            <a:ext cx="7921625"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5610988" y="1900889"/>
            <a:ext cx="2207132" cy="33855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GB" altLang="en-US" sz="1600" b="1" dirty="0">
                <a:latin typeface="Comic Sans MS" panose="030F0702030302020204" pitchFamily="66" charset="0"/>
              </a:rPr>
              <a:t>‘Spinning top’</a:t>
            </a:r>
            <a:endParaRPr lang="en-US" altLang="en-US" sz="1600" b="1" dirty="0">
              <a:latin typeface="Comic Sans MS" panose="030F0702030302020204" pitchFamily="66" charset="0"/>
            </a:endParaRPr>
          </a:p>
        </p:txBody>
      </p:sp>
      <p:sp>
        <p:nvSpPr>
          <p:cNvPr id="14342" name="Text Box 6"/>
          <p:cNvSpPr txBox="1">
            <a:spLocks noChangeArrowheads="1"/>
          </p:cNvSpPr>
          <p:nvPr/>
        </p:nvSpPr>
        <p:spPr bwMode="auto">
          <a:xfrm>
            <a:off x="6172900" y="2839022"/>
            <a:ext cx="758252" cy="33855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GB" sz="1600" b="1" dirty="0">
                <a:latin typeface="Comic Sans MS" panose="030F0702030302020204" pitchFamily="66" charset="0"/>
                <a:ea typeface="ＭＳ Ｐゴシック" charset="0"/>
              </a:rPr>
              <a:t>tilt</a:t>
            </a:r>
            <a:endParaRPr lang="en-US" sz="1600" b="1" dirty="0">
              <a:latin typeface="Comic Sans MS" panose="030F0702030302020204" pitchFamily="66" charset="0"/>
              <a:ea typeface="ＭＳ Ｐゴシック" charset="0"/>
            </a:endParaRPr>
          </a:p>
        </p:txBody>
      </p:sp>
      <p:sp>
        <p:nvSpPr>
          <p:cNvPr id="14343" name="Text Box 7"/>
          <p:cNvSpPr txBox="1">
            <a:spLocks noChangeArrowheads="1"/>
          </p:cNvSpPr>
          <p:nvPr/>
        </p:nvSpPr>
        <p:spPr bwMode="auto">
          <a:xfrm>
            <a:off x="5769423" y="3709987"/>
            <a:ext cx="1704313" cy="33855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dirty="0">
                <a:latin typeface="Comic Sans MS" panose="030F0702030302020204" pitchFamily="66" charset="0"/>
                <a:ea typeface="ＭＳ Ｐゴシック" charset="0"/>
              </a:rPr>
              <a:t> shape of orbit</a:t>
            </a:r>
            <a:endParaRPr lang="en-US" sz="1600" b="1" dirty="0">
              <a:latin typeface="Comic Sans MS" panose="030F0702030302020204" pitchFamily="66" charset="0"/>
              <a:ea typeface="ＭＳ Ｐゴシック" charset="0"/>
            </a:endParaRPr>
          </a:p>
        </p:txBody>
      </p:sp>
      <p:sp>
        <p:nvSpPr>
          <p:cNvPr id="14344" name="Text Box 8"/>
          <p:cNvSpPr txBox="1">
            <a:spLocks noChangeArrowheads="1"/>
          </p:cNvSpPr>
          <p:nvPr/>
        </p:nvSpPr>
        <p:spPr bwMode="auto">
          <a:xfrm>
            <a:off x="256032" y="188913"/>
            <a:ext cx="11679936" cy="5191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GB" altLang="en-US" sz="2800" b="1" u="sng" dirty="0">
                <a:latin typeface="Comic Sans MS" panose="030F0702030302020204" pitchFamily="66" charset="0"/>
              </a:rPr>
              <a:t>Earth and sun – Milankovich cycles</a:t>
            </a:r>
            <a:endParaRPr lang="en-US" altLang="en-US" sz="2800" b="1" u="sng" dirty="0">
              <a:latin typeface="Comic Sans MS" panose="030F0702030302020204" pitchFamily="66" charset="0"/>
            </a:endParaRPr>
          </a:p>
        </p:txBody>
      </p:sp>
      <p:sp>
        <p:nvSpPr>
          <p:cNvPr id="2" name="Action Button: Movie 1">
            <a:hlinkClick r:id="rId3" highlightClick="1"/>
          </p:cNvPr>
          <p:cNvSpPr/>
          <p:nvPr/>
        </p:nvSpPr>
        <p:spPr>
          <a:xfrm>
            <a:off x="11311128" y="356616"/>
            <a:ext cx="429768" cy="20116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Box 8"/>
          <p:cNvSpPr txBox="1">
            <a:spLocks noChangeArrowheads="1"/>
          </p:cNvSpPr>
          <p:nvPr/>
        </p:nvSpPr>
        <p:spPr bwMode="auto">
          <a:xfrm>
            <a:off x="8177656" y="847980"/>
            <a:ext cx="3758311" cy="1200329"/>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defRPr/>
            </a:pPr>
            <a:r>
              <a:rPr lang="en-GB" altLang="en-US" b="1" u="sng" dirty="0">
                <a:latin typeface="Comic Sans MS" panose="030F0702030302020204" pitchFamily="66" charset="0"/>
              </a:rPr>
              <a:t>Demo</a:t>
            </a:r>
            <a:r>
              <a:rPr lang="en-GB" altLang="en-US" b="1" dirty="0">
                <a:latin typeface="Comic Sans MS" panose="030F0702030302020204" pitchFamily="66" charset="0"/>
              </a:rPr>
              <a:t>: </a:t>
            </a:r>
            <a:r>
              <a:rPr lang="en-GB" altLang="en-US" dirty="0">
                <a:latin typeface="Comic Sans MS" panose="030F0702030302020204" pitchFamily="66" charset="0"/>
              </a:rPr>
              <a:t>Watch the Video on the Milankovich cycles and take notes. </a:t>
            </a:r>
            <a:endParaRPr lang="en-US" altLang="en-US" dirty="0">
              <a:latin typeface="Comic Sans MS" panose="030F0702030302020204" pitchFamily="66" charset="0"/>
            </a:endParaRPr>
          </a:p>
        </p:txBody>
      </p:sp>
      <p:sp>
        <p:nvSpPr>
          <p:cNvPr id="3" name="Action Button: Movie 2">
            <a:hlinkClick r:id="rId4" highlightClick="1"/>
          </p:cNvPr>
          <p:cNvSpPr/>
          <p:nvPr/>
        </p:nvSpPr>
        <p:spPr>
          <a:xfrm>
            <a:off x="365760" y="274320"/>
            <a:ext cx="411480" cy="28346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518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512064" y="250825"/>
            <a:ext cx="8814815" cy="584200"/>
          </a:xfrm>
          <a:prstGeom prst="rect">
            <a:avLst/>
          </a:prstGeom>
          <a:solidFill>
            <a:schemeClr val="bg1"/>
          </a:solidFill>
          <a:ln w="28575">
            <a:solidFill>
              <a:srgbClr val="FF0000"/>
            </a:solidFill>
            <a:miter lim="800000"/>
            <a:headEnd/>
            <a:tailEnd/>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r>
              <a:rPr lang="en-GB" altLang="en-US" u="sng">
                <a:latin typeface="Comic Sans MS" panose="030F0702030302020204" pitchFamily="66" charset="0"/>
              </a:rPr>
              <a:t>An example of negative feedback </a:t>
            </a:r>
          </a:p>
        </p:txBody>
      </p:sp>
      <p:pic>
        <p:nvPicPr>
          <p:cNvPr id="23555" name="Picture 2" descr="http://veimages.gsfc.nasa.gov/103/Clouds_effec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62" y="993494"/>
            <a:ext cx="8881618" cy="576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http://features.csmonitor.com/environment/wp-content/assets/2/729/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440" y="91536"/>
            <a:ext cx="22860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27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geographypods.com/uploads/7/6/2/2/7622863/974716394_orig.jpg"/>
          <p:cNvPicPr/>
          <p:nvPr/>
        </p:nvPicPr>
        <p:blipFill>
          <a:blip r:embed="rId2">
            <a:extLst>
              <a:ext uri="{28A0092B-C50C-407E-A947-70E740481C1C}">
                <a14:useLocalDpi xmlns:a14="http://schemas.microsoft.com/office/drawing/2010/main" val="0"/>
              </a:ext>
            </a:extLst>
          </a:blip>
          <a:srcRect/>
          <a:stretch>
            <a:fillRect/>
          </a:stretch>
        </p:blipFill>
        <p:spPr bwMode="auto">
          <a:xfrm>
            <a:off x="220344" y="627888"/>
            <a:ext cx="10688448" cy="5983224"/>
          </a:xfrm>
          <a:prstGeom prst="rect">
            <a:avLst/>
          </a:prstGeom>
          <a:noFill/>
          <a:ln>
            <a:noFill/>
          </a:ln>
        </p:spPr>
      </p:pic>
      <p:sp>
        <p:nvSpPr>
          <p:cNvPr id="5" name="Rectangle 2"/>
          <p:cNvSpPr>
            <a:spLocks noGrp="1" noChangeArrowheads="1"/>
          </p:cNvSpPr>
          <p:nvPr>
            <p:ph type="title"/>
          </p:nvPr>
        </p:nvSpPr>
        <p:spPr>
          <a:xfrm>
            <a:off x="220344" y="79185"/>
            <a:ext cx="11511407" cy="469455"/>
          </a:xfrm>
          <a:solidFill>
            <a:schemeClr val="bg1"/>
          </a:solidFill>
          <a:ln w="28575">
            <a:solidFill>
              <a:srgbClr val="FF0000"/>
            </a:solidFill>
          </a:ln>
        </p:spPr>
        <p:txBody>
          <a:bodyPr>
            <a:normAutofit/>
          </a:bodyPr>
          <a:lstStyle/>
          <a:p>
            <a:pPr algn="ctr" eaLnBrk="1" hangingPunct="1"/>
            <a:r>
              <a:rPr lang="en-US" altLang="en-US" sz="2400" u="sng" dirty="0">
                <a:latin typeface="Comic Sans MS" panose="030F0702030302020204" pitchFamily="66" charset="0"/>
                <a:ea typeface="ＭＳ Ｐゴシック" pitchFamily="34" charset="-128"/>
              </a:rPr>
              <a:t>Albedo (Practice Question)</a:t>
            </a:r>
          </a:p>
        </p:txBody>
      </p:sp>
      <p:sp>
        <p:nvSpPr>
          <p:cNvPr id="6" name="Rectangle 5"/>
          <p:cNvSpPr/>
          <p:nvPr/>
        </p:nvSpPr>
        <p:spPr>
          <a:xfrm rot="5400000">
            <a:off x="8396371" y="3075726"/>
            <a:ext cx="6096000" cy="1200329"/>
          </a:xfrm>
          <a:prstGeom prst="rect">
            <a:avLst/>
          </a:prstGeom>
          <a:ln w="38100">
            <a:solidFill>
              <a:srgbClr val="00FF00"/>
            </a:solidFill>
          </a:ln>
        </p:spPr>
        <p:txBody>
          <a:bodyPr>
            <a:spAutoFit/>
          </a:bodyPr>
          <a:lstStyle/>
          <a:p>
            <a:r>
              <a:rPr lang="en-GB" sz="2400" u="sng" dirty="0">
                <a:latin typeface="Comic Sans MS" panose="030F0702030302020204" pitchFamily="66" charset="0"/>
              </a:rPr>
              <a:t>Demo</a:t>
            </a:r>
            <a:r>
              <a:rPr lang="en-GB" sz="2400" dirty="0">
                <a:latin typeface="Comic Sans MS" panose="030F0702030302020204" pitchFamily="66" charset="0"/>
              </a:rPr>
              <a:t>: With reference to the map, describe and explain the global variations in Albedo. (5)</a:t>
            </a:r>
          </a:p>
        </p:txBody>
      </p:sp>
    </p:spTree>
    <p:extLst>
      <p:ext uri="{BB962C8B-B14F-4D97-AF65-F5344CB8AC3E}">
        <p14:creationId xmlns:p14="http://schemas.microsoft.com/office/powerpoint/2010/main" val="36349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V="1">
            <a:off x="373507" y="1004951"/>
            <a:ext cx="11632564" cy="5632311"/>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defRPr/>
            </a:pPr>
            <a:r>
              <a:rPr lang="en-US" altLang="en-US" sz="2400" dirty="0">
                <a:solidFill>
                  <a:srgbClr val="993399"/>
                </a:solidFill>
                <a:latin typeface="Comic Sans MS" panose="030F0702030302020204" pitchFamily="66" charset="0"/>
              </a:rPr>
              <a:t>Short-wave radiation</a:t>
            </a:r>
            <a:r>
              <a:rPr lang="en-US" altLang="en-US" sz="2400" dirty="0">
                <a:latin typeface="Comic Sans MS" panose="030F0702030302020204" pitchFamily="66" charset="0"/>
              </a:rPr>
              <a:t> is the energy from the sun that enters the earth's atmosphere (very short wavelengths), such as ultraviolet and visible light. Generally emitted by hot bodies. </a:t>
            </a:r>
          </a:p>
          <a:p>
            <a:pPr eaLnBrk="0" hangingPunct="0">
              <a:defRPr/>
            </a:pPr>
            <a:r>
              <a:rPr lang="en-US" altLang="en-US" sz="2400" dirty="0">
                <a:solidFill>
                  <a:srgbClr val="993399"/>
                </a:solidFill>
                <a:latin typeface="Comic Sans MS" panose="030F0702030302020204" pitchFamily="66" charset="0"/>
              </a:rPr>
              <a:t>Long-wave Radiation</a:t>
            </a:r>
            <a:r>
              <a:rPr lang="en-US" altLang="en-US" sz="2400" dirty="0">
                <a:latin typeface="Comic Sans MS" panose="030F0702030302020204" pitchFamily="66" charset="0"/>
              </a:rPr>
              <a:t> is the energy leaving the earth as infrared radiation at low energy and contains less energy than shortwave radiation. Generally emitted by cold bodies.  </a:t>
            </a:r>
            <a:br>
              <a:rPr lang="en-US" altLang="en-US" sz="1100" dirty="0">
                <a:latin typeface="Comic Sans MS" panose="030F0702030302020204" pitchFamily="66" charset="0"/>
              </a:rPr>
            </a:br>
            <a:r>
              <a:rPr lang="en-US" altLang="en-US" sz="2400" dirty="0">
                <a:solidFill>
                  <a:srgbClr val="993399"/>
                </a:solidFill>
                <a:latin typeface="Comic Sans MS" panose="030F0702030302020204" pitchFamily="66" charset="0"/>
              </a:rPr>
              <a:t>Convection</a:t>
            </a:r>
            <a:r>
              <a:rPr lang="en-US" altLang="en-US" sz="2400" dirty="0">
                <a:latin typeface="Comic Sans MS" panose="030F0702030302020204" pitchFamily="66" charset="0"/>
              </a:rPr>
              <a:t> is the transfer of heat by movement of a gas or liquid.</a:t>
            </a:r>
          </a:p>
          <a:p>
            <a:pPr eaLnBrk="0" hangingPunct="0">
              <a:defRPr/>
            </a:pPr>
            <a:r>
              <a:rPr lang="en-US" altLang="en-US" sz="2400" dirty="0">
                <a:solidFill>
                  <a:srgbClr val="993399"/>
                </a:solidFill>
                <a:latin typeface="Comic Sans MS" panose="030F0702030302020204" pitchFamily="66" charset="0"/>
              </a:rPr>
              <a:t>Conduction </a:t>
            </a:r>
            <a:r>
              <a:rPr lang="en-US" altLang="en-US" sz="2400" dirty="0">
                <a:latin typeface="Comic Sans MS" panose="030F0702030302020204" pitchFamily="66" charset="0"/>
              </a:rPr>
              <a:t>is the transfer of heat </a:t>
            </a:r>
            <a:r>
              <a:rPr lang="en-US" altLang="en-US" sz="2400">
                <a:latin typeface="Comic Sans MS" panose="030F0702030302020204" pitchFamily="66" charset="0"/>
              </a:rPr>
              <a:t>by contact.</a:t>
            </a:r>
            <a:endParaRPr lang="en-US" altLang="en-US" sz="2400" dirty="0">
              <a:latin typeface="Comic Sans MS" panose="030F0702030302020204" pitchFamily="66" charset="0"/>
            </a:endParaRPr>
          </a:p>
          <a:p>
            <a:pPr eaLnBrk="0" hangingPunct="0">
              <a:defRPr/>
            </a:pPr>
            <a:r>
              <a:rPr lang="en-US" altLang="en-US" sz="2400" dirty="0">
                <a:solidFill>
                  <a:srgbClr val="993399"/>
                </a:solidFill>
                <a:latin typeface="Comic Sans MS" panose="030F0702030302020204" pitchFamily="66" charset="0"/>
              </a:rPr>
              <a:t>Greenhouse Effect </a:t>
            </a:r>
            <a:r>
              <a:rPr lang="en-US" altLang="en-US" sz="2400" dirty="0">
                <a:latin typeface="Comic Sans MS" panose="030F0702030302020204" pitchFamily="66" charset="0"/>
              </a:rPr>
              <a:t>- Process where water vapor, C02, CH4 &amp; CFCs allow SW energy from the sun to pass through the atmosphere and heat up the earth. However some of the resultant LW radiation is trapped leading to a heating of the earth. </a:t>
            </a:r>
          </a:p>
          <a:p>
            <a:pPr eaLnBrk="0" hangingPunct="0">
              <a:defRPr/>
            </a:pPr>
            <a:r>
              <a:rPr lang="en-US" altLang="en-US" sz="2400" dirty="0">
                <a:solidFill>
                  <a:srgbClr val="993399"/>
                </a:solidFill>
                <a:latin typeface="Comic Sans MS" panose="030F0702030302020204" pitchFamily="66" charset="0"/>
              </a:rPr>
              <a:t>Enhanced Greenhouse Effect</a:t>
            </a:r>
            <a:r>
              <a:rPr lang="en-US" altLang="en-US" sz="2400" dirty="0">
                <a:latin typeface="Comic Sans MS" panose="030F0702030302020204" pitchFamily="66" charset="0"/>
              </a:rPr>
              <a:t> occurs as a result of increased quantities of greenhouse gasses in the atmosphere owing to human activities and their impact on these fragile atmospheric systems. </a:t>
            </a:r>
            <a:r>
              <a:rPr lang="en-US" altLang="en-US" sz="1100" dirty="0">
                <a:latin typeface="Comic Sans MS" panose="030F0702030302020204" pitchFamily="66" charset="0"/>
              </a:rPr>
              <a:t> </a:t>
            </a:r>
            <a:endParaRPr lang="en-US" altLang="en-US" sz="3200" dirty="0">
              <a:latin typeface="Comic Sans MS" panose="030F0702030302020204" pitchFamily="66" charset="0"/>
            </a:endParaRPr>
          </a:p>
        </p:txBody>
      </p:sp>
      <p:sp>
        <p:nvSpPr>
          <p:cNvPr id="9219" name="Title 1"/>
          <p:cNvSpPr txBox="1">
            <a:spLocks/>
          </p:cNvSpPr>
          <p:nvPr/>
        </p:nvSpPr>
        <p:spPr bwMode="auto">
          <a:xfrm>
            <a:off x="373062" y="243777"/>
            <a:ext cx="11633009" cy="597471"/>
          </a:xfrm>
          <a:prstGeom prst="rect">
            <a:avLst/>
          </a:prstGeom>
          <a:solidFill>
            <a:schemeClr val="bg1">
              <a:alpha val="0"/>
            </a:schemeClr>
          </a:solidFill>
          <a:ln w="38100">
            <a:solidFill>
              <a:srgbClr val="FF0000"/>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eaLnBrk="1" hangingPunct="1">
              <a:spcBef>
                <a:spcPct val="0"/>
              </a:spcBef>
              <a:buFontTx/>
              <a:buNone/>
            </a:pPr>
            <a:r>
              <a:rPr lang="en-GB" altLang="en-US" sz="2400" u="sng" dirty="0">
                <a:latin typeface="Comic Sans MS" panose="030F0702030302020204" pitchFamily="66" charset="0"/>
              </a:rPr>
              <a:t>Patterns in environmental quality and sustainability </a:t>
            </a:r>
            <a:r>
              <a:rPr lang="en-GB" altLang="en-US" sz="2400" u="sng" dirty="0">
                <a:solidFill>
                  <a:srgbClr val="FF0000"/>
                </a:solidFill>
                <a:latin typeface="Comic Sans MS" panose="030F0702030302020204" pitchFamily="66" charset="0"/>
              </a:rPr>
              <a:t>2</a:t>
            </a:r>
            <a:r>
              <a:rPr lang="en-GB" altLang="en-US" sz="2400" u="sng" baseline="30000" dirty="0">
                <a:solidFill>
                  <a:srgbClr val="FF0000"/>
                </a:solidFill>
                <a:latin typeface="Comic Sans MS" panose="030F0702030302020204" pitchFamily="66" charset="0"/>
              </a:rPr>
              <a:t>rd</a:t>
            </a:r>
            <a:r>
              <a:rPr lang="en-GB" altLang="en-US" sz="2400" u="sng" dirty="0">
                <a:solidFill>
                  <a:srgbClr val="FF0000"/>
                </a:solidFill>
                <a:latin typeface="Comic Sans MS" panose="030F0702030302020204" pitchFamily="66" charset="0"/>
              </a:rPr>
              <a:t> part of the Core</a:t>
            </a:r>
            <a:endParaRPr lang="en-GB" altLang="en-US" sz="2400" u="sng" dirty="0">
              <a:latin typeface="Comic Sans MS" panose="030F0702030302020204" pitchFamily="66" charset="0"/>
            </a:endParaRPr>
          </a:p>
        </p:txBody>
      </p:sp>
    </p:spTree>
    <p:extLst>
      <p:ext uri="{BB962C8B-B14F-4D97-AF65-F5344CB8AC3E}">
        <p14:creationId xmlns:p14="http://schemas.microsoft.com/office/powerpoint/2010/main" val="405135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0344" y="79185"/>
            <a:ext cx="11511407" cy="469455"/>
          </a:xfrm>
          <a:solidFill>
            <a:schemeClr val="bg1"/>
          </a:solidFill>
          <a:ln w="28575">
            <a:solidFill>
              <a:srgbClr val="FF0000"/>
            </a:solidFill>
          </a:ln>
        </p:spPr>
        <p:txBody>
          <a:bodyPr>
            <a:normAutofit/>
          </a:bodyPr>
          <a:lstStyle/>
          <a:p>
            <a:pPr eaLnBrk="1" hangingPunct="1"/>
            <a:r>
              <a:rPr lang="en-US" altLang="en-US" sz="2400" u="sng" dirty="0">
                <a:latin typeface="Comic Sans MS" panose="030F0702030302020204" pitchFamily="66" charset="0"/>
                <a:ea typeface="ＭＳ Ｐゴシック" pitchFamily="34" charset="-128"/>
              </a:rPr>
              <a:t>Examples of albedos:</a:t>
            </a:r>
          </a:p>
        </p:txBody>
      </p:sp>
      <p:sp>
        <p:nvSpPr>
          <p:cNvPr id="19459" name="Rectangle 3"/>
          <p:cNvSpPr>
            <a:spLocks noGrp="1" noChangeArrowheads="1"/>
          </p:cNvSpPr>
          <p:nvPr>
            <p:ph type="body" idx="1"/>
          </p:nvPr>
        </p:nvSpPr>
        <p:spPr>
          <a:xfrm>
            <a:off x="1774825" y="801370"/>
            <a:ext cx="8642350" cy="4175125"/>
          </a:xfrm>
          <a:ln w="38100">
            <a:solidFill>
              <a:srgbClr val="7030A0"/>
            </a:solidFill>
          </a:ln>
        </p:spPr>
        <p:txBody>
          <a:bodyPr/>
          <a:lstStyle/>
          <a:p>
            <a:pPr eaLnBrk="1" hangingPunct="1"/>
            <a:r>
              <a:rPr lang="en-US" altLang="en-US" dirty="0">
                <a:latin typeface="Comic Sans MS" panose="030F0702030302020204" pitchFamily="66" charset="0"/>
                <a:ea typeface="ＭＳ Ｐゴシック" pitchFamily="34" charset="-128"/>
              </a:rPr>
              <a:t>Oceans and lakes 			0.03-0.10</a:t>
            </a:r>
          </a:p>
          <a:p>
            <a:pPr eaLnBrk="1" hangingPunct="1"/>
            <a:r>
              <a:rPr lang="en-US" altLang="en-US" dirty="0">
                <a:latin typeface="Comic Sans MS" panose="030F0702030302020204" pitchFamily="66" charset="0"/>
                <a:ea typeface="ＭＳ Ｐゴシック" pitchFamily="34" charset="-128"/>
              </a:rPr>
              <a:t>Sea ice					0.30-0.45</a:t>
            </a:r>
          </a:p>
          <a:p>
            <a:pPr eaLnBrk="1" hangingPunct="1"/>
            <a:r>
              <a:rPr lang="en-US" altLang="en-US" dirty="0">
                <a:latin typeface="Comic Sans MS" panose="030F0702030302020204" pitchFamily="66" charset="0"/>
                <a:ea typeface="ＭＳ Ｐゴシック" pitchFamily="34" charset="-128"/>
              </a:rPr>
              <a:t>Fresh snow				0.75-0.95</a:t>
            </a:r>
          </a:p>
          <a:p>
            <a:pPr eaLnBrk="1" hangingPunct="1"/>
            <a:r>
              <a:rPr lang="en-US" altLang="en-US" dirty="0">
                <a:latin typeface="Comic Sans MS" panose="030F0702030302020204" pitchFamily="66" charset="0"/>
                <a:ea typeface="ＭＳ Ｐゴシック" pitchFamily="34" charset="-128"/>
              </a:rPr>
              <a:t>Tundra					0.15-0.20</a:t>
            </a:r>
          </a:p>
          <a:p>
            <a:pPr eaLnBrk="1" hangingPunct="1"/>
            <a:r>
              <a:rPr lang="en-US" altLang="en-US" dirty="0">
                <a:latin typeface="Comic Sans MS" panose="030F0702030302020204" pitchFamily="66" charset="0"/>
                <a:ea typeface="ＭＳ Ｐゴシック" pitchFamily="34" charset="-128"/>
              </a:rPr>
              <a:t>Conifer forest				0.09-0.15</a:t>
            </a:r>
          </a:p>
          <a:p>
            <a:pPr eaLnBrk="1" hangingPunct="1"/>
            <a:r>
              <a:rPr lang="en-US" altLang="en-US" dirty="0">
                <a:latin typeface="Comic Sans MS" panose="030F0702030302020204" pitchFamily="66" charset="0"/>
                <a:ea typeface="ＭＳ Ｐゴシック" pitchFamily="34" charset="-128"/>
              </a:rPr>
              <a:t>Broadleaf forest			0.15-0.20</a:t>
            </a:r>
          </a:p>
          <a:p>
            <a:pPr eaLnBrk="1" hangingPunct="1"/>
            <a:r>
              <a:rPr lang="en-US" altLang="en-US" dirty="0">
                <a:latin typeface="Comic Sans MS" panose="030F0702030302020204" pitchFamily="66" charset="0"/>
                <a:ea typeface="ＭＳ Ｐゴシック" pitchFamily="34" charset="-128"/>
              </a:rPr>
              <a:t>Desert					0.20-0.45</a:t>
            </a:r>
          </a:p>
        </p:txBody>
      </p:sp>
      <p:sp>
        <p:nvSpPr>
          <p:cNvPr id="19460" name="Rectangle 1"/>
          <p:cNvSpPr>
            <a:spLocks noChangeArrowheads="1"/>
          </p:cNvSpPr>
          <p:nvPr/>
        </p:nvSpPr>
        <p:spPr bwMode="auto">
          <a:xfrm>
            <a:off x="220344" y="5229225"/>
            <a:ext cx="11868024" cy="1569660"/>
          </a:xfrm>
          <a:prstGeom prst="rect">
            <a:avLst/>
          </a:prstGeom>
          <a:solidFill>
            <a:schemeClr val="bg1"/>
          </a:solidFill>
          <a:ln w="28575">
            <a:solidFill>
              <a:srgbClr val="7030A0"/>
            </a:solid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r>
              <a:rPr lang="en-US" altLang="en-US" u="sng" dirty="0">
                <a:latin typeface="Comic Sans MS" panose="030F0702030302020204" pitchFamily="66" charset="0"/>
              </a:rPr>
              <a:t>Albedo</a:t>
            </a:r>
            <a:r>
              <a:rPr lang="en-US" altLang="en-US" dirty="0">
                <a:latin typeface="Comic Sans MS" panose="030F0702030302020204" pitchFamily="66" charset="0"/>
              </a:rPr>
              <a:t> = the fraction of solar energy (shortwave radiation) reflected from the Earth back into space, (a measure of the reflectivity) </a:t>
            </a:r>
          </a:p>
        </p:txBody>
      </p:sp>
    </p:spTree>
    <p:extLst>
      <p:ext uri="{BB962C8B-B14F-4D97-AF65-F5344CB8AC3E}">
        <p14:creationId xmlns:p14="http://schemas.microsoft.com/office/powerpoint/2010/main" val="25202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politicalclimate.files.wordpress.com/2010/07/feedbacks-schematic.png?w=4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435" y="1014984"/>
            <a:ext cx="5134874" cy="528917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7" name="Rectangle 2"/>
          <p:cNvSpPr txBox="1">
            <a:spLocks noChangeArrowheads="1"/>
          </p:cNvSpPr>
          <p:nvPr/>
        </p:nvSpPr>
        <p:spPr bwMode="auto">
          <a:xfrm>
            <a:off x="283464" y="188913"/>
            <a:ext cx="11640312" cy="460311"/>
          </a:xfrm>
          <a:prstGeom prst="rect">
            <a:avLst/>
          </a:prstGeom>
          <a:solidFill>
            <a:schemeClr val="bg1"/>
          </a:solidFill>
          <a:ln w="28575">
            <a:solidFill>
              <a:srgbClr val="FF0000"/>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eaLnBrk="1" hangingPunct="1">
              <a:spcBef>
                <a:spcPct val="0"/>
              </a:spcBef>
              <a:buFontTx/>
              <a:buNone/>
            </a:pPr>
            <a:r>
              <a:rPr lang="en-US" altLang="en-US" sz="2400" u="sng" dirty="0">
                <a:latin typeface="Comic Sans MS" panose="030F0702030302020204" pitchFamily="66" charset="0"/>
              </a:rPr>
              <a:t>Positive and negative feedback loops</a:t>
            </a:r>
          </a:p>
        </p:txBody>
      </p:sp>
      <p:pic>
        <p:nvPicPr>
          <p:cNvPr id="21508" name="Picture 4" descr="http://www.cartoonstock.com/newscartoons/cartoonists/mba/lowres/mban2207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652" y="2647974"/>
            <a:ext cx="3601084" cy="41307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83464" y="771436"/>
            <a:ext cx="6096000" cy="1754326"/>
          </a:xfrm>
          <a:prstGeom prst="rect">
            <a:avLst/>
          </a:prstGeom>
          <a:ln w="28575">
            <a:solidFill>
              <a:schemeClr val="accent2"/>
            </a:solidFill>
          </a:ln>
        </p:spPr>
        <p:txBody>
          <a:bodyPr>
            <a:spAutoFit/>
          </a:bodyPr>
          <a:lstStyle/>
          <a:p>
            <a:r>
              <a:rPr lang="en-GB" b="1" u="sng" dirty="0">
                <a:latin typeface="Comic Sans MS" panose="030F0702030302020204" pitchFamily="66" charset="0"/>
              </a:rPr>
              <a:t>Language for Learning</a:t>
            </a:r>
            <a:r>
              <a:rPr lang="en-GB" dirty="0">
                <a:latin typeface="Comic Sans MS" panose="030F0702030302020204" pitchFamily="66" charset="0"/>
              </a:rPr>
              <a:t>: Positive feedback loops enhance or amplify changes; this tends to move a system away from its equilibrium state and make it more unstable. Negative feedbacks tend to dampen or buffer changes; this tends to hold a system to some equilibrium.</a:t>
            </a:r>
          </a:p>
        </p:txBody>
      </p:sp>
    </p:spTree>
    <p:extLst>
      <p:ext uri="{BB962C8B-B14F-4D97-AF65-F5344CB8AC3E}">
        <p14:creationId xmlns:p14="http://schemas.microsoft.com/office/powerpoint/2010/main" val="400567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4"/>
          <p:cNvGrpSpPr>
            <a:grpSpLocks/>
          </p:cNvGrpSpPr>
          <p:nvPr/>
        </p:nvGrpSpPr>
        <p:grpSpPr bwMode="auto">
          <a:xfrm>
            <a:off x="2188845" y="898970"/>
            <a:ext cx="7829550" cy="5505450"/>
            <a:chOff x="2562" y="48"/>
            <a:chExt cx="3198" cy="2640"/>
          </a:xfrm>
        </p:grpSpPr>
        <p:sp>
          <p:nvSpPr>
            <p:cNvPr id="24579" name="Rectangle 5"/>
            <p:cNvSpPr>
              <a:spLocks noChangeArrowheads="1"/>
            </p:cNvSpPr>
            <p:nvPr/>
          </p:nvSpPr>
          <p:spPr bwMode="auto">
            <a:xfrm>
              <a:off x="3744" y="266"/>
              <a:ext cx="201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eaLnBrk="1" hangingPunct="1">
                <a:spcBef>
                  <a:spcPct val="0"/>
                </a:spcBef>
                <a:buFontTx/>
                <a:buNone/>
              </a:pPr>
              <a:r>
                <a:rPr lang="en-US" altLang="en-US" sz="1800">
                  <a:latin typeface="Tahoma" panose="020B0604030504040204" pitchFamily="34" charset="0"/>
                </a:rPr>
                <a:t>The snow – albedo feedback loop </a:t>
              </a:r>
            </a:p>
          </p:txBody>
        </p:sp>
        <p:sp>
          <p:nvSpPr>
            <p:cNvPr id="24580" name="Rectangle 6"/>
            <p:cNvSpPr>
              <a:spLocks noChangeArrowheads="1"/>
            </p:cNvSpPr>
            <p:nvPr/>
          </p:nvSpPr>
          <p:spPr bwMode="auto">
            <a:xfrm>
              <a:off x="2562" y="48"/>
              <a:ext cx="3168" cy="264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eaLnBrk="1" hangingPunct="1">
                <a:spcBef>
                  <a:spcPct val="0"/>
                </a:spcBef>
                <a:buFontTx/>
                <a:buNone/>
              </a:pPr>
              <a:endParaRPr lang="en-GB" altLang="en-US" sz="1800"/>
            </a:p>
          </p:txBody>
        </p:sp>
        <p:grpSp>
          <p:nvGrpSpPr>
            <p:cNvPr id="24581" name="Group 7"/>
            <p:cNvGrpSpPr>
              <a:grpSpLocks/>
            </p:cNvGrpSpPr>
            <p:nvPr/>
          </p:nvGrpSpPr>
          <p:grpSpPr bwMode="auto">
            <a:xfrm>
              <a:off x="2592" y="144"/>
              <a:ext cx="2976" cy="2496"/>
              <a:chOff x="2352" y="144"/>
              <a:chExt cx="2976" cy="2496"/>
            </a:xfrm>
          </p:grpSpPr>
          <p:sp>
            <p:nvSpPr>
              <p:cNvPr id="24582" name="Oval 8"/>
              <p:cNvSpPr>
                <a:spLocks noChangeArrowheads="1"/>
              </p:cNvSpPr>
              <p:nvPr/>
            </p:nvSpPr>
            <p:spPr bwMode="auto">
              <a:xfrm>
                <a:off x="2688" y="1344"/>
                <a:ext cx="1200" cy="960"/>
              </a:xfrm>
              <a:prstGeom prst="ellipse">
                <a:avLst/>
              </a:prstGeom>
              <a:solidFill>
                <a:srgbClr val="FFFFCC"/>
              </a:solidFill>
              <a:ln w="1905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eaLnBrk="1" hangingPunct="1">
                  <a:spcBef>
                    <a:spcPct val="0"/>
                  </a:spcBef>
                  <a:buFontTx/>
                  <a:buNone/>
                </a:pPr>
                <a:r>
                  <a:rPr lang="en-US" altLang="en-US" sz="1800">
                    <a:latin typeface="Tahoma" panose="020B0604030504040204" pitchFamily="34" charset="0"/>
                  </a:rPr>
                  <a:t>Increase in </a:t>
                </a:r>
              </a:p>
              <a:p>
                <a:pPr algn="ctr" eaLnBrk="1" hangingPunct="1">
                  <a:spcBef>
                    <a:spcPct val="0"/>
                  </a:spcBef>
                  <a:buFontTx/>
                  <a:buNone/>
                </a:pPr>
                <a:r>
                  <a:rPr lang="en-US" altLang="en-US" sz="1800">
                    <a:latin typeface="Tahoma" panose="020B0604030504040204" pitchFamily="34" charset="0"/>
                  </a:rPr>
                  <a:t>heat absorption</a:t>
                </a:r>
              </a:p>
            </p:txBody>
          </p:sp>
          <p:sp>
            <p:nvSpPr>
              <p:cNvPr id="24583" name="Line 9"/>
              <p:cNvSpPr>
                <a:spLocks noChangeShapeType="1"/>
              </p:cNvSpPr>
              <p:nvPr/>
            </p:nvSpPr>
            <p:spPr bwMode="auto">
              <a:xfrm flipH="1" flipV="1">
                <a:off x="3696" y="2064"/>
                <a:ext cx="624" cy="288"/>
              </a:xfrm>
              <a:prstGeom prst="line">
                <a:avLst/>
              </a:prstGeom>
              <a:noFill/>
              <a:ln w="762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4584" name="Oval 10"/>
              <p:cNvSpPr>
                <a:spLocks noChangeArrowheads="1"/>
              </p:cNvSpPr>
              <p:nvPr/>
            </p:nvSpPr>
            <p:spPr bwMode="auto">
              <a:xfrm>
                <a:off x="4272" y="1680"/>
                <a:ext cx="1056" cy="960"/>
              </a:xfrm>
              <a:prstGeom prst="ellipse">
                <a:avLst/>
              </a:prstGeom>
              <a:solidFill>
                <a:srgbClr val="FFFFCC"/>
              </a:solidFill>
              <a:ln w="1905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eaLnBrk="1" hangingPunct="1">
                  <a:spcBef>
                    <a:spcPct val="0"/>
                  </a:spcBef>
                  <a:buFontTx/>
                  <a:buNone/>
                </a:pPr>
                <a:r>
                  <a:rPr lang="en-US" altLang="en-US" sz="1800">
                    <a:latin typeface="Tahoma" panose="020B0604030504040204" pitchFamily="34" charset="0"/>
                  </a:rPr>
                  <a:t>Decreases in</a:t>
                </a:r>
              </a:p>
              <a:p>
                <a:pPr algn="ctr" eaLnBrk="1" hangingPunct="1">
                  <a:spcBef>
                    <a:spcPct val="0"/>
                  </a:spcBef>
                  <a:buFontTx/>
                  <a:buNone/>
                </a:pPr>
                <a:r>
                  <a:rPr lang="en-US" altLang="en-US" sz="1800">
                    <a:latin typeface="Tahoma" panose="020B0604030504040204" pitchFamily="34" charset="0"/>
                  </a:rPr>
                  <a:t> albedo</a:t>
                </a:r>
              </a:p>
            </p:txBody>
          </p:sp>
          <p:sp>
            <p:nvSpPr>
              <p:cNvPr id="24585" name="Line 11"/>
              <p:cNvSpPr>
                <a:spLocks noChangeShapeType="1"/>
              </p:cNvSpPr>
              <p:nvPr/>
            </p:nvSpPr>
            <p:spPr bwMode="auto">
              <a:xfrm flipH="1">
                <a:off x="4656" y="1392"/>
                <a:ext cx="150" cy="534"/>
              </a:xfrm>
              <a:prstGeom prst="line">
                <a:avLst/>
              </a:prstGeom>
              <a:noFill/>
              <a:ln w="762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4586" name="Oval 12"/>
              <p:cNvSpPr>
                <a:spLocks noChangeArrowheads="1"/>
              </p:cNvSpPr>
              <p:nvPr/>
            </p:nvSpPr>
            <p:spPr bwMode="auto">
              <a:xfrm>
                <a:off x="3990" y="618"/>
                <a:ext cx="1200" cy="960"/>
              </a:xfrm>
              <a:prstGeom prst="ellipse">
                <a:avLst/>
              </a:prstGeom>
              <a:solidFill>
                <a:srgbClr val="FFFFCC"/>
              </a:solidFill>
              <a:ln w="1905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eaLnBrk="1" hangingPunct="1">
                  <a:spcBef>
                    <a:spcPct val="0"/>
                  </a:spcBef>
                  <a:buFontTx/>
                  <a:buNone/>
                </a:pPr>
                <a:r>
                  <a:rPr lang="en-US" altLang="en-US" sz="1800">
                    <a:latin typeface="Tahoma" panose="020B0604030504040204" pitchFamily="34" charset="0"/>
                  </a:rPr>
                  <a:t>Decreases in</a:t>
                </a:r>
              </a:p>
              <a:p>
                <a:pPr algn="ctr" eaLnBrk="1" hangingPunct="1">
                  <a:spcBef>
                    <a:spcPct val="0"/>
                  </a:spcBef>
                  <a:buFontTx/>
                  <a:buNone/>
                </a:pPr>
                <a:r>
                  <a:rPr lang="en-US" altLang="en-US" sz="1800">
                    <a:latin typeface="Tahoma" panose="020B0604030504040204" pitchFamily="34" charset="0"/>
                  </a:rPr>
                  <a:t> snow cover</a:t>
                </a:r>
              </a:p>
            </p:txBody>
          </p:sp>
          <p:sp>
            <p:nvSpPr>
              <p:cNvPr id="24587" name="Line 13"/>
              <p:cNvSpPr>
                <a:spLocks noChangeShapeType="1"/>
              </p:cNvSpPr>
              <p:nvPr/>
            </p:nvSpPr>
            <p:spPr bwMode="auto">
              <a:xfrm>
                <a:off x="3414" y="666"/>
                <a:ext cx="864" cy="192"/>
              </a:xfrm>
              <a:prstGeom prst="line">
                <a:avLst/>
              </a:prstGeom>
              <a:noFill/>
              <a:ln w="762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4588" name="Oval 14"/>
              <p:cNvSpPr>
                <a:spLocks noChangeArrowheads="1"/>
              </p:cNvSpPr>
              <p:nvPr/>
            </p:nvSpPr>
            <p:spPr bwMode="auto">
              <a:xfrm>
                <a:off x="2352" y="144"/>
                <a:ext cx="1200" cy="960"/>
              </a:xfrm>
              <a:prstGeom prst="ellipse">
                <a:avLst/>
              </a:prstGeom>
              <a:solidFill>
                <a:srgbClr val="CC0000"/>
              </a:solidFill>
              <a:ln w="19050">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eaLnBrk="1" hangingPunct="1">
                  <a:spcBef>
                    <a:spcPct val="0"/>
                  </a:spcBef>
                  <a:buFontTx/>
                  <a:buNone/>
                </a:pPr>
                <a:r>
                  <a:rPr lang="en-US" altLang="en-US" sz="1800">
                    <a:latin typeface="Tahoma" panose="020B0604030504040204" pitchFamily="34" charset="0"/>
                  </a:rPr>
                  <a:t>Increases in </a:t>
                </a:r>
              </a:p>
              <a:p>
                <a:pPr algn="ctr" eaLnBrk="1" hangingPunct="1">
                  <a:spcBef>
                    <a:spcPct val="0"/>
                  </a:spcBef>
                  <a:buFontTx/>
                  <a:buNone/>
                </a:pPr>
                <a:r>
                  <a:rPr lang="en-US" altLang="en-US" sz="1800">
                    <a:latin typeface="Tahoma" panose="020B0604030504040204" pitchFamily="34" charset="0"/>
                  </a:rPr>
                  <a:t>temperature</a:t>
                </a:r>
              </a:p>
            </p:txBody>
          </p:sp>
          <p:sp>
            <p:nvSpPr>
              <p:cNvPr id="24589" name="Line 15"/>
              <p:cNvSpPr>
                <a:spLocks noChangeShapeType="1"/>
              </p:cNvSpPr>
              <p:nvPr/>
            </p:nvSpPr>
            <p:spPr bwMode="auto">
              <a:xfrm flipH="1" flipV="1">
                <a:off x="2976" y="960"/>
                <a:ext cx="240" cy="384"/>
              </a:xfrm>
              <a:prstGeom prst="line">
                <a:avLst/>
              </a:prstGeom>
              <a:noFill/>
              <a:ln w="762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grpSp>
      <p:sp>
        <p:nvSpPr>
          <p:cNvPr id="14" name="Rectangle 2"/>
          <p:cNvSpPr txBox="1">
            <a:spLocks noChangeArrowheads="1"/>
          </p:cNvSpPr>
          <p:nvPr/>
        </p:nvSpPr>
        <p:spPr bwMode="auto">
          <a:xfrm>
            <a:off x="283464" y="188913"/>
            <a:ext cx="11640312" cy="576262"/>
          </a:xfrm>
          <a:prstGeom prst="rect">
            <a:avLst/>
          </a:prstGeom>
          <a:solidFill>
            <a:schemeClr val="bg1"/>
          </a:solidFill>
          <a:ln w="28575">
            <a:solidFill>
              <a:srgbClr val="FF0000"/>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eaLnBrk="1" hangingPunct="1">
              <a:spcBef>
                <a:spcPct val="0"/>
              </a:spcBef>
              <a:buFontTx/>
              <a:buNone/>
            </a:pPr>
            <a:r>
              <a:rPr lang="en-US" altLang="en-US" u="sng" dirty="0">
                <a:latin typeface="Comic Sans MS" panose="030F0702030302020204" pitchFamily="66" charset="0"/>
              </a:rPr>
              <a:t>Positive feedback loops</a:t>
            </a:r>
          </a:p>
        </p:txBody>
      </p:sp>
    </p:spTree>
    <p:extLst>
      <p:ext uri="{BB962C8B-B14F-4D97-AF65-F5344CB8AC3E}">
        <p14:creationId xmlns:p14="http://schemas.microsoft.com/office/powerpoint/2010/main" val="158834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8382889" y="6161597"/>
            <a:ext cx="19446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GB" sz="2000">
                <a:latin typeface="Comic Sans MS" charset="0"/>
                <a:ea typeface="ＭＳ Ｐゴシック" charset="0"/>
              </a:rPr>
              <a:t>Arctic Ocean   </a:t>
            </a:r>
          </a:p>
          <a:p>
            <a:pPr>
              <a:defRPr/>
            </a:pPr>
            <a:r>
              <a:rPr lang="en-GB" sz="2000">
                <a:latin typeface="Comic Sans MS" charset="0"/>
                <a:ea typeface="ＭＳ Ｐゴシック" charset="0"/>
              </a:rPr>
              <a:t>= 0.08</a:t>
            </a:r>
          </a:p>
        </p:txBody>
      </p:sp>
      <p:sp>
        <p:nvSpPr>
          <p:cNvPr id="38918" name="Rectangle 6"/>
          <p:cNvSpPr>
            <a:spLocks noChangeArrowheads="1"/>
          </p:cNvSpPr>
          <p:nvPr/>
        </p:nvSpPr>
        <p:spPr bwMode="auto">
          <a:xfrm>
            <a:off x="4566539" y="6017134"/>
            <a:ext cx="295275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altLang="en-US" sz="2000">
                <a:latin typeface="Comic Sans MS" pitchFamily="66" charset="0"/>
              </a:rPr>
              <a:t>Light melt pond  </a:t>
            </a:r>
          </a:p>
          <a:p>
            <a:pPr eaLnBrk="1" hangingPunct="1">
              <a:defRPr/>
            </a:pPr>
            <a:r>
              <a:rPr lang="en-GB" altLang="en-US" sz="2000">
                <a:latin typeface="Comic Sans MS" pitchFamily="66" charset="0"/>
              </a:rPr>
              <a:t>= 0.40</a:t>
            </a:r>
            <a:r>
              <a:rPr lang="en-GB" altLang="en-US" sz="1400"/>
              <a:t>  </a:t>
            </a:r>
          </a:p>
        </p:txBody>
      </p:sp>
      <p:sp>
        <p:nvSpPr>
          <p:cNvPr id="38920" name="Line 8"/>
          <p:cNvSpPr>
            <a:spLocks noChangeShapeType="1"/>
          </p:cNvSpPr>
          <p:nvPr/>
        </p:nvSpPr>
        <p:spPr bwMode="auto">
          <a:xfrm>
            <a:off x="9185275" y="-1624013"/>
            <a:ext cx="0" cy="84851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pic>
        <p:nvPicPr>
          <p:cNvPr id="25605" name="Picture 9" descr="DSC03241"/>
          <p:cNvPicPr preferRelativeResize="0">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2047177" y="976822"/>
            <a:ext cx="8208962"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Line 10"/>
          <p:cNvSpPr>
            <a:spLocks noChangeShapeType="1"/>
          </p:cNvSpPr>
          <p:nvPr/>
        </p:nvSpPr>
        <p:spPr bwMode="auto">
          <a:xfrm flipH="1" flipV="1">
            <a:off x="7879652" y="4721734"/>
            <a:ext cx="576262" cy="143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8923" name="Line 11"/>
          <p:cNvSpPr>
            <a:spLocks noChangeShapeType="1"/>
          </p:cNvSpPr>
          <p:nvPr/>
        </p:nvSpPr>
        <p:spPr bwMode="auto">
          <a:xfrm flipH="1" flipV="1">
            <a:off x="4998340" y="5009071"/>
            <a:ext cx="1008063"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8924" name="Rectangle 12"/>
          <p:cNvSpPr>
            <a:spLocks noChangeArrowheads="1"/>
          </p:cNvSpPr>
          <p:nvPr/>
        </p:nvSpPr>
        <p:spPr bwMode="auto">
          <a:xfrm>
            <a:off x="2047177" y="5945696"/>
            <a:ext cx="295275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GB" sz="2000">
                <a:latin typeface="Comic Sans MS" charset="0"/>
                <a:ea typeface="ＭＳ Ｐゴシック" charset="0"/>
              </a:rPr>
              <a:t>New snow</a:t>
            </a:r>
          </a:p>
          <a:p>
            <a:pPr>
              <a:defRPr/>
            </a:pPr>
            <a:r>
              <a:rPr lang="en-GB" sz="2000">
                <a:latin typeface="Comic Sans MS" charset="0"/>
                <a:ea typeface="ＭＳ Ｐゴシック" charset="0"/>
              </a:rPr>
              <a:t>= 0.82 (+/-)</a:t>
            </a:r>
            <a:endParaRPr lang="en-GB" sz="1400">
              <a:latin typeface="Arial" charset="0"/>
              <a:ea typeface="ＭＳ Ｐゴシック" charset="0"/>
            </a:endParaRPr>
          </a:p>
        </p:txBody>
      </p:sp>
      <p:sp>
        <p:nvSpPr>
          <p:cNvPr id="38925" name="Line 13"/>
          <p:cNvSpPr>
            <a:spLocks noChangeShapeType="1"/>
          </p:cNvSpPr>
          <p:nvPr/>
        </p:nvSpPr>
        <p:spPr bwMode="auto">
          <a:xfrm flipV="1">
            <a:off x="3055240" y="3353309"/>
            <a:ext cx="2087563" cy="2663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2" name="TextBox 2"/>
          <p:cNvSpPr txBox="1">
            <a:spLocks noChangeArrowheads="1"/>
          </p:cNvSpPr>
          <p:nvPr/>
        </p:nvSpPr>
        <p:spPr bwMode="auto">
          <a:xfrm>
            <a:off x="265176" y="123825"/>
            <a:ext cx="11722608" cy="584200"/>
          </a:xfrm>
          <a:prstGeom prst="rect">
            <a:avLst/>
          </a:prstGeom>
          <a:solidFill>
            <a:schemeClr val="bg1"/>
          </a:solidFill>
          <a:ln w="28575">
            <a:solidFill>
              <a:srgbClr val="FF0000"/>
            </a:solidFill>
            <a:miter lim="800000"/>
            <a:headEnd/>
            <a:tailEnd/>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itchFamily="34" charset="-128"/>
              </a:defRPr>
            </a:lvl9pPr>
          </a:lstStyle>
          <a:p>
            <a:pPr algn="ctr" eaLnBrk="1" hangingPunct="1">
              <a:spcBef>
                <a:spcPct val="0"/>
              </a:spcBef>
              <a:buFontTx/>
              <a:buNone/>
            </a:pPr>
            <a:r>
              <a:rPr lang="en-GB" altLang="en-US" u="sng" dirty="0">
                <a:latin typeface="Comic Sans MS" panose="030F0702030302020204" pitchFamily="66" charset="0"/>
              </a:rPr>
              <a:t>Albedo</a:t>
            </a:r>
          </a:p>
        </p:txBody>
      </p:sp>
    </p:spTree>
    <p:extLst>
      <p:ext uri="{BB962C8B-B14F-4D97-AF65-F5344CB8AC3E}">
        <p14:creationId xmlns:p14="http://schemas.microsoft.com/office/powerpoint/2010/main" val="75483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34824" y="110491"/>
            <a:ext cx="11878056" cy="520445"/>
          </a:xfrm>
          <a:prstGeom prst="rect">
            <a:avLst/>
          </a:prstGeom>
          <a:solidFill>
            <a:schemeClr val="bg1"/>
          </a:solidFill>
          <a:ln w="28575">
            <a:solidFill>
              <a:srgbClr val="FF00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u="sng" dirty="0">
                <a:latin typeface="Comic Sans MS" panose="030F0702030302020204" pitchFamily="66" charset="0"/>
                <a:ea typeface="ＭＳ Ｐゴシック" pitchFamily="34" charset="-128"/>
              </a:rPr>
              <a:t>Global Dimming and Global Brightening </a:t>
            </a:r>
          </a:p>
        </p:txBody>
      </p:sp>
      <p:sp>
        <p:nvSpPr>
          <p:cNvPr id="6" name="Rectangle 5"/>
          <p:cNvSpPr/>
          <p:nvPr/>
        </p:nvSpPr>
        <p:spPr>
          <a:xfrm>
            <a:off x="6810756" y="696995"/>
            <a:ext cx="5302124" cy="2308324"/>
          </a:xfrm>
          <a:prstGeom prst="rect">
            <a:avLst/>
          </a:prstGeom>
          <a:ln w="28575">
            <a:solidFill>
              <a:srgbClr val="7030A0"/>
            </a:solidFill>
          </a:ln>
        </p:spPr>
        <p:txBody>
          <a:bodyPr wrap="square">
            <a:spAutoFit/>
          </a:bodyPr>
          <a:lstStyle/>
          <a:p>
            <a:pPr algn="just"/>
            <a:r>
              <a:rPr lang="en-GB" b="1" u="sng" dirty="0">
                <a:latin typeface="Comic Sans MS" panose="030F0702030302020204" pitchFamily="66" charset="0"/>
              </a:rPr>
              <a:t>Global brightening </a:t>
            </a:r>
            <a:r>
              <a:rPr lang="en-GB" dirty="0">
                <a:latin typeface="Comic Sans MS" panose="030F0702030302020204" pitchFamily="66" charset="0"/>
              </a:rPr>
              <a:t>is caused by changes in cloud cover, reflective aerosols and absorbing aerosols. While changes in cloud cover &amp; aerosols lead to more sunlight hitting the surface, this can be compensated by the cooling effect on the atmosphere due to fewer clouds trapping less warmth and fewer absorbing aerosols absorbing less sunlight.</a:t>
            </a:r>
          </a:p>
        </p:txBody>
      </p:sp>
      <p:sp>
        <p:nvSpPr>
          <p:cNvPr id="7" name="Rectangle 6"/>
          <p:cNvSpPr/>
          <p:nvPr/>
        </p:nvSpPr>
        <p:spPr>
          <a:xfrm>
            <a:off x="234824" y="1283500"/>
            <a:ext cx="5939028" cy="1477328"/>
          </a:xfrm>
          <a:prstGeom prst="rect">
            <a:avLst/>
          </a:prstGeom>
          <a:ln w="28575">
            <a:solidFill>
              <a:srgbClr val="7030A0"/>
            </a:solidFill>
          </a:ln>
        </p:spPr>
        <p:txBody>
          <a:bodyPr wrap="square">
            <a:spAutoFit/>
          </a:bodyPr>
          <a:lstStyle/>
          <a:p>
            <a:pPr algn="just"/>
            <a:r>
              <a:rPr lang="en-GB" b="1" u="sng" dirty="0">
                <a:latin typeface="Comic Sans MS" panose="030F0702030302020204" pitchFamily="66" charset="0"/>
              </a:rPr>
              <a:t>Global dimming</a:t>
            </a:r>
            <a:r>
              <a:rPr lang="en-GB" b="1" dirty="0">
                <a:latin typeface="Comic Sans MS" panose="030F0702030302020204" pitchFamily="66" charset="0"/>
              </a:rPr>
              <a:t> </a:t>
            </a:r>
            <a:r>
              <a:rPr lang="en-GB" dirty="0">
                <a:latin typeface="Comic Sans MS" panose="030F0702030302020204" pitchFamily="66" charset="0"/>
              </a:rPr>
              <a:t>is defined as the decrease in the amounts of solar radiation reaching the surface of the Earth. The by-product of fossil fuels are tiny particles or pollutants which absorb solar energy and reflect back sunlight into the space.</a:t>
            </a:r>
          </a:p>
        </p:txBody>
      </p:sp>
      <p:sp>
        <p:nvSpPr>
          <p:cNvPr id="8" name="Rectangle 2"/>
          <p:cNvSpPr txBox="1">
            <a:spLocks noChangeArrowheads="1"/>
          </p:cNvSpPr>
          <p:nvPr/>
        </p:nvSpPr>
        <p:spPr>
          <a:xfrm>
            <a:off x="234824" y="696995"/>
            <a:ext cx="5939028" cy="520445"/>
          </a:xfrm>
          <a:prstGeom prst="rect">
            <a:avLst/>
          </a:prstGeom>
          <a:solidFill>
            <a:schemeClr val="bg1"/>
          </a:solidFill>
          <a:ln w="28575">
            <a:solidFill>
              <a:srgbClr val="00FF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u="sng" dirty="0">
                <a:latin typeface="Comic Sans MS" panose="030F0702030302020204" pitchFamily="66" charset="0"/>
                <a:ea typeface="ＭＳ Ｐゴシック" pitchFamily="34" charset="-128"/>
              </a:rPr>
              <a:t>Demo</a:t>
            </a:r>
            <a:r>
              <a:rPr lang="en-US" altLang="en-US" sz="2400" dirty="0">
                <a:latin typeface="Comic Sans MS" panose="030F0702030302020204" pitchFamily="66" charset="0"/>
                <a:ea typeface="ＭＳ Ｐゴシック" pitchFamily="34" charset="-128"/>
              </a:rPr>
              <a:t>: Read the Sheet on global dimming.</a:t>
            </a:r>
          </a:p>
        </p:txBody>
      </p:sp>
      <p:pic>
        <p:nvPicPr>
          <p:cNvPr id="9" name="Picture 8"/>
          <p:cNvPicPr>
            <a:picLocks noChangeAspect="1"/>
          </p:cNvPicPr>
          <p:nvPr/>
        </p:nvPicPr>
        <p:blipFill>
          <a:blip r:embed="rId2"/>
          <a:stretch>
            <a:fillRect/>
          </a:stretch>
        </p:blipFill>
        <p:spPr>
          <a:xfrm>
            <a:off x="234824" y="2927472"/>
            <a:ext cx="2420788" cy="3582536"/>
          </a:xfrm>
          <a:prstGeom prst="rect">
            <a:avLst/>
          </a:prstGeom>
          <a:ln w="28575">
            <a:solidFill>
              <a:srgbClr val="00FF00"/>
            </a:solidFill>
          </a:ln>
        </p:spPr>
      </p:pic>
      <p:sp>
        <p:nvSpPr>
          <p:cNvPr id="10" name="Rectangle 2"/>
          <p:cNvSpPr txBox="1">
            <a:spLocks noChangeArrowheads="1"/>
          </p:cNvSpPr>
          <p:nvPr/>
        </p:nvSpPr>
        <p:spPr>
          <a:xfrm>
            <a:off x="2880360" y="5897705"/>
            <a:ext cx="9232520" cy="730251"/>
          </a:xfrm>
          <a:prstGeom prst="rect">
            <a:avLst/>
          </a:prstGeom>
          <a:solidFill>
            <a:schemeClr val="bg1"/>
          </a:solidFill>
          <a:ln w="28575">
            <a:solidFill>
              <a:srgbClr val="00B0F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u="sng" dirty="0">
                <a:latin typeface="Comic Sans MS" panose="030F0702030302020204" pitchFamily="66" charset="0"/>
                <a:ea typeface="ＭＳ Ｐゴシック" pitchFamily="34" charset="-128"/>
              </a:rPr>
              <a:t>Challenge</a:t>
            </a:r>
            <a:r>
              <a:rPr lang="en-US" altLang="en-US" sz="2400" dirty="0">
                <a:latin typeface="Comic Sans MS" panose="030F0702030302020204" pitchFamily="66" charset="0"/>
                <a:ea typeface="ＭＳ Ｐゴシック" pitchFamily="34" charset="-128"/>
              </a:rPr>
              <a:t>: What might Volcanic eruption have to do with the process of global dimming?</a:t>
            </a:r>
          </a:p>
        </p:txBody>
      </p:sp>
      <p:cxnSp>
        <p:nvCxnSpPr>
          <p:cNvPr id="3" name="Straight Connector 2">
            <a:extLst>
              <a:ext uri="{FF2B5EF4-FFF2-40B4-BE49-F238E27FC236}">
                <a16:creationId xmlns:a16="http://schemas.microsoft.com/office/drawing/2014/main" id="{A18ABEBB-D67D-ED4C-940C-79F7C27585F8}"/>
              </a:ext>
            </a:extLst>
          </p:cNvPr>
          <p:cNvCxnSpPr/>
          <p:nvPr/>
        </p:nvCxnSpPr>
        <p:spPr>
          <a:xfrm>
            <a:off x="6436426" y="696995"/>
            <a:ext cx="0" cy="5098163"/>
          </a:xfrm>
          <a:prstGeom prst="line">
            <a:avLst/>
          </a:prstGeom>
          <a:ln/>
        </p:spPr>
        <p:style>
          <a:lnRef idx="3">
            <a:schemeClr val="dk1"/>
          </a:lnRef>
          <a:fillRef idx="0">
            <a:schemeClr val="dk1"/>
          </a:fillRef>
          <a:effectRef idx="2">
            <a:schemeClr val="dk1"/>
          </a:effectRef>
          <a:fontRef idx="minor">
            <a:schemeClr val="tx1"/>
          </a:fontRef>
        </p:style>
      </p:cxnSp>
      <p:sp>
        <p:nvSpPr>
          <p:cNvPr id="4" name="Action Button: Movie 3">
            <a:hlinkClick r:id="rId3" highlightClick="1"/>
            <a:extLst>
              <a:ext uri="{FF2B5EF4-FFF2-40B4-BE49-F238E27FC236}">
                <a16:creationId xmlns:a16="http://schemas.microsoft.com/office/drawing/2014/main" id="{08753070-2288-6F4D-8A9D-1F542366CAFB}"/>
              </a:ext>
            </a:extLst>
          </p:cNvPr>
          <p:cNvSpPr/>
          <p:nvPr/>
        </p:nvSpPr>
        <p:spPr>
          <a:xfrm>
            <a:off x="399011" y="203836"/>
            <a:ext cx="382386" cy="237501"/>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79464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FB833C8-51AF-D147-8A44-C9C5102FC425}"/>
              </a:ext>
            </a:extLst>
          </p:cNvPr>
          <p:cNvSpPr txBox="1">
            <a:spLocks noChangeArrowheads="1"/>
          </p:cNvSpPr>
          <p:nvPr/>
        </p:nvSpPr>
        <p:spPr>
          <a:xfrm>
            <a:off x="234824" y="110491"/>
            <a:ext cx="11878056" cy="520445"/>
          </a:xfrm>
          <a:prstGeom prst="rect">
            <a:avLst/>
          </a:prstGeom>
          <a:solidFill>
            <a:schemeClr val="bg1"/>
          </a:solidFill>
          <a:ln w="28575">
            <a:solidFill>
              <a:srgbClr val="FF00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u="sng" dirty="0" err="1">
                <a:latin typeface="Comic Sans MS" panose="030F0702030302020204" pitchFamily="66" charset="0"/>
                <a:ea typeface="ＭＳ Ｐゴシック" pitchFamily="34" charset="-128"/>
              </a:rPr>
              <a:t>Feedbak</a:t>
            </a:r>
            <a:r>
              <a:rPr lang="en-US" altLang="en-US" sz="2400" u="sng" dirty="0">
                <a:latin typeface="Comic Sans MS" panose="030F0702030302020204" pitchFamily="66" charset="0"/>
                <a:ea typeface="ＭＳ Ｐゴシック" pitchFamily="34" charset="-128"/>
              </a:rPr>
              <a:t> Loop Methane release </a:t>
            </a:r>
          </a:p>
        </p:txBody>
      </p:sp>
      <p:sp>
        <p:nvSpPr>
          <p:cNvPr id="6" name="Action Button: Movie 5">
            <a:hlinkClick r:id="rId2" highlightClick="1"/>
            <a:extLst>
              <a:ext uri="{FF2B5EF4-FFF2-40B4-BE49-F238E27FC236}">
                <a16:creationId xmlns:a16="http://schemas.microsoft.com/office/drawing/2014/main" id="{DDEDC49D-D4BD-254E-B7B5-0DBCFD662AB4}"/>
              </a:ext>
            </a:extLst>
          </p:cNvPr>
          <p:cNvSpPr/>
          <p:nvPr/>
        </p:nvSpPr>
        <p:spPr>
          <a:xfrm>
            <a:off x="451262" y="261257"/>
            <a:ext cx="368135" cy="225631"/>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2">
            <a:extLst>
              <a:ext uri="{FF2B5EF4-FFF2-40B4-BE49-F238E27FC236}">
                <a16:creationId xmlns:a16="http://schemas.microsoft.com/office/drawing/2014/main" id="{C44CA1A1-3EFA-7D4E-A351-4E50F4536002}"/>
              </a:ext>
            </a:extLst>
          </p:cNvPr>
          <p:cNvSpPr txBox="1">
            <a:spLocks noChangeArrowheads="1"/>
          </p:cNvSpPr>
          <p:nvPr/>
        </p:nvSpPr>
        <p:spPr>
          <a:xfrm>
            <a:off x="234824" y="696995"/>
            <a:ext cx="11878056" cy="520445"/>
          </a:xfrm>
          <a:prstGeom prst="rect">
            <a:avLst/>
          </a:prstGeom>
          <a:solidFill>
            <a:schemeClr val="bg1"/>
          </a:solidFill>
          <a:ln w="28575">
            <a:solidFill>
              <a:srgbClr val="00FF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u="sng" dirty="0" err="1">
                <a:latin typeface="Comic Sans MS" panose="030F0702030302020204" pitchFamily="66" charset="0"/>
                <a:ea typeface="ＭＳ Ｐゴシック" pitchFamily="34" charset="-128"/>
              </a:rPr>
              <a:t>Demo</a:t>
            </a:r>
            <a:r>
              <a:rPr lang="en-US" altLang="en-US" sz="2400" dirty="0" err="1">
                <a:latin typeface="Comic Sans MS" panose="030F0702030302020204" pitchFamily="66" charset="0"/>
                <a:ea typeface="ＭＳ Ｐゴシック" pitchFamily="34" charset="-128"/>
              </a:rPr>
              <a:t>:Complete</a:t>
            </a:r>
            <a:r>
              <a:rPr lang="en-US" altLang="en-US" sz="2400" dirty="0">
                <a:latin typeface="Comic Sans MS" panose="030F0702030302020204" pitchFamily="66" charset="0"/>
                <a:ea typeface="ＭＳ Ｐゴシック" pitchFamily="34" charset="-128"/>
              </a:rPr>
              <a:t> a feedback loop diagram of effects of Methane on climate change.  </a:t>
            </a:r>
          </a:p>
        </p:txBody>
      </p:sp>
      <p:sp>
        <p:nvSpPr>
          <p:cNvPr id="8" name="Rectangle 7">
            <a:extLst>
              <a:ext uri="{FF2B5EF4-FFF2-40B4-BE49-F238E27FC236}">
                <a16:creationId xmlns:a16="http://schemas.microsoft.com/office/drawing/2014/main" id="{B3203F73-8C35-334B-8646-E786B6385FAD}"/>
              </a:ext>
            </a:extLst>
          </p:cNvPr>
          <p:cNvSpPr/>
          <p:nvPr/>
        </p:nvSpPr>
        <p:spPr>
          <a:xfrm>
            <a:off x="6958940" y="1636690"/>
            <a:ext cx="5153940" cy="3416320"/>
          </a:xfrm>
          <a:prstGeom prst="rect">
            <a:avLst/>
          </a:prstGeom>
          <a:ln w="38100">
            <a:solidFill>
              <a:srgbClr val="7030A0"/>
            </a:solidFill>
          </a:ln>
        </p:spPr>
        <p:txBody>
          <a:bodyPr wrap="square">
            <a:spAutoFit/>
          </a:bodyPr>
          <a:lstStyle/>
          <a:p>
            <a:pPr fontAlgn="base"/>
            <a:r>
              <a:rPr lang="en" b="1" u="sng" dirty="0">
                <a:solidFill>
                  <a:srgbClr val="333333"/>
                </a:solidFill>
                <a:latin typeface="Comic Sans MS" panose="030F0902030302020204" pitchFamily="66" charset="0"/>
              </a:rPr>
              <a:t>Quick Read</a:t>
            </a:r>
          </a:p>
          <a:p>
            <a:pPr fontAlgn="base"/>
            <a:r>
              <a:rPr lang="en" dirty="0">
                <a:solidFill>
                  <a:srgbClr val="333333"/>
                </a:solidFill>
                <a:latin typeface="Comic Sans MS" panose="030F0902030302020204" pitchFamily="66" charset="0"/>
              </a:rPr>
              <a:t>Methane is particularly problematic as its impact is 34 times greater than CO2 over a 100-year period, according to the latest </a:t>
            </a:r>
            <a:r>
              <a:rPr lang="en" u="sng" dirty="0">
                <a:solidFill>
                  <a:srgbClr val="00587E"/>
                </a:solidFill>
                <a:latin typeface="Comic Sans MS" panose="030F0902030302020204" pitchFamily="66" charset="0"/>
                <a:hlinkClick r:id="rId3"/>
              </a:rPr>
              <a:t>IPCC Assessment Report</a:t>
            </a:r>
            <a:r>
              <a:rPr lang="en" dirty="0">
                <a:solidFill>
                  <a:srgbClr val="333333"/>
                </a:solidFill>
                <a:latin typeface="Comic Sans MS" panose="030F0902030302020204" pitchFamily="66" charset="0"/>
              </a:rPr>
              <a:t>. A significant source of human-made methane emissions is fossil fuel production. For example, methane is a key by-product of the rapidly rising global extraction and processing of natural gas. Other top sources of methane come from the digestive process of livestock and from landfills, which emit it as waste decomposes.</a:t>
            </a:r>
            <a:endParaRPr lang="en" b="0" i="0" dirty="0">
              <a:solidFill>
                <a:srgbClr val="333333"/>
              </a:solidFill>
              <a:effectLst/>
              <a:latin typeface="Comic Sans MS" panose="030F0902030302020204" pitchFamily="66" charset="0"/>
            </a:endParaRPr>
          </a:p>
        </p:txBody>
      </p:sp>
      <p:graphicFrame>
        <p:nvGraphicFramePr>
          <p:cNvPr id="9" name="Diagram 8">
            <a:extLst>
              <a:ext uri="{FF2B5EF4-FFF2-40B4-BE49-F238E27FC236}">
                <a16:creationId xmlns:a16="http://schemas.microsoft.com/office/drawing/2014/main" id="{23E3FC4B-E37D-B643-BF03-87EB217C19E1}"/>
              </a:ext>
            </a:extLst>
          </p:cNvPr>
          <p:cNvGraphicFramePr/>
          <p:nvPr>
            <p:extLst>
              <p:ext uri="{D42A27DB-BD31-4B8C-83A1-F6EECF244321}">
                <p14:modId xmlns:p14="http://schemas.microsoft.com/office/powerpoint/2010/main" val="1381812983"/>
              </p:ext>
            </p:extLst>
          </p:nvPr>
        </p:nvGraphicFramePr>
        <p:xfrm>
          <a:off x="635329" y="1427974"/>
          <a:ext cx="5912592" cy="4814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202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248" y="101347"/>
            <a:ext cx="11878056" cy="529589"/>
          </a:xfrm>
          <a:solidFill>
            <a:schemeClr val="bg1"/>
          </a:solidFill>
          <a:ln w="28575">
            <a:solidFill>
              <a:srgbClr val="FF0000"/>
            </a:solidFill>
          </a:ln>
        </p:spPr>
        <p:txBody>
          <a:bodyPr>
            <a:normAutofit fontScale="90000"/>
          </a:bodyPr>
          <a:lstStyle/>
          <a:p>
            <a:pPr algn="ctr" eaLnBrk="1" hangingPunct="1"/>
            <a:r>
              <a:rPr lang="en-US" altLang="en-US" sz="3200" u="sng" dirty="0">
                <a:latin typeface="Comic Sans MS" panose="030F0702030302020204" pitchFamily="66" charset="0"/>
                <a:ea typeface="ＭＳ Ｐゴシック" pitchFamily="34" charset="-128"/>
              </a:rPr>
              <a:t>External forcing's</a:t>
            </a:r>
          </a:p>
        </p:txBody>
      </p:sp>
      <p:sp>
        <p:nvSpPr>
          <p:cNvPr id="52227" name="Rectangle 3"/>
          <p:cNvSpPr>
            <a:spLocks noGrp="1" noChangeArrowheads="1"/>
          </p:cNvSpPr>
          <p:nvPr>
            <p:ph type="body" sz="half" idx="1"/>
          </p:nvPr>
        </p:nvSpPr>
        <p:spPr>
          <a:xfrm>
            <a:off x="198248" y="773907"/>
            <a:ext cx="5736208" cy="2335053"/>
          </a:xfrm>
          <a:ln w="28575">
            <a:solidFill>
              <a:srgbClr val="7030A0"/>
            </a:solidFill>
          </a:ln>
        </p:spPr>
        <p:txBody>
          <a:bodyPr rtlCol="0">
            <a:noAutofit/>
          </a:bodyPr>
          <a:lstStyle/>
          <a:p>
            <a:pPr marL="514350" indent="-514350">
              <a:buFont typeface="Arial" panose="020B0604020202020204" pitchFamily="34" charset="0"/>
              <a:buAutoNum type="arabicParenR"/>
              <a:defRPr/>
            </a:pPr>
            <a:r>
              <a:rPr lang="en-US" sz="2400" dirty="0">
                <a:latin typeface="Comic Sans MS" panose="030F0702030302020204" pitchFamily="66" charset="0"/>
              </a:rPr>
              <a:t>Angle of impact of solar radiation</a:t>
            </a:r>
          </a:p>
          <a:p>
            <a:pPr marL="514350" indent="-514350">
              <a:buFont typeface="Arial" panose="020B0604020202020204" pitchFamily="34" charset="0"/>
              <a:buAutoNum type="arabicParenR"/>
              <a:defRPr/>
            </a:pPr>
            <a:r>
              <a:rPr lang="en-US" sz="2400" dirty="0">
                <a:latin typeface="Comic Sans MS" panose="030F0702030302020204" pitchFamily="66" charset="0"/>
              </a:rPr>
              <a:t>Solar constant</a:t>
            </a:r>
          </a:p>
          <a:p>
            <a:pPr marL="514350" indent="-514350">
              <a:buFont typeface="Arial" panose="020B0604020202020204" pitchFamily="34" charset="0"/>
              <a:buAutoNum type="arabicParenR"/>
              <a:defRPr/>
            </a:pPr>
            <a:r>
              <a:rPr lang="en-US" sz="2400" dirty="0">
                <a:latin typeface="Comic Sans MS" panose="030F0702030302020204" pitchFamily="66" charset="0"/>
              </a:rPr>
              <a:t>Distance from the sun </a:t>
            </a:r>
          </a:p>
          <a:p>
            <a:pPr marL="514350" indent="-514350">
              <a:buFont typeface="Arial" panose="020B0604020202020204" pitchFamily="34" charset="0"/>
              <a:buAutoNum type="arabicParenR"/>
              <a:defRPr/>
            </a:pPr>
            <a:r>
              <a:rPr lang="en-US" sz="2400" dirty="0">
                <a:latin typeface="Comic Sans MS" panose="030F0702030302020204" pitchFamily="66" charset="0"/>
              </a:rPr>
              <a:t>Tilt of the planet</a:t>
            </a:r>
          </a:p>
          <a:p>
            <a:pPr marL="514350" indent="-514350">
              <a:buFont typeface="Arial" panose="020B0604020202020204" pitchFamily="34" charset="0"/>
              <a:buAutoNum type="arabicParenR"/>
              <a:defRPr/>
            </a:pPr>
            <a:r>
              <a:rPr lang="en-US" sz="2400" dirty="0">
                <a:latin typeface="Comic Sans MS" panose="030F0702030302020204" pitchFamily="66" charset="0"/>
              </a:rPr>
              <a:t>Wobble</a:t>
            </a:r>
          </a:p>
        </p:txBody>
      </p:sp>
      <p:pic>
        <p:nvPicPr>
          <p:cNvPr id="15364" name="Picture 7" descr="E:\Chapter_06\Present\Images\06_0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545579" y="773907"/>
            <a:ext cx="4530725" cy="5167313"/>
          </a:xfrm>
        </p:spPr>
      </p:pic>
      <p:pic>
        <p:nvPicPr>
          <p:cNvPr id="15365" name="Picture 2" descr="Graphic of wobble of Earth's spin ax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35" y="3293365"/>
            <a:ext cx="4427538"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Graphic of Earth's ti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1153" y="4594226"/>
            <a:ext cx="272573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ction Button: Movie 1">
            <a:hlinkClick r:id="rId6" highlightClick="1"/>
          </p:cNvPr>
          <p:cNvSpPr/>
          <p:nvPr/>
        </p:nvSpPr>
        <p:spPr>
          <a:xfrm>
            <a:off x="11539728" y="224790"/>
            <a:ext cx="356616" cy="282701"/>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3468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7793</TotalTime>
  <Words>893</Words>
  <Application>Microsoft Macintosh PowerPoint</Application>
  <PresentationFormat>Widescreen</PresentationFormat>
  <Paragraphs>65</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Comic Sans MS</vt:lpstr>
      <vt:lpstr>Tahoma</vt:lpstr>
      <vt:lpstr>Office Theme</vt:lpstr>
      <vt:lpstr>PowerPoint Presentation</vt:lpstr>
      <vt:lpstr>PowerPoint Presentation</vt:lpstr>
      <vt:lpstr>Examples of albedos:</vt:lpstr>
      <vt:lpstr>PowerPoint Presentation</vt:lpstr>
      <vt:lpstr>PowerPoint Presentation</vt:lpstr>
      <vt:lpstr>PowerPoint Presentation</vt:lpstr>
      <vt:lpstr>PowerPoint Presentation</vt:lpstr>
      <vt:lpstr>PowerPoint Presentation</vt:lpstr>
      <vt:lpstr>External forcing's</vt:lpstr>
      <vt:lpstr>PowerPoint Presentation</vt:lpstr>
      <vt:lpstr>PowerPoint Presentation</vt:lpstr>
      <vt:lpstr>PowerPoint Presentation</vt:lpstr>
      <vt:lpstr>PowerPoint Presentation</vt:lpstr>
      <vt:lpstr>Albedo (Practice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25</cp:revision>
  <dcterms:created xsi:type="dcterms:W3CDTF">2016-02-12T12:05:40Z</dcterms:created>
  <dcterms:modified xsi:type="dcterms:W3CDTF">2019-12-12T10:33:40Z</dcterms:modified>
</cp:coreProperties>
</file>