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65" r:id="rId4"/>
    <p:sldId id="257" r:id="rId5"/>
    <p:sldId id="258"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showGuides="1">
      <p:cViewPr varScale="1">
        <p:scale>
          <a:sx n="88" d="100"/>
          <a:sy n="88" d="100"/>
        </p:scale>
        <p:origin x="125" y="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6EFA1-6631-4AD4-AAA3-F7174E609E1E}" type="datetimeFigureOut">
              <a:rPr lang="en-GB" smtClean="0"/>
              <a:t>12/12/2017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56578-B04A-4024-AE2B-37529D1C4872}" type="slidenum">
              <a:rPr lang="en-GB" smtClean="0"/>
              <a:t>‹#›</a:t>
            </a:fld>
            <a:endParaRPr lang="en-GB"/>
          </a:p>
        </p:txBody>
      </p:sp>
    </p:spTree>
    <p:extLst>
      <p:ext uri="{BB962C8B-B14F-4D97-AF65-F5344CB8AC3E}">
        <p14:creationId xmlns:p14="http://schemas.microsoft.com/office/powerpoint/2010/main" val="10391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40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B7A845-1905-4D59-94F7-A2ECCC99C918}" type="datetimeFigureOut">
              <a:rPr lang="en-GB"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418499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7A845-1905-4D59-94F7-A2ECCC99C918}" type="datetimeFigureOut">
              <a:rPr lang="en-GB"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391970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7A845-1905-4D59-94F7-A2ECCC99C918}" type="datetimeFigureOut">
              <a:rPr lang="en-GB"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79550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7A845-1905-4D59-94F7-A2ECCC99C918}" type="datetimeFigureOut">
              <a:rPr lang="en-GB"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114824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7A845-1905-4D59-94F7-A2ECCC99C918}" type="datetimeFigureOut">
              <a:rPr lang="en-GB"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134607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B7A845-1905-4D59-94F7-A2ECCC99C918}" type="datetimeFigureOut">
              <a:rPr lang="en-GB" smtClean="0"/>
              <a:t>12/12/2017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134922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B7A845-1905-4D59-94F7-A2ECCC99C918}" type="datetimeFigureOut">
              <a:rPr lang="en-GB" smtClean="0"/>
              <a:t>12/12/2017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19180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B7A845-1905-4D59-94F7-A2ECCC99C918}" type="datetimeFigureOut">
              <a:rPr lang="en-GB" smtClean="0"/>
              <a:t>12/12/2017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370564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7A845-1905-4D59-94F7-A2ECCC99C918}" type="datetimeFigureOut">
              <a:rPr lang="en-GB" smtClean="0"/>
              <a:t>12/12/2017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163915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B7A845-1905-4D59-94F7-A2ECCC99C918}" type="datetimeFigureOut">
              <a:rPr lang="en-GB" smtClean="0"/>
              <a:t>12/12/2017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30753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B7A845-1905-4D59-94F7-A2ECCC99C918}" type="datetimeFigureOut">
              <a:rPr lang="en-GB" smtClean="0"/>
              <a:t>12/12/2017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D16DFB-7DF0-41BA-8087-4F859983A4FD}" type="slidenum">
              <a:rPr lang="en-GB" smtClean="0"/>
              <a:t>‹#›</a:t>
            </a:fld>
            <a:endParaRPr lang="en-GB"/>
          </a:p>
        </p:txBody>
      </p:sp>
    </p:spTree>
    <p:extLst>
      <p:ext uri="{BB962C8B-B14F-4D97-AF65-F5344CB8AC3E}">
        <p14:creationId xmlns:p14="http://schemas.microsoft.com/office/powerpoint/2010/main" val="268465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7A845-1905-4D59-94F7-A2ECCC99C918}" type="datetimeFigureOut">
              <a:rPr lang="en-GB" smtClean="0"/>
              <a:t>12/12/2017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16DFB-7DF0-41BA-8087-4F859983A4FD}" type="slidenum">
              <a:rPr lang="en-GB" smtClean="0"/>
              <a:t>‹#›</a:t>
            </a:fld>
            <a:endParaRPr lang="en-GB"/>
          </a:p>
        </p:txBody>
      </p:sp>
    </p:spTree>
    <p:extLst>
      <p:ext uri="{BB962C8B-B14F-4D97-AF65-F5344CB8AC3E}">
        <p14:creationId xmlns:p14="http://schemas.microsoft.com/office/powerpoint/2010/main" val="7116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B5qUcQo85s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625072"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Lesson 2: Urban Environments </a:t>
            </a:r>
          </a:p>
        </p:txBody>
      </p:sp>
      <p:sp>
        <p:nvSpPr>
          <p:cNvPr id="5" name="TextBox 4"/>
          <p:cNvSpPr txBox="1"/>
          <p:nvPr/>
        </p:nvSpPr>
        <p:spPr>
          <a:xfrm>
            <a:off x="283464" y="768096"/>
            <a:ext cx="11625072" cy="1815882"/>
          </a:xfrm>
          <a:prstGeom prst="rect">
            <a:avLst/>
          </a:prstGeom>
          <a:noFill/>
          <a:ln w="28575">
            <a:solidFill>
              <a:srgbClr val="FFC000"/>
            </a:solidFill>
          </a:ln>
        </p:spPr>
        <p:txBody>
          <a:bodyPr wrap="square" rtlCol="0">
            <a:spAutoFit/>
          </a:bodyPr>
          <a:lstStyle/>
          <a:p>
            <a:r>
              <a:rPr lang="en-GB" sz="2800" u="sng" dirty="0">
                <a:latin typeface="Comic Sans MS" panose="030F0702030302020204" pitchFamily="66" charset="0"/>
              </a:rPr>
              <a:t>Learning Objective</a:t>
            </a:r>
            <a:r>
              <a:rPr lang="en-GB" sz="2800" dirty="0">
                <a:latin typeface="Comic Sans MS" panose="030F0702030302020204" pitchFamily="66" charset="0"/>
              </a:rPr>
              <a:t>: To explain the variation in global growth rates and patterns and explain the process of centripetal movements(rural-urban, gentrification, re-urbanisation/ urban renewal).</a:t>
            </a:r>
          </a:p>
        </p:txBody>
      </p:sp>
      <p:sp>
        <p:nvSpPr>
          <p:cNvPr id="6" name="TextBox 5"/>
          <p:cNvSpPr txBox="1"/>
          <p:nvPr/>
        </p:nvSpPr>
        <p:spPr>
          <a:xfrm>
            <a:off x="283464" y="2717705"/>
            <a:ext cx="11625072" cy="2246769"/>
          </a:xfrm>
          <a:prstGeom prst="rect">
            <a:avLst/>
          </a:prstGeom>
          <a:noFill/>
          <a:ln w="28575">
            <a:solidFill>
              <a:srgbClr val="00FF00"/>
            </a:solidFill>
          </a:ln>
        </p:spPr>
        <p:txBody>
          <a:bodyPr wrap="square" rtlCol="0">
            <a:spAutoFit/>
          </a:bodyPr>
          <a:lstStyle/>
          <a:p>
            <a:r>
              <a:rPr lang="en-GB" sz="2800" u="sng" dirty="0">
                <a:latin typeface="Comic Sans MS" panose="030F0702030302020204" pitchFamily="66" charset="0"/>
              </a:rPr>
              <a:t>Starter: </a:t>
            </a:r>
          </a:p>
          <a:p>
            <a:r>
              <a:rPr lang="en-GB" sz="2800" dirty="0">
                <a:latin typeface="Comic Sans MS" panose="030F0702030302020204" pitchFamily="66" charset="0"/>
              </a:rPr>
              <a:t>Define the term urbanisation.                                              (2 marks)</a:t>
            </a:r>
          </a:p>
          <a:p>
            <a:r>
              <a:rPr lang="en-GB" sz="2800" u="sng" dirty="0">
                <a:latin typeface="Comic Sans MS" panose="030F0702030302020204" pitchFamily="66" charset="0"/>
              </a:rPr>
              <a:t>_________________________________________________________________________________________________________________________________________________________</a:t>
            </a:r>
          </a:p>
        </p:txBody>
      </p:sp>
      <p:sp>
        <p:nvSpPr>
          <p:cNvPr id="7" name="TextBox 6"/>
          <p:cNvSpPr txBox="1"/>
          <p:nvPr/>
        </p:nvSpPr>
        <p:spPr>
          <a:xfrm>
            <a:off x="283464" y="5188014"/>
            <a:ext cx="11625072" cy="1384995"/>
          </a:xfrm>
          <a:prstGeom prst="rect">
            <a:avLst/>
          </a:prstGeom>
          <a:noFill/>
          <a:ln w="38100">
            <a:solidFill>
              <a:srgbClr val="7030A0"/>
            </a:solidFill>
          </a:ln>
        </p:spPr>
        <p:txBody>
          <a:bodyPr wrap="square" rtlCol="0">
            <a:spAutoFit/>
          </a:bodyPr>
          <a:lstStyle/>
          <a:p>
            <a:r>
              <a:rPr lang="en-GB" sz="2800" u="sng" dirty="0">
                <a:latin typeface="Comic Sans MS" panose="030F0702030302020204" pitchFamily="66" charset="0"/>
              </a:rPr>
              <a:t>Markscheme: </a:t>
            </a:r>
            <a:r>
              <a:rPr lang="en-GB" sz="2800" dirty="0">
                <a:latin typeface="Comic Sans MS" panose="030F0702030302020204" pitchFamily="66" charset="0"/>
              </a:rPr>
              <a:t>Urbanisation is the process by which n increasing percentage of a country’s population comes to live in towns and cities. It may involve both rural-urban and natural increase.  </a:t>
            </a:r>
            <a:endParaRPr lang="en-GB" sz="2800" u="sng" dirty="0">
              <a:latin typeface="Comic Sans MS" panose="030F0702030302020204" pitchFamily="66" charset="0"/>
            </a:endParaRPr>
          </a:p>
        </p:txBody>
      </p:sp>
    </p:spTree>
    <p:extLst>
      <p:ext uri="{BB962C8B-B14F-4D97-AF65-F5344CB8AC3E}">
        <p14:creationId xmlns:p14="http://schemas.microsoft.com/office/powerpoint/2010/main" val="135593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470" y="203002"/>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Urbanisation </a:t>
            </a:r>
            <a:endParaRPr lang="en-GB" sz="2000" dirty="0">
              <a:latin typeface="Comic Sans MS" panose="030F0702030302020204" pitchFamily="66" charset="0"/>
            </a:endParaRPr>
          </a:p>
        </p:txBody>
      </p:sp>
      <p:sp>
        <p:nvSpPr>
          <p:cNvPr id="5" name="TextBox 4"/>
          <p:cNvSpPr txBox="1"/>
          <p:nvPr/>
        </p:nvSpPr>
        <p:spPr>
          <a:xfrm>
            <a:off x="6812280" y="2526785"/>
            <a:ext cx="5254262" cy="2554545"/>
          </a:xfrm>
          <a:prstGeom prst="rect">
            <a:avLst/>
          </a:prstGeom>
          <a:noFill/>
          <a:ln w="28575">
            <a:solidFill>
              <a:srgbClr val="FFC000"/>
            </a:solidFill>
          </a:ln>
        </p:spPr>
        <p:txBody>
          <a:bodyPr wrap="square" rtlCol="0">
            <a:spAutoFit/>
          </a:bodyPr>
          <a:lstStyle/>
          <a:p>
            <a:pPr algn="ctr"/>
            <a:r>
              <a:rPr lang="en-GB" sz="2000" u="sng" dirty="0">
                <a:latin typeface="Comic Sans MS" panose="030F0702030302020204" pitchFamily="66" charset="0"/>
              </a:rPr>
              <a:t>Key Learning Questions</a:t>
            </a:r>
          </a:p>
          <a:p>
            <a:pPr marL="457200" indent="-457200">
              <a:buFont typeface="+mj-lt"/>
              <a:buAutoNum type="arabicPeriod"/>
            </a:pPr>
            <a:r>
              <a:rPr lang="en-GB" sz="2000" dirty="0">
                <a:latin typeface="Comic Sans MS" panose="030F0702030302020204" pitchFamily="66" charset="0"/>
              </a:rPr>
              <a:t>What is Urbanisation?</a:t>
            </a:r>
          </a:p>
          <a:p>
            <a:pPr marL="457200" indent="-457200">
              <a:buFont typeface="+mj-lt"/>
              <a:buAutoNum type="arabicPeriod"/>
            </a:pPr>
            <a:r>
              <a:rPr lang="en-GB" sz="2000" dirty="0">
                <a:latin typeface="Comic Sans MS" panose="030F0702030302020204" pitchFamily="66" charset="0"/>
              </a:rPr>
              <a:t>What are the reasons for rapid urban growth?</a:t>
            </a:r>
          </a:p>
          <a:p>
            <a:pPr marL="457200" indent="-457200">
              <a:buFont typeface="+mj-lt"/>
              <a:buAutoNum type="arabicPeriod"/>
            </a:pPr>
            <a:r>
              <a:rPr lang="en-GB" sz="2000" dirty="0">
                <a:latin typeface="Comic Sans MS" panose="030F0702030302020204" pitchFamily="66" charset="0"/>
              </a:rPr>
              <a:t>What are the impacts of urban growth on both urban and rural areas?</a:t>
            </a:r>
          </a:p>
          <a:p>
            <a:pPr marL="457200" indent="-457200">
              <a:buFont typeface="+mj-lt"/>
              <a:buAutoNum type="arabicPeriod"/>
            </a:pPr>
            <a:r>
              <a:rPr lang="en-GB" sz="2000" dirty="0">
                <a:latin typeface="Comic Sans MS" panose="030F0702030302020204" pitchFamily="66" charset="0"/>
              </a:rPr>
              <a:t>What are the strategies to reduce the negative impacts of urban growth? </a:t>
            </a:r>
          </a:p>
        </p:txBody>
      </p:sp>
      <p:sp>
        <p:nvSpPr>
          <p:cNvPr id="6" name="Action Button: Movie 5">
            <a:hlinkClick r:id="rId2" highlightClick="1"/>
          </p:cNvPr>
          <p:cNvSpPr/>
          <p:nvPr/>
        </p:nvSpPr>
        <p:spPr>
          <a:xfrm>
            <a:off x="274320" y="301752"/>
            <a:ext cx="274320" cy="21031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168470" y="1387326"/>
            <a:ext cx="6415210" cy="5270898"/>
          </a:xfrm>
          <a:prstGeom prst="rect">
            <a:avLst/>
          </a:prstGeom>
          <a:ln w="28575">
            <a:solidFill>
              <a:srgbClr val="7030A0"/>
            </a:solidFill>
          </a:ln>
        </p:spPr>
      </p:pic>
      <p:sp>
        <p:nvSpPr>
          <p:cNvPr id="8" name="TextBox 7"/>
          <p:cNvSpPr txBox="1"/>
          <p:nvPr/>
        </p:nvSpPr>
        <p:spPr>
          <a:xfrm>
            <a:off x="6812280" y="727072"/>
            <a:ext cx="5098814" cy="1015663"/>
          </a:xfrm>
          <a:prstGeom prst="rect">
            <a:avLst/>
          </a:prstGeom>
          <a:noFill/>
          <a:ln w="28575">
            <a:solidFill>
              <a:schemeClr val="accent2"/>
            </a:solidFill>
          </a:ln>
        </p:spPr>
        <p:txBody>
          <a:bodyPr wrap="square" rtlCol="0">
            <a:spAutoFit/>
          </a:bodyPr>
          <a:lstStyle/>
          <a:p>
            <a:r>
              <a:rPr lang="en-GB" sz="2000" u="sng" dirty="0">
                <a:latin typeface="Comic Sans MS" panose="030F0702030302020204" pitchFamily="66" charset="0"/>
              </a:rPr>
              <a:t>Language for learning:</a:t>
            </a:r>
            <a:r>
              <a:rPr lang="en-GB" sz="2000" dirty="0">
                <a:latin typeface="Comic Sans MS" panose="030F0702030302020204" pitchFamily="66" charset="0"/>
              </a:rPr>
              <a:t> Urbanisation- is an increase in the percentage of a population living in urban areas.</a:t>
            </a:r>
            <a:r>
              <a:rPr lang="en-GB" sz="2000" u="sng" dirty="0">
                <a:latin typeface="Comic Sans MS" panose="030F0702030302020204" pitchFamily="66" charset="0"/>
              </a:rPr>
              <a:t>  </a:t>
            </a:r>
            <a:endParaRPr lang="en-GB" sz="2000" dirty="0">
              <a:latin typeface="Comic Sans MS" panose="030F0702030302020204" pitchFamily="66" charset="0"/>
            </a:endParaRPr>
          </a:p>
        </p:txBody>
      </p:sp>
      <p:sp>
        <p:nvSpPr>
          <p:cNvPr id="9" name="TextBox 8"/>
          <p:cNvSpPr txBox="1"/>
          <p:nvPr/>
        </p:nvSpPr>
        <p:spPr>
          <a:xfrm>
            <a:off x="168470" y="825046"/>
            <a:ext cx="6415210" cy="400110"/>
          </a:xfrm>
          <a:prstGeom prst="rect">
            <a:avLst/>
          </a:prstGeom>
          <a:noFill/>
          <a:ln w="28575">
            <a:solidFill>
              <a:srgbClr val="00FF00"/>
            </a:solidFill>
          </a:ln>
        </p:spPr>
        <p:txBody>
          <a:bodyPr wrap="square" rtlCol="0">
            <a:spAutoFit/>
          </a:bodyPr>
          <a:lstStyle/>
          <a:p>
            <a:pPr algn="ctr"/>
            <a:r>
              <a:rPr lang="en-GB" sz="2000" u="sng" dirty="0">
                <a:latin typeface="Comic Sans MS" panose="030F0702030302020204" pitchFamily="66" charset="0"/>
              </a:rPr>
              <a:t>Demo</a:t>
            </a:r>
            <a:r>
              <a:rPr lang="en-GB" sz="2000" dirty="0">
                <a:latin typeface="Comic Sans MS" panose="030F0702030302020204" pitchFamily="66" charset="0"/>
              </a:rPr>
              <a:t>: Describe the process of urbanisation. </a:t>
            </a:r>
          </a:p>
        </p:txBody>
      </p:sp>
      <p:sp>
        <p:nvSpPr>
          <p:cNvPr id="10" name="TextBox 9"/>
          <p:cNvSpPr txBox="1"/>
          <p:nvPr/>
        </p:nvSpPr>
        <p:spPr>
          <a:xfrm>
            <a:off x="6812280" y="1934705"/>
            <a:ext cx="5254262" cy="400110"/>
          </a:xfrm>
          <a:prstGeom prst="rect">
            <a:avLst/>
          </a:prstGeom>
          <a:noFill/>
          <a:ln w="28575">
            <a:solidFill>
              <a:srgbClr val="0070C0"/>
            </a:solidFill>
          </a:ln>
        </p:spPr>
        <p:txBody>
          <a:bodyPr wrap="square" rtlCol="0">
            <a:spAutoFit/>
          </a:bodyPr>
          <a:lstStyle/>
          <a:p>
            <a:pPr algn="ctr"/>
            <a:r>
              <a:rPr lang="en-GB" sz="2000" dirty="0">
                <a:latin typeface="Comic Sans MS" panose="030F0702030302020204" pitchFamily="66" charset="0"/>
              </a:rPr>
              <a:t>Plenary</a:t>
            </a:r>
          </a:p>
        </p:txBody>
      </p:sp>
    </p:spTree>
    <p:extLst>
      <p:ext uri="{BB962C8B-B14F-4D97-AF65-F5344CB8AC3E}">
        <p14:creationId xmlns:p14="http://schemas.microsoft.com/office/powerpoint/2010/main" val="399821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6597" y="762849"/>
            <a:ext cx="11742624" cy="457200"/>
          </a:xfrm>
          <a:prstGeom prst="rect">
            <a:avLst/>
          </a:prstGeom>
          <a:ln w="28575">
            <a:solidFill>
              <a:srgbClr val="00FF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sz="2400" u="sng" dirty="0">
                <a:latin typeface="Comic Sans MS" panose="030F0702030302020204" pitchFamily="66" charset="0"/>
                <a:ea typeface="SimSun" panose="02010600030101010101" pitchFamily="2" charset="-122"/>
              </a:rPr>
              <a:t>Language for learning</a:t>
            </a:r>
            <a:r>
              <a:rPr lang="en-GB" altLang="zh-CN" sz="2400" dirty="0">
                <a:latin typeface="Comic Sans MS" panose="030F0702030302020204" pitchFamily="66" charset="0"/>
                <a:ea typeface="SimSun" panose="02010600030101010101" pitchFamily="2" charset="-122"/>
              </a:rPr>
              <a:t>: What is a megacity?</a:t>
            </a:r>
            <a:endParaRPr lang="en-US" altLang="en-US" sz="2400" dirty="0">
              <a:latin typeface="Comic Sans MS" panose="030F0702030302020204" pitchFamily="66" charset="0"/>
            </a:endParaRPr>
          </a:p>
        </p:txBody>
      </p:sp>
      <p:sp>
        <p:nvSpPr>
          <p:cNvPr id="7" name="Content Placeholder 2"/>
          <p:cNvSpPr>
            <a:spLocks noGrp="1"/>
          </p:cNvSpPr>
          <p:nvPr>
            <p:ph sz="half" idx="1"/>
          </p:nvPr>
        </p:nvSpPr>
        <p:spPr>
          <a:xfrm>
            <a:off x="216597" y="1409533"/>
            <a:ext cx="4661082" cy="3942113"/>
          </a:xfrm>
          <a:ln w="28575">
            <a:solidFill>
              <a:srgbClr val="7030A0"/>
            </a:solidFill>
          </a:ln>
        </p:spPr>
        <p:txBody>
          <a:bodyPr>
            <a:normAutofit/>
          </a:bodyPr>
          <a:lstStyle/>
          <a:p>
            <a:pPr marL="0" indent="0">
              <a:buFontTx/>
              <a:buChar char="•"/>
            </a:pPr>
            <a:r>
              <a:rPr lang="en-GB" altLang="zh-CN" dirty="0">
                <a:latin typeface="Comic Sans MS" panose="030F0702030302020204" pitchFamily="66" charset="0"/>
                <a:ea typeface="SimSun" panose="02010600030101010101" pitchFamily="2" charset="-122"/>
              </a:rPr>
              <a:t>A megacity is a city with a population of more than 8 million people</a:t>
            </a:r>
          </a:p>
          <a:p>
            <a:pPr marL="0" indent="0">
              <a:buFontTx/>
              <a:buChar char="•"/>
            </a:pPr>
            <a:r>
              <a:rPr lang="en-GB" altLang="zh-CN" dirty="0">
                <a:latin typeface="Comic Sans MS" panose="030F0702030302020204" pitchFamily="66" charset="0"/>
                <a:ea typeface="SimSun" panose="02010600030101010101" pitchFamily="2" charset="-122"/>
              </a:rPr>
              <a:t>Switzerland and Austria both have populations of around 8 million </a:t>
            </a:r>
          </a:p>
          <a:p>
            <a:pPr marL="0" indent="0">
              <a:buFontTx/>
              <a:buChar char="•"/>
            </a:pPr>
            <a:r>
              <a:rPr lang="en-GB" altLang="zh-CN" dirty="0">
                <a:latin typeface="Comic Sans MS" panose="030F0702030302020204" pitchFamily="66" charset="0"/>
                <a:ea typeface="SimSun" panose="02010600030101010101" pitchFamily="2" charset="-122"/>
              </a:rPr>
              <a:t>In 2010, there were about 25 cities falling into the megacity category</a:t>
            </a:r>
            <a:endParaRPr lang="en-US" altLang="en-US" dirty="0">
              <a:latin typeface="Comic Sans MS" panose="030F0702030302020204" pitchFamily="66" charset="0"/>
            </a:endParaRPr>
          </a:p>
        </p:txBody>
      </p:sp>
      <p:sp>
        <p:nvSpPr>
          <p:cNvPr id="9" name="TextBox 8"/>
          <p:cNvSpPr txBox="1"/>
          <p:nvPr/>
        </p:nvSpPr>
        <p:spPr>
          <a:xfrm>
            <a:off x="216597" y="231877"/>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Megacities </a:t>
            </a:r>
            <a:endParaRPr lang="en-GB" sz="2000" dirty="0">
              <a:latin typeface="Comic Sans MS" panose="030F0702030302020204" pitchFamily="66" charset="0"/>
            </a:endParaRPr>
          </a:p>
        </p:txBody>
      </p:sp>
      <p:sp>
        <p:nvSpPr>
          <p:cNvPr id="4" name="Rectangle 3"/>
          <p:cNvSpPr/>
          <p:nvPr/>
        </p:nvSpPr>
        <p:spPr>
          <a:xfrm>
            <a:off x="6940887" y="3379798"/>
            <a:ext cx="4899259" cy="2031325"/>
          </a:xfrm>
          <a:prstGeom prst="rect">
            <a:avLst/>
          </a:prstGeom>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Today 10 million is often used.</a:t>
            </a:r>
          </a:p>
          <a:p>
            <a:pPr marL="285750" indent="-285750">
              <a:buFont typeface="Arial" panose="020B0604020202020204" pitchFamily="34" charset="0"/>
              <a:buChar char="•"/>
            </a:pPr>
            <a:r>
              <a:rPr lang="en-GB" dirty="0">
                <a:latin typeface="Comic Sans MS" panose="030F0702030302020204" pitchFamily="66" charset="0"/>
              </a:rPr>
              <a:t>This change reflects the rapid urbanisation of the planet.</a:t>
            </a:r>
          </a:p>
          <a:p>
            <a:pPr marL="285750" indent="-285750">
              <a:buFont typeface="Arial" panose="020B0604020202020204" pitchFamily="34" charset="0"/>
              <a:buChar char="•"/>
            </a:pPr>
            <a:r>
              <a:rPr lang="en-GB" dirty="0">
                <a:latin typeface="Comic Sans MS" panose="030F0702030302020204" pitchFamily="66" charset="0"/>
              </a:rPr>
              <a:t>What was ‘big’ in 1980 does not seem very big at all today. </a:t>
            </a:r>
          </a:p>
          <a:p>
            <a:pPr marL="285750" indent="-285750">
              <a:buFont typeface="Arial" panose="020B0604020202020204" pitchFamily="34" charset="0"/>
              <a:buChar char="•"/>
            </a:pPr>
            <a:r>
              <a:rPr lang="en-GB" dirty="0">
                <a:latin typeface="Comic Sans MS" panose="030F0702030302020204" pitchFamily="66" charset="0"/>
              </a:rPr>
              <a:t>Both 8 and 10 are acceptable definitions in your exams. </a:t>
            </a:r>
          </a:p>
        </p:txBody>
      </p:sp>
      <p:cxnSp>
        <p:nvCxnSpPr>
          <p:cNvPr id="10" name="Straight Connector 9"/>
          <p:cNvCxnSpPr/>
          <p:nvPr/>
        </p:nvCxnSpPr>
        <p:spPr>
          <a:xfrm>
            <a:off x="5274644" y="3041316"/>
            <a:ext cx="4649002" cy="9625"/>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274644" y="3050941"/>
            <a:ext cx="0" cy="418131"/>
          </a:xfrm>
          <a:prstGeom prst="line">
            <a:avLst/>
          </a:prstGeom>
        </p:spPr>
        <p:style>
          <a:lnRef idx="3">
            <a:schemeClr val="dk1"/>
          </a:lnRef>
          <a:fillRef idx="0">
            <a:schemeClr val="dk1"/>
          </a:fillRef>
          <a:effectRef idx="2">
            <a:schemeClr val="dk1"/>
          </a:effectRef>
          <a:fontRef idx="minor">
            <a:schemeClr val="tx1"/>
          </a:fontRef>
        </p:style>
      </p:cxnSp>
      <p:sp>
        <p:nvSpPr>
          <p:cNvPr id="13" name="Rectangle 12"/>
          <p:cNvSpPr/>
          <p:nvPr/>
        </p:nvSpPr>
        <p:spPr>
          <a:xfrm rot="5400000">
            <a:off x="10565730" y="2417716"/>
            <a:ext cx="2417650" cy="369332"/>
          </a:xfrm>
          <a:prstGeom prst="rect">
            <a:avLst/>
          </a:prstGeom>
          <a:ln w="28575">
            <a:solidFill>
              <a:srgbClr val="7030A0"/>
            </a:solidFill>
          </a:ln>
        </p:spPr>
        <p:txBody>
          <a:bodyPr wrap="none">
            <a:spAutoFit/>
          </a:bodyPr>
          <a:lstStyle/>
          <a:p>
            <a:r>
              <a:rPr lang="en-GB" dirty="0">
                <a:latin typeface="Comic Sans MS" panose="030F0702030302020204" pitchFamily="66" charset="0"/>
              </a:rPr>
              <a:t>Changing definitions:</a:t>
            </a:r>
          </a:p>
        </p:txBody>
      </p:sp>
      <p:sp>
        <p:nvSpPr>
          <p:cNvPr id="15" name="Rectangle 14"/>
          <p:cNvSpPr/>
          <p:nvPr/>
        </p:nvSpPr>
        <p:spPr>
          <a:xfrm>
            <a:off x="4764408" y="3379798"/>
            <a:ext cx="1803133" cy="2031325"/>
          </a:xfrm>
          <a:prstGeom prst="rect">
            <a:avLst/>
          </a:prstGeom>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In the 80s ‘megacity’ referred to cities of over 5 million people.</a:t>
            </a:r>
          </a:p>
        </p:txBody>
      </p:sp>
      <p:sp>
        <p:nvSpPr>
          <p:cNvPr id="16" name="Rectangle 15"/>
          <p:cNvSpPr/>
          <p:nvPr/>
        </p:nvSpPr>
        <p:spPr>
          <a:xfrm>
            <a:off x="5988349" y="1345530"/>
            <a:ext cx="2356754" cy="1200329"/>
          </a:xfrm>
          <a:prstGeom prst="rect">
            <a:avLst/>
          </a:prstGeom>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In the late 90s, the 8 million definition became common.</a:t>
            </a:r>
          </a:p>
        </p:txBody>
      </p:sp>
      <p:cxnSp>
        <p:nvCxnSpPr>
          <p:cNvPr id="20" name="Straight Connector 19"/>
          <p:cNvCxnSpPr/>
          <p:nvPr/>
        </p:nvCxnSpPr>
        <p:spPr>
          <a:xfrm>
            <a:off x="6872438" y="2602382"/>
            <a:ext cx="0" cy="418131"/>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9923646" y="3050941"/>
            <a:ext cx="0" cy="418131"/>
          </a:xfrm>
          <a:prstGeom prst="line">
            <a:avLst/>
          </a:prstGeom>
        </p:spPr>
        <p:style>
          <a:lnRef idx="3">
            <a:schemeClr val="dk1"/>
          </a:lnRef>
          <a:fillRef idx="0">
            <a:schemeClr val="dk1"/>
          </a:fillRef>
          <a:effectRef idx="2">
            <a:schemeClr val="dk1"/>
          </a:effectRef>
          <a:fontRef idx="minor">
            <a:schemeClr val="tx1"/>
          </a:fontRef>
        </p:style>
      </p:cxnSp>
      <p:sp>
        <p:nvSpPr>
          <p:cNvPr id="23" name="Title 1"/>
          <p:cNvSpPr txBox="1">
            <a:spLocks/>
          </p:cNvSpPr>
          <p:nvPr/>
        </p:nvSpPr>
        <p:spPr>
          <a:xfrm>
            <a:off x="216597" y="5438324"/>
            <a:ext cx="11742624" cy="457200"/>
          </a:xfrm>
          <a:prstGeom prst="rect">
            <a:avLst/>
          </a:prstGeom>
          <a:ln w="28575">
            <a:solidFill>
              <a:srgbClr val="00B0F0"/>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sz="2400" u="sng" dirty="0">
                <a:latin typeface="Comic Sans MS" panose="030F0702030302020204" pitchFamily="66" charset="0"/>
                <a:ea typeface="SimSun" panose="02010600030101010101" pitchFamily="2" charset="-122"/>
              </a:rPr>
              <a:t>Challenge</a:t>
            </a:r>
            <a:r>
              <a:rPr lang="en-GB" altLang="zh-CN" sz="2400" dirty="0">
                <a:latin typeface="Comic Sans MS" panose="030F0702030302020204" pitchFamily="66" charset="0"/>
                <a:ea typeface="SimSun" panose="02010600030101010101" pitchFamily="2" charset="-122"/>
              </a:rPr>
              <a:t>: Turn to page 63 and create a table like below and ensure to add the examples.   </a:t>
            </a:r>
            <a:endParaRPr lang="en-US" altLang="en-US" sz="2400" dirty="0">
              <a:latin typeface="Comic Sans MS" panose="030F0702030302020204" pitchFamily="66" charset="0"/>
            </a:endParaRPr>
          </a:p>
        </p:txBody>
      </p:sp>
      <p:graphicFrame>
        <p:nvGraphicFramePr>
          <p:cNvPr id="18" name="Table 17"/>
          <p:cNvGraphicFramePr>
            <a:graphicFrameLocks noGrp="1"/>
          </p:cNvGraphicFramePr>
          <p:nvPr>
            <p:extLst/>
          </p:nvPr>
        </p:nvGraphicFramePr>
        <p:xfrm>
          <a:off x="217103" y="5978458"/>
          <a:ext cx="11742120" cy="731520"/>
        </p:xfrm>
        <a:graphic>
          <a:graphicData uri="http://schemas.openxmlformats.org/drawingml/2006/table">
            <a:tbl>
              <a:tblPr firstRow="1" bandRow="1">
                <a:tableStyleId>{5940675A-B579-460E-94D1-54222C63F5DA}</a:tableStyleId>
              </a:tblPr>
              <a:tblGrid>
                <a:gridCol w="2935530">
                  <a:extLst>
                    <a:ext uri="{9D8B030D-6E8A-4147-A177-3AD203B41FA5}">
                      <a16:colId xmlns:a16="http://schemas.microsoft.com/office/drawing/2014/main" val="20000"/>
                    </a:ext>
                  </a:extLst>
                </a:gridCol>
                <a:gridCol w="2935530">
                  <a:extLst>
                    <a:ext uri="{9D8B030D-6E8A-4147-A177-3AD203B41FA5}">
                      <a16:colId xmlns:a16="http://schemas.microsoft.com/office/drawing/2014/main" val="20001"/>
                    </a:ext>
                  </a:extLst>
                </a:gridCol>
                <a:gridCol w="2935530">
                  <a:extLst>
                    <a:ext uri="{9D8B030D-6E8A-4147-A177-3AD203B41FA5}">
                      <a16:colId xmlns:a16="http://schemas.microsoft.com/office/drawing/2014/main" val="20002"/>
                    </a:ext>
                  </a:extLst>
                </a:gridCol>
                <a:gridCol w="2935530">
                  <a:extLst>
                    <a:ext uri="{9D8B030D-6E8A-4147-A177-3AD203B41FA5}">
                      <a16:colId xmlns:a16="http://schemas.microsoft.com/office/drawing/2014/main" val="20003"/>
                    </a:ext>
                  </a:extLst>
                </a:gridCol>
              </a:tblGrid>
              <a:tr h="268922">
                <a:tc>
                  <a:txBody>
                    <a:bodyPr/>
                    <a:lstStyle/>
                    <a:p>
                      <a:pPr algn="ctr"/>
                      <a:r>
                        <a:rPr lang="en-GB" dirty="0">
                          <a:latin typeface="Comic Sans MS" panose="030F0702030302020204" pitchFamily="66" charset="0"/>
                        </a:rPr>
                        <a:t>1950</a:t>
                      </a:r>
                    </a:p>
                  </a:txBody>
                  <a:tcPr/>
                </a:tc>
                <a:tc>
                  <a:txBody>
                    <a:bodyPr/>
                    <a:lstStyle/>
                    <a:p>
                      <a:pPr algn="ctr"/>
                      <a:r>
                        <a:rPr lang="en-GB" dirty="0">
                          <a:latin typeface="Comic Sans MS" panose="030F0702030302020204" pitchFamily="66" charset="0"/>
                        </a:rPr>
                        <a:t>1975</a:t>
                      </a:r>
                    </a:p>
                  </a:txBody>
                  <a:tcPr/>
                </a:tc>
                <a:tc>
                  <a:txBody>
                    <a:bodyPr/>
                    <a:lstStyle/>
                    <a:p>
                      <a:pPr algn="ctr"/>
                      <a:r>
                        <a:rPr lang="en-GB" dirty="0">
                          <a:latin typeface="Comic Sans MS" panose="030F0702030302020204" pitchFamily="66" charset="0"/>
                        </a:rPr>
                        <a:t>2000</a:t>
                      </a:r>
                    </a:p>
                  </a:txBody>
                  <a:tcPr/>
                </a:tc>
                <a:tc>
                  <a:txBody>
                    <a:bodyPr/>
                    <a:lstStyle/>
                    <a:p>
                      <a:pPr algn="ctr"/>
                      <a:r>
                        <a:rPr lang="en-GB" dirty="0">
                          <a:latin typeface="Comic Sans MS" panose="030F0702030302020204" pitchFamily="66" charset="0"/>
                        </a:rPr>
                        <a:t>2015</a:t>
                      </a:r>
                    </a:p>
                  </a:txBody>
                  <a:tcPr/>
                </a:tc>
                <a:extLst>
                  <a:ext uri="{0D108BD9-81ED-4DB2-BD59-A6C34878D82A}">
                    <a16:rowId xmlns:a16="http://schemas.microsoft.com/office/drawing/2014/main" val="10000"/>
                  </a:ext>
                </a:extLst>
              </a:tr>
              <a:tr h="268922">
                <a:tc>
                  <a:txBody>
                    <a:bodyPr/>
                    <a:lstStyle/>
                    <a:p>
                      <a:pPr algn="ctr"/>
                      <a:r>
                        <a:rPr lang="en-GB" dirty="0">
                          <a:latin typeface="Comic Sans MS" panose="030F0702030302020204" pitchFamily="66" charset="0"/>
                        </a:rPr>
                        <a:t>1Example </a:t>
                      </a:r>
                    </a:p>
                  </a:txBody>
                  <a:tcPr/>
                </a:tc>
                <a:tc>
                  <a:txBody>
                    <a:bodyPr/>
                    <a:lstStyle/>
                    <a:p>
                      <a:pPr algn="ctr"/>
                      <a:r>
                        <a:rPr lang="en-GB" dirty="0">
                          <a:latin typeface="Comic Sans MS" panose="030F0702030302020204" pitchFamily="66" charset="0"/>
                        </a:rPr>
                        <a:t>2 Examples</a:t>
                      </a:r>
                    </a:p>
                  </a:txBody>
                  <a:tcPr/>
                </a:tc>
                <a:tc>
                  <a:txBody>
                    <a:bodyPr/>
                    <a:lstStyle/>
                    <a:p>
                      <a:pPr algn="ctr"/>
                      <a:r>
                        <a:rPr lang="en-GB" dirty="0">
                          <a:latin typeface="Comic Sans MS" panose="030F0702030302020204" pitchFamily="66" charset="0"/>
                        </a:rPr>
                        <a:t>3 Examples</a:t>
                      </a:r>
                    </a:p>
                  </a:txBody>
                  <a:tcPr/>
                </a:tc>
                <a:tc>
                  <a:txBody>
                    <a:bodyPr/>
                    <a:lstStyle/>
                    <a:p>
                      <a:pPr algn="ctr"/>
                      <a:r>
                        <a:rPr lang="en-GB" dirty="0">
                          <a:latin typeface="Comic Sans MS" panose="030F0702030302020204" pitchFamily="66" charset="0"/>
                        </a:rPr>
                        <a:t>4 Examples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570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794236"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Starter Quiz</a:t>
            </a:r>
          </a:p>
        </p:txBody>
      </p:sp>
      <p:sp>
        <p:nvSpPr>
          <p:cNvPr id="5" name="TextBox 4"/>
          <p:cNvSpPr txBox="1"/>
          <p:nvPr/>
        </p:nvSpPr>
        <p:spPr>
          <a:xfrm>
            <a:off x="283464" y="872732"/>
            <a:ext cx="11794236" cy="523220"/>
          </a:xfrm>
          <a:prstGeom prst="rect">
            <a:avLst/>
          </a:prstGeom>
          <a:noFill/>
          <a:ln w="28575">
            <a:solidFill>
              <a:srgbClr val="00FF00"/>
            </a:solidFill>
          </a:ln>
        </p:spPr>
        <p:txBody>
          <a:bodyPr wrap="square" rtlCol="0">
            <a:spAutoFit/>
          </a:bodyPr>
          <a:lstStyle/>
          <a:p>
            <a:r>
              <a:rPr lang="en-GB" sz="2800" u="sng" dirty="0">
                <a:latin typeface="Comic Sans MS" panose="030F0702030302020204" pitchFamily="66" charset="0"/>
              </a:rPr>
              <a:t>Demo</a:t>
            </a:r>
            <a:r>
              <a:rPr lang="en-GB" sz="2800" dirty="0">
                <a:latin typeface="Comic Sans MS" panose="030F0702030302020204" pitchFamily="66" charset="0"/>
              </a:rPr>
              <a:t>: Describe the global urban change from 1950 to 2050.       (4) </a:t>
            </a:r>
          </a:p>
        </p:txBody>
      </p:sp>
      <p:pic>
        <p:nvPicPr>
          <p:cNvPr id="2050" name="Picture 2" descr="https://hprice2015stm.files.wordpress.com/2015/03/urban-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64" y="1685532"/>
            <a:ext cx="7458075" cy="4829176"/>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99400" y="1854069"/>
            <a:ext cx="4178300" cy="4401205"/>
          </a:xfrm>
          <a:prstGeom prst="rect">
            <a:avLst/>
          </a:prstGeom>
          <a:noFill/>
          <a:ln w="38100">
            <a:solidFill>
              <a:srgbClr val="7030A0"/>
            </a:solidFill>
          </a:ln>
        </p:spPr>
        <p:txBody>
          <a:bodyPr wrap="square" rtlCol="0">
            <a:spAutoFit/>
          </a:bodyPr>
          <a:lstStyle/>
          <a:p>
            <a:r>
              <a:rPr lang="en-GB" sz="2800" u="sng" dirty="0">
                <a:latin typeface="Comic Sans MS" panose="030F0702030302020204" pitchFamily="66" charset="0"/>
              </a:rPr>
              <a:t>Markscheme:</a:t>
            </a:r>
            <a:endParaRPr lang="en-GB" sz="2800" dirty="0">
              <a:latin typeface="Comic Sans MS" panose="030F0702030302020204" pitchFamily="66" charset="0"/>
            </a:endParaRPr>
          </a:p>
          <a:p>
            <a:pPr marL="514350" indent="-514350">
              <a:buFont typeface="+mj-lt"/>
              <a:buAutoNum type="arabicPeriod"/>
            </a:pPr>
            <a:r>
              <a:rPr lang="en-GB" sz="2800" dirty="0">
                <a:latin typeface="Comic Sans MS" panose="030F0702030302020204" pitchFamily="66" charset="0"/>
              </a:rPr>
              <a:t>Have you highlighted the correlation (1)</a:t>
            </a:r>
          </a:p>
          <a:p>
            <a:pPr marL="514350" indent="-514350">
              <a:buFont typeface="+mj-lt"/>
              <a:buAutoNum type="arabicPeriod"/>
            </a:pPr>
            <a:r>
              <a:rPr lang="en-GB" sz="2800" dirty="0">
                <a:latin typeface="Comic Sans MS" panose="030F0702030302020204" pitchFamily="66" charset="0"/>
              </a:rPr>
              <a:t>Have you used Exemplification. (1)</a:t>
            </a:r>
          </a:p>
          <a:p>
            <a:pPr marL="514350" indent="-514350">
              <a:buFont typeface="+mj-lt"/>
              <a:buAutoNum type="arabicPeriod"/>
            </a:pPr>
            <a:r>
              <a:rPr lang="en-GB" sz="2800" dirty="0">
                <a:latin typeface="Comic Sans MS" panose="030F0702030302020204" pitchFamily="66" charset="0"/>
              </a:rPr>
              <a:t>Have you highlighted the global change (1) </a:t>
            </a:r>
          </a:p>
          <a:p>
            <a:pPr marL="514350" indent="-514350">
              <a:buFont typeface="+mj-lt"/>
              <a:buAutoNum type="arabicPeriod"/>
            </a:pPr>
            <a:r>
              <a:rPr lang="en-GB" sz="2800" dirty="0">
                <a:latin typeface="Comic Sans MS" panose="030F0702030302020204" pitchFamily="66" charset="0"/>
              </a:rPr>
              <a:t> Have used the term exponential growth (1)</a:t>
            </a:r>
          </a:p>
        </p:txBody>
      </p:sp>
    </p:spTree>
    <p:extLst>
      <p:ext uri="{BB962C8B-B14F-4D97-AF65-F5344CB8AC3E}">
        <p14:creationId xmlns:p14="http://schemas.microsoft.com/office/powerpoint/2010/main" val="270625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464" y="1168400"/>
            <a:ext cx="8916970" cy="4975940"/>
          </a:xfrm>
          <a:prstGeom prst="rect">
            <a:avLst/>
          </a:prstGeom>
          <a:ln w="28575">
            <a:solidFill>
              <a:srgbClr val="7030A0"/>
            </a:solidFill>
          </a:ln>
        </p:spPr>
      </p:pic>
      <p:sp>
        <p:nvSpPr>
          <p:cNvPr id="5" name="TextBox 4"/>
          <p:cNvSpPr txBox="1"/>
          <p:nvPr/>
        </p:nvSpPr>
        <p:spPr>
          <a:xfrm>
            <a:off x="283464" y="685800"/>
            <a:ext cx="11743436" cy="400110"/>
          </a:xfrm>
          <a:prstGeom prst="rect">
            <a:avLst/>
          </a:prstGeom>
          <a:noFill/>
          <a:ln w="28575">
            <a:solidFill>
              <a:srgbClr val="00FF00"/>
            </a:solidFill>
          </a:ln>
        </p:spPr>
        <p:txBody>
          <a:bodyPr wrap="square" rtlCol="0">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Explain the variation in global growth rates and patterns.                                               (5) </a:t>
            </a:r>
          </a:p>
        </p:txBody>
      </p:sp>
      <p:sp>
        <p:nvSpPr>
          <p:cNvPr id="6" name="TextBox 5"/>
          <p:cNvSpPr txBox="1"/>
          <p:nvPr/>
        </p:nvSpPr>
        <p:spPr>
          <a:xfrm>
            <a:off x="283464" y="139700"/>
            <a:ext cx="11743436"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Global growth rates and patterns</a:t>
            </a:r>
          </a:p>
        </p:txBody>
      </p:sp>
      <p:sp>
        <p:nvSpPr>
          <p:cNvPr id="7" name="TextBox 6"/>
          <p:cNvSpPr txBox="1"/>
          <p:nvPr/>
        </p:nvSpPr>
        <p:spPr>
          <a:xfrm>
            <a:off x="9309100" y="1168400"/>
            <a:ext cx="2717800" cy="5386090"/>
          </a:xfrm>
          <a:prstGeom prst="rect">
            <a:avLst/>
          </a:prstGeom>
          <a:noFill/>
          <a:ln w="38100">
            <a:solidFill>
              <a:srgbClr val="7030A0"/>
            </a:solidFill>
          </a:ln>
        </p:spPr>
        <p:txBody>
          <a:bodyPr wrap="square" rtlCol="0">
            <a:spAutoFit/>
          </a:bodyPr>
          <a:lstStyle/>
          <a:p>
            <a:r>
              <a:rPr lang="en-GB" sz="2000" u="sng" dirty="0">
                <a:latin typeface="Comic Sans MS" panose="030F0702030302020204" pitchFamily="66" charset="0"/>
              </a:rPr>
              <a:t>Markscheme:</a:t>
            </a:r>
          </a:p>
          <a:p>
            <a:pPr marL="514350" indent="-514350">
              <a:buFont typeface="+mj-lt"/>
              <a:buAutoNum type="arabicPeriod"/>
            </a:pPr>
            <a:endParaRPr lang="en-GB" dirty="0">
              <a:latin typeface="Comic Sans MS" panose="030F0702030302020204" pitchFamily="66" charset="0"/>
            </a:endParaRPr>
          </a:p>
          <a:p>
            <a:pPr marL="514350" indent="-514350">
              <a:buFont typeface="+mj-lt"/>
              <a:buAutoNum type="arabicPeriod"/>
            </a:pPr>
            <a:r>
              <a:rPr lang="en-GB" dirty="0">
                <a:latin typeface="Comic Sans MS" panose="030F0702030302020204" pitchFamily="66" charset="0"/>
              </a:rPr>
              <a:t>Have you used Exemplification. Countries/ Continents (1)</a:t>
            </a:r>
          </a:p>
          <a:p>
            <a:pPr marL="514350" indent="-514350">
              <a:buFont typeface="+mj-lt"/>
              <a:buAutoNum type="arabicPeriod"/>
            </a:pPr>
            <a:r>
              <a:rPr lang="en-GB" dirty="0">
                <a:latin typeface="Comic Sans MS" panose="030F0702030302020204" pitchFamily="66" charset="0"/>
              </a:rPr>
              <a:t>Have you highlighted the pattern or trend (1)</a:t>
            </a:r>
          </a:p>
          <a:p>
            <a:pPr marL="514350" indent="-514350">
              <a:buFont typeface="+mj-lt"/>
              <a:buAutoNum type="arabicPeriod"/>
            </a:pPr>
            <a:r>
              <a:rPr lang="en-GB" dirty="0">
                <a:latin typeface="Comic Sans MS" panose="030F0702030302020204" pitchFamily="66" charset="0"/>
              </a:rPr>
              <a:t>Have you highlighted the variation in global growth rates(1) </a:t>
            </a:r>
          </a:p>
          <a:p>
            <a:pPr marL="514350" indent="-514350">
              <a:buFont typeface="+mj-lt"/>
              <a:buAutoNum type="arabicPeriod"/>
            </a:pPr>
            <a:r>
              <a:rPr lang="en-GB" dirty="0">
                <a:latin typeface="Comic Sans MS" panose="030F0702030302020204" pitchFamily="66" charset="0"/>
              </a:rPr>
              <a:t>Have you given two well explained reasons as to why global growth rates differ.(2) </a:t>
            </a:r>
          </a:p>
        </p:txBody>
      </p:sp>
    </p:spTree>
    <p:extLst>
      <p:ext uri="{BB962C8B-B14F-4D97-AF65-F5344CB8AC3E}">
        <p14:creationId xmlns:p14="http://schemas.microsoft.com/office/powerpoint/2010/main" val="114988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price2015stm.files.wordpress.com/2015/03/urban-megacit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181102"/>
            <a:ext cx="10769600" cy="5626098"/>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3464" y="173736"/>
            <a:ext cx="11625072" cy="461665"/>
          </a:xfrm>
          <a:prstGeom prst="rect">
            <a:avLst/>
          </a:prstGeom>
          <a:noFill/>
          <a:ln w="28575">
            <a:solidFill>
              <a:srgbClr val="FF0000"/>
            </a:solidFill>
          </a:ln>
        </p:spPr>
        <p:txBody>
          <a:bodyPr wrap="square" rtlCol="0">
            <a:spAutoFit/>
          </a:bodyPr>
          <a:lstStyle/>
          <a:p>
            <a:pPr algn="ctr"/>
            <a:r>
              <a:rPr lang="en-GB" sz="2400" u="sng" dirty="0">
                <a:latin typeface="Comic Sans MS" panose="030F0702030302020204" pitchFamily="66" charset="0"/>
              </a:rPr>
              <a:t>Explaining the variation in global growth</a:t>
            </a:r>
          </a:p>
        </p:txBody>
      </p:sp>
      <p:sp>
        <p:nvSpPr>
          <p:cNvPr id="6" name="TextBox 5"/>
          <p:cNvSpPr txBox="1"/>
          <p:nvPr/>
        </p:nvSpPr>
        <p:spPr>
          <a:xfrm>
            <a:off x="283464" y="694438"/>
            <a:ext cx="11625072" cy="400110"/>
          </a:xfrm>
          <a:prstGeom prst="rect">
            <a:avLst/>
          </a:prstGeom>
          <a:noFill/>
          <a:ln w="28575">
            <a:solidFill>
              <a:srgbClr val="00FF00"/>
            </a:solidFill>
          </a:ln>
        </p:spPr>
        <p:txBody>
          <a:bodyPr wrap="square" rtlCol="0">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Describe the global distribution of Megacities by 2025.                                      (4marks) </a:t>
            </a:r>
          </a:p>
        </p:txBody>
      </p:sp>
    </p:spTree>
    <p:extLst>
      <p:ext uri="{BB962C8B-B14F-4D97-AF65-F5344CB8AC3E}">
        <p14:creationId xmlns:p14="http://schemas.microsoft.com/office/powerpoint/2010/main" val="357762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3464" y="173736"/>
            <a:ext cx="11625072"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Consequences of Urbanisation </a:t>
            </a:r>
          </a:p>
        </p:txBody>
      </p:sp>
      <p:graphicFrame>
        <p:nvGraphicFramePr>
          <p:cNvPr id="6" name="Table 5"/>
          <p:cNvGraphicFramePr>
            <a:graphicFrameLocks noGrp="1"/>
          </p:cNvGraphicFramePr>
          <p:nvPr>
            <p:extLst>
              <p:ext uri="{D42A27DB-BD31-4B8C-83A1-F6EECF244321}">
                <p14:modId xmlns:p14="http://schemas.microsoft.com/office/powerpoint/2010/main" val="757261535"/>
              </p:ext>
            </p:extLst>
          </p:nvPr>
        </p:nvGraphicFramePr>
        <p:xfrm>
          <a:off x="283464" y="2255819"/>
          <a:ext cx="11625072" cy="3067231"/>
        </p:xfrm>
        <a:graphic>
          <a:graphicData uri="http://schemas.openxmlformats.org/drawingml/2006/table">
            <a:tbl>
              <a:tblPr firstRow="1" bandRow="1">
                <a:tableStyleId>{5940675A-B579-460E-94D1-54222C63F5DA}</a:tableStyleId>
              </a:tblPr>
              <a:tblGrid>
                <a:gridCol w="2906268">
                  <a:extLst>
                    <a:ext uri="{9D8B030D-6E8A-4147-A177-3AD203B41FA5}">
                      <a16:colId xmlns:a16="http://schemas.microsoft.com/office/drawing/2014/main" val="20000"/>
                    </a:ext>
                  </a:extLst>
                </a:gridCol>
                <a:gridCol w="2906268">
                  <a:extLst>
                    <a:ext uri="{9D8B030D-6E8A-4147-A177-3AD203B41FA5}">
                      <a16:colId xmlns:a16="http://schemas.microsoft.com/office/drawing/2014/main" val="20001"/>
                    </a:ext>
                  </a:extLst>
                </a:gridCol>
                <a:gridCol w="2906268">
                  <a:extLst>
                    <a:ext uri="{9D8B030D-6E8A-4147-A177-3AD203B41FA5}">
                      <a16:colId xmlns:a16="http://schemas.microsoft.com/office/drawing/2014/main" val="20002"/>
                    </a:ext>
                  </a:extLst>
                </a:gridCol>
                <a:gridCol w="2906268">
                  <a:extLst>
                    <a:ext uri="{9D8B030D-6E8A-4147-A177-3AD203B41FA5}">
                      <a16:colId xmlns:a16="http://schemas.microsoft.com/office/drawing/2014/main" val="20003"/>
                    </a:ext>
                  </a:extLst>
                </a:gridCol>
              </a:tblGrid>
              <a:tr h="373081">
                <a:tc>
                  <a:txBody>
                    <a:bodyPr/>
                    <a:lstStyle/>
                    <a:p>
                      <a:pPr algn="ctr"/>
                      <a:r>
                        <a:rPr lang="en-GB" dirty="0">
                          <a:latin typeface="Comic Sans MS" panose="030F0702030302020204" pitchFamily="66" charset="0"/>
                        </a:rPr>
                        <a:t>Term</a:t>
                      </a:r>
                    </a:p>
                  </a:txBody>
                  <a:tcPr>
                    <a:solidFill>
                      <a:schemeClr val="accent1">
                        <a:lumMod val="60000"/>
                        <a:lumOff val="40000"/>
                      </a:schemeClr>
                    </a:solidFill>
                  </a:tcPr>
                </a:tc>
                <a:tc>
                  <a:txBody>
                    <a:bodyPr/>
                    <a:lstStyle/>
                    <a:p>
                      <a:pPr algn="ctr"/>
                      <a:r>
                        <a:rPr lang="en-GB" dirty="0">
                          <a:latin typeface="Comic Sans MS" panose="030F0702030302020204" pitchFamily="66" charset="0"/>
                        </a:rPr>
                        <a:t>Definition </a:t>
                      </a:r>
                    </a:p>
                  </a:txBody>
                  <a:tcPr>
                    <a:solidFill>
                      <a:schemeClr val="accent1">
                        <a:lumMod val="60000"/>
                        <a:lumOff val="40000"/>
                      </a:schemeClr>
                    </a:solidFill>
                  </a:tcPr>
                </a:tc>
                <a:tc>
                  <a:txBody>
                    <a:bodyPr/>
                    <a:lstStyle/>
                    <a:p>
                      <a:pPr algn="ctr"/>
                      <a:r>
                        <a:rPr lang="en-GB" dirty="0">
                          <a:latin typeface="Comic Sans MS" panose="030F0702030302020204" pitchFamily="66" charset="0"/>
                        </a:rPr>
                        <a:t>Explanation </a:t>
                      </a:r>
                    </a:p>
                  </a:txBody>
                  <a:tcPr>
                    <a:solidFill>
                      <a:schemeClr val="accent1">
                        <a:lumMod val="60000"/>
                        <a:lumOff val="40000"/>
                      </a:schemeClr>
                    </a:solidFill>
                  </a:tcPr>
                </a:tc>
                <a:tc>
                  <a:txBody>
                    <a:bodyPr/>
                    <a:lstStyle/>
                    <a:p>
                      <a:pPr algn="ctr"/>
                      <a:r>
                        <a:rPr lang="en-GB" dirty="0">
                          <a:latin typeface="Comic Sans MS" panose="030F0702030302020204" pitchFamily="66" charset="0"/>
                        </a:rPr>
                        <a:t>Example </a:t>
                      </a:r>
                    </a:p>
                  </a:txBody>
                  <a:tcPr>
                    <a:solidFill>
                      <a:schemeClr val="accent1">
                        <a:lumMod val="60000"/>
                        <a:lumOff val="40000"/>
                      </a:schemeClr>
                    </a:solidFill>
                  </a:tcPr>
                </a:tc>
                <a:extLst>
                  <a:ext uri="{0D108BD9-81ED-4DB2-BD59-A6C34878D82A}">
                    <a16:rowId xmlns:a16="http://schemas.microsoft.com/office/drawing/2014/main" val="10000"/>
                  </a:ext>
                </a:extLst>
              </a:tr>
              <a:tr h="800292">
                <a:tc>
                  <a:txBody>
                    <a:bodyPr/>
                    <a:lstStyle/>
                    <a:p>
                      <a:r>
                        <a:rPr lang="en-GB" dirty="0">
                          <a:latin typeface="Comic Sans MS" panose="030F0702030302020204" pitchFamily="66" charset="0"/>
                        </a:rPr>
                        <a:t>centripetal movements(rural-urban)</a:t>
                      </a:r>
                    </a:p>
                  </a:txBody>
                  <a:tcPr/>
                </a:tc>
                <a:tc>
                  <a:txBody>
                    <a:bodyPr/>
                    <a:lstStyle/>
                    <a:p>
                      <a:endParaRPr lang="en-GB" dirty="0">
                        <a:latin typeface="Comic Sans MS" panose="030F0702030302020204" pitchFamily="66" charset="0"/>
                      </a:endParaRPr>
                    </a:p>
                  </a:txBody>
                  <a:tcPr/>
                </a:tc>
                <a:tc>
                  <a:txBody>
                    <a:bodyPr/>
                    <a:lstStyle/>
                    <a:p>
                      <a:endParaRPr lang="en-GB">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1"/>
                  </a:ext>
                </a:extLst>
              </a:tr>
              <a:tr h="626889">
                <a:tc>
                  <a:txBody>
                    <a:bodyPr/>
                    <a:lstStyle/>
                    <a:p>
                      <a:r>
                        <a:rPr lang="en-GB" dirty="0">
                          <a:latin typeface="Comic Sans MS" panose="030F0702030302020204" pitchFamily="66" charset="0"/>
                        </a:rPr>
                        <a:t>gentrification</a:t>
                      </a: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2"/>
                  </a:ext>
                </a:extLst>
              </a:tr>
              <a:tr h="626889">
                <a:tc>
                  <a:txBody>
                    <a:bodyPr/>
                    <a:lstStyle/>
                    <a:p>
                      <a:r>
                        <a:rPr lang="en-GB" dirty="0">
                          <a:latin typeface="Comic Sans MS" panose="030F0702030302020204" pitchFamily="66" charset="0"/>
                        </a:rPr>
                        <a:t>re-urbanisation</a:t>
                      </a: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3"/>
                  </a:ext>
                </a:extLst>
              </a:tr>
              <a:tr h="626889">
                <a:tc>
                  <a:txBody>
                    <a:bodyPr/>
                    <a:lstStyle/>
                    <a:p>
                      <a:r>
                        <a:rPr lang="en-GB" dirty="0">
                          <a:latin typeface="Comic Sans MS" panose="030F0702030302020204" pitchFamily="66" charset="0"/>
                        </a:rPr>
                        <a:t>re-urbanisation/urban renewal</a:t>
                      </a: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283464" y="910336"/>
            <a:ext cx="11625072" cy="954107"/>
          </a:xfrm>
          <a:prstGeom prst="rect">
            <a:avLst/>
          </a:prstGeom>
          <a:noFill/>
          <a:ln w="28575">
            <a:solidFill>
              <a:srgbClr val="00FF00"/>
            </a:solidFill>
          </a:ln>
        </p:spPr>
        <p:txBody>
          <a:bodyPr wrap="square" rtlCol="0">
            <a:spAutoFit/>
          </a:bodyPr>
          <a:lstStyle/>
          <a:p>
            <a:r>
              <a:rPr lang="en-GB" sz="2800" u="sng" dirty="0">
                <a:latin typeface="Comic Sans MS" panose="030F0702030302020204" pitchFamily="66" charset="0"/>
              </a:rPr>
              <a:t>Demo</a:t>
            </a:r>
            <a:r>
              <a:rPr lang="en-GB" sz="2800" dirty="0">
                <a:latin typeface="Comic Sans MS" panose="030F0702030302020204" pitchFamily="66" charset="0"/>
              </a:rPr>
              <a:t>: Draw the table below and use pages 287 and 288 to fill in the table. </a:t>
            </a:r>
          </a:p>
        </p:txBody>
      </p:sp>
      <p:sp>
        <p:nvSpPr>
          <p:cNvPr id="8" name="Right Arrow 7"/>
          <p:cNvSpPr/>
          <p:nvPr/>
        </p:nvSpPr>
        <p:spPr>
          <a:xfrm>
            <a:off x="698500" y="5765800"/>
            <a:ext cx="7315200" cy="698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166100" y="5853440"/>
            <a:ext cx="3742436"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People moving in!!!!</a:t>
            </a:r>
          </a:p>
        </p:txBody>
      </p:sp>
    </p:spTree>
    <p:extLst>
      <p:ext uri="{BB962C8B-B14F-4D97-AF65-F5344CB8AC3E}">
        <p14:creationId xmlns:p14="http://schemas.microsoft.com/office/powerpoint/2010/main" val="29721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625072"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Consequences of Urbanisation </a:t>
            </a:r>
          </a:p>
        </p:txBody>
      </p:sp>
      <p:pic>
        <p:nvPicPr>
          <p:cNvPr id="5" name="Picture 4"/>
          <p:cNvPicPr>
            <a:picLocks noChangeAspect="1"/>
          </p:cNvPicPr>
          <p:nvPr/>
        </p:nvPicPr>
        <p:blipFill>
          <a:blip r:embed="rId2"/>
          <a:stretch>
            <a:fillRect/>
          </a:stretch>
        </p:blipFill>
        <p:spPr>
          <a:xfrm>
            <a:off x="3098800" y="3044402"/>
            <a:ext cx="5994400" cy="1721864"/>
          </a:xfrm>
          <a:prstGeom prst="rect">
            <a:avLst/>
          </a:prstGeom>
        </p:spPr>
      </p:pic>
      <p:sp>
        <p:nvSpPr>
          <p:cNvPr id="6" name="Right Arrow 5"/>
          <p:cNvSpPr/>
          <p:nvPr/>
        </p:nvSpPr>
        <p:spPr>
          <a:xfrm rot="10800000">
            <a:off x="165100" y="5816252"/>
            <a:ext cx="4737100" cy="698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448300" y="5811794"/>
            <a:ext cx="1481381" cy="1015663"/>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People moving out!!!</a:t>
            </a:r>
          </a:p>
        </p:txBody>
      </p:sp>
      <p:sp>
        <p:nvSpPr>
          <p:cNvPr id="8" name="Right Arrow 7"/>
          <p:cNvSpPr/>
          <p:nvPr/>
        </p:nvSpPr>
        <p:spPr>
          <a:xfrm>
            <a:off x="7277100" y="5811794"/>
            <a:ext cx="4737100" cy="698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83464" y="803002"/>
            <a:ext cx="11625072" cy="1200329"/>
          </a:xfrm>
          <a:prstGeom prst="rect">
            <a:avLst/>
          </a:prstGeom>
          <a:noFill/>
          <a:ln w="28575">
            <a:solidFill>
              <a:srgbClr val="FFC000"/>
            </a:solidFill>
          </a:ln>
        </p:spPr>
        <p:txBody>
          <a:bodyPr wrap="square" rtlCol="0">
            <a:spAutoFit/>
          </a:bodyPr>
          <a:lstStyle/>
          <a:p>
            <a:r>
              <a:rPr lang="en-GB" sz="2400" u="sng" dirty="0">
                <a:latin typeface="Comic Sans MS" panose="030F0702030302020204" pitchFamily="66" charset="0"/>
              </a:rPr>
              <a:t>Language for learning: </a:t>
            </a:r>
            <a:r>
              <a:rPr lang="en-GB" sz="2400" dirty="0">
                <a:latin typeface="Comic Sans MS" panose="030F0702030302020204" pitchFamily="66" charset="0"/>
              </a:rPr>
              <a:t>Centrifugal Movement  or decentralisation, are the outward movements of a population from the centre of a city towards its periphery. </a:t>
            </a:r>
          </a:p>
        </p:txBody>
      </p:sp>
      <p:sp>
        <p:nvSpPr>
          <p:cNvPr id="10" name="Rectangle 9"/>
          <p:cNvSpPr/>
          <p:nvPr/>
        </p:nvSpPr>
        <p:spPr>
          <a:xfrm>
            <a:off x="283464" y="2324100"/>
            <a:ext cx="11625072" cy="3352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89128" y="2489200"/>
            <a:ext cx="11383772" cy="461665"/>
          </a:xfrm>
          <a:prstGeom prst="rect">
            <a:avLst/>
          </a:prstGeom>
          <a:noFill/>
          <a:ln w="28575">
            <a:solidFill>
              <a:srgbClr val="00FF00"/>
            </a:solidFill>
          </a:ln>
        </p:spPr>
        <p:txBody>
          <a:bodyPr wrap="square" rtlCol="0">
            <a:spAutoFit/>
          </a:bodyPr>
          <a:lstStyle/>
          <a:p>
            <a:pPr algn="ctr"/>
            <a:r>
              <a:rPr lang="en-GB" sz="2400" u="sng" dirty="0">
                <a:latin typeface="Comic Sans MS" panose="030F0702030302020204" pitchFamily="66" charset="0"/>
              </a:rPr>
              <a:t>Demo</a:t>
            </a:r>
            <a:r>
              <a:rPr lang="en-GB" sz="2400" dirty="0">
                <a:latin typeface="Comic Sans MS" panose="030F0702030302020204" pitchFamily="66" charset="0"/>
              </a:rPr>
              <a:t>: On the outside of your table add the following terms:</a:t>
            </a:r>
          </a:p>
        </p:txBody>
      </p:sp>
      <p:sp>
        <p:nvSpPr>
          <p:cNvPr id="12" name="TextBox 11"/>
          <p:cNvSpPr txBox="1"/>
          <p:nvPr/>
        </p:nvSpPr>
        <p:spPr>
          <a:xfrm>
            <a:off x="524764" y="4856202"/>
            <a:ext cx="2574036" cy="461665"/>
          </a:xfrm>
          <a:prstGeom prst="rect">
            <a:avLst/>
          </a:prstGeom>
          <a:noFill/>
          <a:ln w="28575">
            <a:solidFill>
              <a:srgbClr val="00FF00"/>
            </a:solidFill>
          </a:ln>
        </p:spPr>
        <p:txBody>
          <a:bodyPr wrap="square" rtlCol="0">
            <a:spAutoFit/>
          </a:bodyPr>
          <a:lstStyle/>
          <a:p>
            <a:pPr algn="ctr"/>
            <a:r>
              <a:rPr lang="en-GB" sz="2400" u="sng" dirty="0">
                <a:latin typeface="Comic Sans MS" panose="030F0702030302020204" pitchFamily="66" charset="0"/>
              </a:rPr>
              <a:t>Suburbanisation </a:t>
            </a:r>
            <a:endParaRPr lang="en-GB" sz="2400" dirty="0">
              <a:latin typeface="Comic Sans MS" panose="030F0702030302020204" pitchFamily="66" charset="0"/>
            </a:endParaRPr>
          </a:p>
        </p:txBody>
      </p:sp>
      <p:sp>
        <p:nvSpPr>
          <p:cNvPr id="13" name="TextBox 12"/>
          <p:cNvSpPr txBox="1"/>
          <p:nvPr/>
        </p:nvSpPr>
        <p:spPr>
          <a:xfrm>
            <a:off x="3369564" y="4859803"/>
            <a:ext cx="2434336" cy="477798"/>
          </a:xfrm>
          <a:prstGeom prst="rect">
            <a:avLst/>
          </a:prstGeom>
          <a:noFill/>
          <a:ln w="28575">
            <a:solidFill>
              <a:srgbClr val="00FF00"/>
            </a:solidFill>
          </a:ln>
        </p:spPr>
        <p:txBody>
          <a:bodyPr wrap="square" rtlCol="0">
            <a:spAutoFit/>
          </a:bodyPr>
          <a:lstStyle/>
          <a:p>
            <a:pPr algn="ctr"/>
            <a:r>
              <a:rPr lang="en-GB" sz="2400" u="sng" dirty="0">
                <a:latin typeface="Comic Sans MS" panose="030F0702030302020204" pitchFamily="66" charset="0"/>
              </a:rPr>
              <a:t>Urban Sprawl</a:t>
            </a:r>
            <a:endParaRPr lang="en-GB" sz="2400" dirty="0">
              <a:latin typeface="Comic Sans MS" panose="030F0702030302020204" pitchFamily="66" charset="0"/>
            </a:endParaRPr>
          </a:p>
        </p:txBody>
      </p:sp>
      <p:sp>
        <p:nvSpPr>
          <p:cNvPr id="14" name="TextBox 13"/>
          <p:cNvSpPr txBox="1"/>
          <p:nvPr/>
        </p:nvSpPr>
        <p:spPr>
          <a:xfrm>
            <a:off x="6188990" y="4856202"/>
            <a:ext cx="3285210" cy="461665"/>
          </a:xfrm>
          <a:prstGeom prst="rect">
            <a:avLst/>
          </a:prstGeom>
          <a:noFill/>
          <a:ln w="28575">
            <a:solidFill>
              <a:srgbClr val="00FF00"/>
            </a:solidFill>
          </a:ln>
        </p:spPr>
        <p:txBody>
          <a:bodyPr wrap="square" rtlCol="0">
            <a:spAutoFit/>
          </a:bodyPr>
          <a:lstStyle/>
          <a:p>
            <a:pPr algn="ctr"/>
            <a:r>
              <a:rPr lang="en-GB" sz="2400" u="sng" dirty="0">
                <a:latin typeface="Comic Sans MS" panose="030F0702030302020204" pitchFamily="66" charset="0"/>
              </a:rPr>
              <a:t>Counter-Urbanisation</a:t>
            </a:r>
            <a:endParaRPr lang="en-GB" sz="2400" dirty="0">
              <a:latin typeface="Comic Sans MS" panose="030F0702030302020204" pitchFamily="66" charset="0"/>
            </a:endParaRPr>
          </a:p>
        </p:txBody>
      </p:sp>
    </p:spTree>
    <p:extLst>
      <p:ext uri="{BB962C8B-B14F-4D97-AF65-F5344CB8AC3E}">
        <p14:creationId xmlns:p14="http://schemas.microsoft.com/office/powerpoint/2010/main" val="429358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The Urban Fringe </a:t>
            </a:r>
          </a:p>
        </p:txBody>
      </p:sp>
      <p:sp>
        <p:nvSpPr>
          <p:cNvPr id="5" name="TextBox 4"/>
          <p:cNvSpPr txBox="1"/>
          <p:nvPr/>
        </p:nvSpPr>
        <p:spPr>
          <a:xfrm>
            <a:off x="292608" y="694944"/>
            <a:ext cx="11742624" cy="707886"/>
          </a:xfrm>
          <a:prstGeom prst="rect">
            <a:avLst/>
          </a:prstGeom>
          <a:noFill/>
          <a:ln w="28575">
            <a:solidFill>
              <a:schemeClr val="accent2"/>
            </a:solidFill>
          </a:ln>
        </p:spPr>
        <p:txBody>
          <a:bodyPr wrap="square" rtlCol="0">
            <a:spAutoFit/>
          </a:bodyPr>
          <a:lstStyle/>
          <a:p>
            <a:r>
              <a:rPr lang="en-GB" sz="2000" b="1" u="sng" dirty="0">
                <a:latin typeface="Comic Sans MS" panose="030F0702030302020204" pitchFamily="66" charset="0"/>
              </a:rPr>
              <a:t>Language for Learning</a:t>
            </a:r>
            <a:r>
              <a:rPr lang="en-GB" sz="2000" dirty="0">
                <a:latin typeface="Comic Sans MS" panose="030F0702030302020204" pitchFamily="66" charset="0"/>
              </a:rPr>
              <a:t>: The rural-urban fringe is the area at the edge of a city where it meets the countryside. There are many pressures on the rural-urban fringe. </a:t>
            </a:r>
          </a:p>
        </p:txBody>
      </p:sp>
      <p:pic>
        <p:nvPicPr>
          <p:cNvPr id="7" name="Picture 6"/>
          <p:cNvPicPr>
            <a:picLocks noChangeAspect="1"/>
          </p:cNvPicPr>
          <p:nvPr/>
        </p:nvPicPr>
        <p:blipFill>
          <a:blip r:embed="rId2"/>
          <a:stretch>
            <a:fillRect/>
          </a:stretch>
        </p:blipFill>
        <p:spPr>
          <a:xfrm>
            <a:off x="283464" y="1633743"/>
            <a:ext cx="6866540" cy="4319795"/>
          </a:xfrm>
          <a:prstGeom prst="rect">
            <a:avLst/>
          </a:prstGeom>
        </p:spPr>
      </p:pic>
      <p:sp>
        <p:nvSpPr>
          <p:cNvPr id="8" name="TextBox 7"/>
          <p:cNvSpPr txBox="1"/>
          <p:nvPr/>
        </p:nvSpPr>
        <p:spPr>
          <a:xfrm>
            <a:off x="7335078" y="1608696"/>
            <a:ext cx="4700154" cy="1323439"/>
          </a:xfrm>
          <a:prstGeom prst="rect">
            <a:avLst/>
          </a:prstGeom>
          <a:noFill/>
          <a:ln w="28575">
            <a:solidFill>
              <a:schemeClr val="accent2"/>
            </a:solidFill>
          </a:ln>
        </p:spPr>
        <p:txBody>
          <a:bodyPr wrap="square" rtlCol="0">
            <a:spAutoFit/>
          </a:bodyPr>
          <a:lstStyle/>
          <a:p>
            <a:r>
              <a:rPr lang="en-GB" sz="2000" u="sng" dirty="0">
                <a:latin typeface="Comic Sans MS" panose="030F0702030302020204" pitchFamily="66" charset="0"/>
              </a:rPr>
              <a:t>The Urban sprawl</a:t>
            </a:r>
            <a:r>
              <a:rPr lang="en-GB" sz="2000" dirty="0">
                <a:latin typeface="Comic Sans MS" panose="030F0702030302020204" pitchFamily="66" charset="0"/>
              </a:rPr>
              <a:t> - is the unplanned and uncontrolled physical expansion of an urban area into the surrounding countryside. </a:t>
            </a:r>
          </a:p>
        </p:txBody>
      </p:sp>
      <p:sp>
        <p:nvSpPr>
          <p:cNvPr id="9" name="TextBox 8"/>
          <p:cNvSpPr txBox="1"/>
          <p:nvPr/>
        </p:nvSpPr>
        <p:spPr>
          <a:xfrm>
            <a:off x="7335078" y="3131920"/>
            <a:ext cx="4700154" cy="2554545"/>
          </a:xfrm>
          <a:prstGeom prst="rect">
            <a:avLst/>
          </a:prstGeom>
          <a:noFill/>
          <a:ln w="28575">
            <a:solidFill>
              <a:schemeClr val="accent2"/>
            </a:solidFill>
          </a:ln>
        </p:spPr>
        <p:txBody>
          <a:bodyPr wrap="square" rtlCol="0">
            <a:spAutoFit/>
          </a:bodyPr>
          <a:lstStyle/>
          <a:p>
            <a:r>
              <a:rPr lang="en-GB" sz="2000" u="sng" dirty="0">
                <a:latin typeface="Comic Sans MS" panose="030F0702030302020204" pitchFamily="66" charset="0"/>
              </a:rPr>
              <a:t>Suburbanisation</a:t>
            </a:r>
            <a:r>
              <a:rPr lang="en-GB" sz="2000" dirty="0">
                <a:latin typeface="Comic Sans MS" panose="030F0702030302020204" pitchFamily="66" charset="0"/>
              </a:rPr>
              <a:t> - the growth of areas on the fringes of cities. It is one of the many causes of the increase in urban sprawl. Many residents of metropolitan regions work within the central urban area, and choose to live in satellite communities called suburbs</a:t>
            </a:r>
            <a:r>
              <a:rPr lang="en-GB" sz="2000" u="sng" dirty="0">
                <a:latin typeface="Comic Sans MS" panose="030F0702030302020204" pitchFamily="66" charset="0"/>
              </a:rPr>
              <a:t> </a:t>
            </a:r>
            <a:endParaRPr lang="en-GB" sz="2000" dirty="0">
              <a:latin typeface="Comic Sans MS" panose="030F0702030302020204" pitchFamily="66" charset="0"/>
            </a:endParaRPr>
          </a:p>
        </p:txBody>
      </p:sp>
    </p:spTree>
    <p:extLst>
      <p:ext uri="{BB962C8B-B14F-4D97-AF65-F5344CB8AC3E}">
        <p14:creationId xmlns:p14="http://schemas.microsoft.com/office/powerpoint/2010/main" val="2466517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639</Words>
  <Application>Microsoft Office PowerPoint</Application>
  <PresentationFormat>Widescreen</PresentationFormat>
  <Paragraphs>75</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SimSun</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12</cp:revision>
  <dcterms:created xsi:type="dcterms:W3CDTF">2015-09-14T13:45:24Z</dcterms:created>
  <dcterms:modified xsi:type="dcterms:W3CDTF">2017-12-12T10:38:39Z</dcterms:modified>
</cp:coreProperties>
</file>