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37" r:id="rId2"/>
    <p:sldId id="269" r:id="rId3"/>
    <p:sldId id="256" r:id="rId4"/>
    <p:sldId id="268" r:id="rId5"/>
    <p:sldId id="726" r:id="rId6"/>
    <p:sldId id="727" r:id="rId7"/>
    <p:sldId id="59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7"/>
    <p:restoredTop sz="94407"/>
  </p:normalViewPr>
  <p:slideViewPr>
    <p:cSldViewPr snapToGrid="0" snapToObjects="1" showGuides="1">
      <p:cViewPr varScale="1">
        <p:scale>
          <a:sx n="121" d="100"/>
          <a:sy n="121" d="100"/>
        </p:scale>
        <p:origin x="18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CF5B2-59C1-E74B-8BA5-B610531FB9F3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D746-D003-1147-9812-CDFB948E3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3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CF51BE33-D3DE-8A4F-986D-8A3CD41C3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3E6F14A1-5673-9542-B05D-2BE7D9D107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0633641B-96F6-804B-AE78-2F8E7E6E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1088AD-80E4-D741-9ED4-ADDE51A6F229}" type="slidenum">
              <a:rPr lang="en-GB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5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36A7-9D18-E44B-9562-B9B262867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6F961-0C0D-9C46-86F3-FF58FE8F7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C8A4E-483E-944A-928A-B398EF0C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D629-ED15-2443-B476-04D9B246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27AD-3A34-EE48-8D49-38CC2AC4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7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F107-FAA2-DA45-8C12-C01546FC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18B8A-5C76-484D-AC29-695B183FB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EDFE-E23A-EE4D-94D4-99930B24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2C82-0067-C641-A023-53CD166E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226C-2C4D-FE47-8348-72B24B2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DF09A-40C8-E34A-8E08-C2B60F7B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E5582-DDF7-3F48-B498-1C251634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A24B-57D6-4545-B5B2-0EDE6F14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6BC5-18BB-BB43-B62E-34AF3536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60B9D-3AAB-C444-AB13-FE2AA4D8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DB80-52D8-E148-9ED5-C8F8739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98D3-30DD-D440-A668-9B0489D6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5579-307C-C440-BA3E-BBA0373C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0A89-A307-AB4C-934F-B9BA6036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FC2A2-8E55-1E44-BB7D-9D3E26AD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C8ED-4EA1-CB4C-ABEF-8D4CEE2C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7F36-F331-AC4A-8EA9-64C161C4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4390C-2070-8A47-B974-32B7EAAE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2E49-94AF-C347-92B1-841A7EB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D808-FF93-3145-B51B-3521549B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8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DD3-005C-714C-A5D5-783CC3D8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5DBE-7383-7640-BB5F-F03BB6FAD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1A0D-AC5B-224C-BA64-CB5D85E8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F377-58C9-5C40-80E9-1D9C946B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AE1DD-E707-C04F-81DC-81BDEC47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C19EA-C258-A042-84AB-DFF7ECDB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A449-6806-AD4C-A98A-902F2E49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44ACE-4EB6-3B4E-ABC4-3F3A5717F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E9113-7E70-3043-ACB5-51088CC8B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F93E5-A4CF-864F-B0A9-2BB47F0BF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9E2F6-B84D-5D45-80E8-EEB67A4F7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081F6-3197-CB4B-AEC3-269ED1CD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81167-A8C6-8140-96E4-68BC375D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C006F-FABC-8D4A-89FA-7D60C5A4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3B3E-84B8-B149-8E4C-87E66180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0AA14-4D74-784C-BBCE-40694B7D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0EAF6-48EE-0F45-A0BC-EA437D60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52157-6580-974C-837C-30D0A9C0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229B5-E013-E847-92D3-1FCA42CD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7FB2-87E2-D545-BBB3-A42C8743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9C463-CE38-B747-8F45-4FDF3D49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5F74-7DDD-6F4B-BCAD-DF0336FF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8063-82A2-6440-B1D2-0912C72F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A0986-E990-064F-9D27-151855BC0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42ECD-A3AF-8A40-BC5A-5BD72735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589DD-50EA-8E4A-8280-10EC1338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6BEC9-0960-C945-B887-33E5CE74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3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589F-60F1-BC46-BF67-70FFF76B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86AA9-7F61-DE4B-AF0F-D64BF0C5C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1C093-D577-3B45-93CD-BFC31EB5F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A73FE-C104-B640-BE32-A81CEA14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6DD10-C1BB-CA4C-B236-20A47A13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CB7DE-10FA-9941-A358-7D119D16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2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B3673-79F8-3C4F-A3C9-15C33202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CE4C-5706-1C42-87EF-BA9402884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A0B0-189C-9F49-8E0D-7D761C5F1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9F99-07F4-194B-B05A-D3B2BC6225D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748A-F43E-8F46-9CBC-CA41FB540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B7B8-8409-C04F-A067-D1366AABF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D9EF-3F23-3B43-901D-D24EA66B7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6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H1gYkXT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why-is-the-uks-population-ageing/53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QwfH1gYkX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.economist.com/sites/default/files/imagecache/original-size/20110514_WOC726.gif">
            <a:extLst>
              <a:ext uri="{FF2B5EF4-FFF2-40B4-BE49-F238E27FC236}">
                <a16:creationId xmlns:a16="http://schemas.microsoft.com/office/drawing/2014/main" id="{8CEAEA23-47BC-E64C-8D72-84840E66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851129"/>
            <a:ext cx="11814627" cy="58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E9A3335B-F41B-5F4B-83DA-1948E6EB775B}"/>
              </a:ext>
            </a:extLst>
          </p:cNvPr>
          <p:cNvSpPr txBox="1">
            <a:spLocks/>
          </p:cNvSpPr>
          <p:nvPr/>
        </p:nvSpPr>
        <p:spPr bwMode="auto">
          <a:xfrm>
            <a:off x="217715" y="120650"/>
            <a:ext cx="11814628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902030302020204" pitchFamily="66" charset="0"/>
                <a:cs typeface="Arial" panose="020B0604020202020204" pitchFamily="34" charset="0"/>
              </a:rPr>
              <a:t>The Future??</a:t>
            </a:r>
          </a:p>
        </p:txBody>
      </p:sp>
      <p:sp>
        <p:nvSpPr>
          <p:cNvPr id="4" name="Action Button: Movie 3">
            <a:hlinkClick r:id="rId3" highlightClick="1"/>
            <a:extLst>
              <a:ext uri="{FF2B5EF4-FFF2-40B4-BE49-F238E27FC236}">
                <a16:creationId xmlns:a16="http://schemas.microsoft.com/office/drawing/2014/main" id="{E961D75E-9910-534D-AFDA-F3D5E5D47867}"/>
              </a:ext>
            </a:extLst>
          </p:cNvPr>
          <p:cNvSpPr/>
          <p:nvPr/>
        </p:nvSpPr>
        <p:spPr>
          <a:xfrm>
            <a:off x="11306627" y="246696"/>
            <a:ext cx="653143" cy="23227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5B53-F001-1340-B2F2-16C2F9CF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3A84-DFED-F944-A8E8-BBBA94131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B6298-147E-3A4C-AEC1-3EA2F7F9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7" y="108147"/>
            <a:ext cx="11475984" cy="67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71" y="17240"/>
            <a:ext cx="11887199" cy="5314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itchFamily="66" charset="0"/>
              </a:rPr>
              <a:t>An ageing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0" y="599236"/>
            <a:ext cx="11887199" cy="794666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u="sng" dirty="0">
                <a:latin typeface="Comic Sans MS" pitchFamily="66" charset="0"/>
              </a:rPr>
              <a:t>Learning Objectives: </a:t>
            </a:r>
            <a:r>
              <a:rPr lang="en-GB" dirty="0">
                <a:latin typeface="Comic Sans MS" pitchFamily="66" charset="0"/>
              </a:rPr>
              <a:t>How can a country’s geography be changed by an increasing percentage of older people in the population?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70" y="1528913"/>
            <a:ext cx="11887198" cy="461664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Starter:</a:t>
            </a:r>
          </a:p>
          <a:p>
            <a:endParaRPr lang="en-GB" sz="2400" u="sng" dirty="0">
              <a:latin typeface="Comic Sans MS" pitchFamily="66" charset="0"/>
            </a:endParaRPr>
          </a:p>
          <a:p>
            <a:endParaRPr lang="en-GB" sz="2400" u="sng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72064" y="2374135"/>
            <a:ext cx="3528392" cy="341632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Starter</a:t>
            </a:r>
            <a:r>
              <a:rPr lang="en-GB" sz="2400" dirty="0">
                <a:latin typeface="Comic Sans MS" pitchFamily="66" charset="0"/>
              </a:rPr>
              <a:t>: At what age do you think a person should retire from their work?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Do you think the same age should apply to everyone? Give reasons for your answer.  </a:t>
            </a:r>
          </a:p>
        </p:txBody>
      </p:sp>
      <p:pic>
        <p:nvPicPr>
          <p:cNvPr id="1026" name="Picture 2" descr="http://cache3.asset-cache.net/xc/6228-000598.jpg?v=1&amp;c=IWSAsset&amp;k=2&amp;d=EDF6F2F4F969CEBDD53C780AC4820DBB15DAE2ED8648AC1F8D9E54F06B7A3CF22C9A667C629D7F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4" y="2059529"/>
            <a:ext cx="3996444" cy="302433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Movie 6">
            <a:hlinkClick r:id="rId3" highlightClick="1"/>
          </p:cNvPr>
          <p:cNvSpPr/>
          <p:nvPr/>
        </p:nvSpPr>
        <p:spPr>
          <a:xfrm>
            <a:off x="11642390" y="996569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9570" y="6209928"/>
            <a:ext cx="11887198" cy="53144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u="sng" dirty="0">
                <a:latin typeface="Comic Sans MS" pitchFamily="66" charset="0"/>
              </a:rPr>
              <a:t>Challenge</a:t>
            </a:r>
            <a:r>
              <a:rPr lang="en-GB" sz="2400" dirty="0">
                <a:latin typeface="Comic Sans MS" pitchFamily="66" charset="0"/>
              </a:rPr>
              <a:t>: Why is age such an important topic for geographers?  </a:t>
            </a:r>
          </a:p>
        </p:txBody>
      </p:sp>
      <p:sp>
        <p:nvSpPr>
          <p:cNvPr id="6" name="Action Button: Movie 5">
            <a:hlinkClick r:id="rId4" highlightClick="1"/>
            <a:extLst>
              <a:ext uri="{FF2B5EF4-FFF2-40B4-BE49-F238E27FC236}">
                <a16:creationId xmlns:a16="http://schemas.microsoft.com/office/drawing/2014/main" id="{36A1054A-74B1-6341-8D54-3937FC082362}"/>
              </a:ext>
            </a:extLst>
          </p:cNvPr>
          <p:cNvSpPr/>
          <p:nvPr/>
        </p:nvSpPr>
        <p:spPr>
          <a:xfrm>
            <a:off x="11306627" y="246696"/>
            <a:ext cx="653143" cy="23227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02331-9B2B-9B46-AB60-021F86D4E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64" y="1072187"/>
            <a:ext cx="7984236" cy="55627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0CB8C4-C0C9-B840-909D-9AECDD523C49}"/>
              </a:ext>
            </a:extLst>
          </p:cNvPr>
          <p:cNvSpPr txBox="1">
            <a:spLocks/>
          </p:cNvSpPr>
          <p:nvPr/>
        </p:nvSpPr>
        <p:spPr bwMode="auto">
          <a:xfrm>
            <a:off x="223024" y="120650"/>
            <a:ext cx="11864897" cy="3593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u="sng" dirty="0">
                <a:latin typeface="Comic Sans MS" pitchFamily="66" charset="0"/>
              </a:rPr>
              <a:t>Japan 2016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2ACE13-F07D-374F-98B6-195C9D98FE31}"/>
              </a:ext>
            </a:extLst>
          </p:cNvPr>
          <p:cNvSpPr txBox="1">
            <a:spLocks/>
          </p:cNvSpPr>
          <p:nvPr/>
        </p:nvSpPr>
        <p:spPr bwMode="auto">
          <a:xfrm>
            <a:off x="223024" y="549346"/>
            <a:ext cx="11864897" cy="359374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omic Sans MS" pitchFamily="66" charset="0"/>
              </a:rPr>
              <a:t>Demo</a:t>
            </a:r>
            <a:r>
              <a:rPr lang="en-GB" altLang="en-US" sz="1800" dirty="0">
                <a:latin typeface="Comic Sans MS" pitchFamily="66" charset="0"/>
              </a:rPr>
              <a:t>: What can you infer from the population pyramid?</a:t>
            </a:r>
          </a:p>
        </p:txBody>
      </p:sp>
    </p:spTree>
    <p:extLst>
      <p:ext uri="{BB962C8B-B14F-4D97-AF65-F5344CB8AC3E}">
        <p14:creationId xmlns:p14="http://schemas.microsoft.com/office/powerpoint/2010/main" val="54180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6605-05B4-1E46-8E3E-00F8E0C8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97" y="126999"/>
            <a:ext cx="11779702" cy="806450"/>
          </a:xfr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u="sng" dirty="0">
                <a:latin typeface="Comic Sans MS"/>
                <a:cs typeface="Comic Sans MS"/>
              </a:rPr>
              <a:t>Demographic Transition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DA4E-CD28-4748-A202-DB418C0F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96" y="998992"/>
            <a:ext cx="11779703" cy="1862137"/>
          </a:xfrm>
          <a:ln w="28575"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>
                <a:latin typeface="Comic Sans MS"/>
                <a:cs typeface="Comic Sans MS"/>
              </a:rPr>
              <a:t>emographic – human populations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dirty="0">
                <a:latin typeface="Comic Sans MS"/>
                <a:cs typeface="Comic Sans MS"/>
              </a:rPr>
              <a:t>ransition – Process of Changes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dirty="0">
                <a:latin typeface="Comic Sans MS"/>
                <a:cs typeface="Comic Sans MS"/>
              </a:rPr>
              <a:t>odel – a Perfect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146507-69DF-7447-A8E4-00A618B1362E}"/>
              </a:ext>
            </a:extLst>
          </p:cNvPr>
          <p:cNvSpPr txBox="1">
            <a:spLocks/>
          </p:cNvSpPr>
          <p:nvPr/>
        </p:nvSpPr>
        <p:spPr>
          <a:xfrm>
            <a:off x="209096" y="4779448"/>
            <a:ext cx="5349875" cy="1862137"/>
          </a:xfrm>
          <a:prstGeom prst="rect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u="sng" dirty="0">
                <a:solidFill>
                  <a:srgbClr val="000000"/>
                </a:solidFill>
                <a:latin typeface="Comic Sans MS"/>
                <a:cs typeface="Comic Sans MS"/>
              </a:rPr>
              <a:t>Demo: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Write your own definition for what you believe  the demographic transition model  is (in your own words).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04D61-9E76-6F48-ACDE-468BC1E7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4" y="3004687"/>
            <a:ext cx="5680530" cy="363689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342" name="Rectangle 5">
            <a:extLst>
              <a:ext uri="{FF2B5EF4-FFF2-40B4-BE49-F238E27FC236}">
                <a16:creationId xmlns:a16="http://schemas.microsoft.com/office/drawing/2014/main" id="{544D6FCB-A0DA-AC4D-9621-E7388ABF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1" y="3101360"/>
            <a:ext cx="3121025" cy="13223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latin typeface="Comic Sans MS" panose="030F0902030302020204" pitchFamily="66" charset="0"/>
                <a:cs typeface="Arial" panose="020B0604020202020204" pitchFamily="34" charset="0"/>
              </a:rPr>
              <a:t>A model is a representation of some phenomenon of the real world made in order to facilitate an understanding of its workings</a:t>
            </a:r>
          </a:p>
        </p:txBody>
      </p:sp>
      <p:pic>
        <p:nvPicPr>
          <p:cNvPr id="7" name="Picture 9" descr="http://www.skin-perfect.co.uk/images/caprice.jpg">
            <a:extLst>
              <a:ext uri="{FF2B5EF4-FFF2-40B4-BE49-F238E27FC236}">
                <a16:creationId xmlns:a16="http://schemas.microsoft.com/office/drawing/2014/main" id="{23DC1374-7726-DF4B-91FB-D0E1AF0D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10130" b="2451"/>
          <a:stretch>
            <a:fillRect/>
          </a:stretch>
        </p:blipFill>
        <p:spPr bwMode="auto">
          <a:xfrm>
            <a:off x="209096" y="3004687"/>
            <a:ext cx="1349830" cy="1631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073C74-16D8-9744-A215-E9356AD5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274638"/>
            <a:ext cx="11785600" cy="806450"/>
          </a:xfr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Comic Sans MS"/>
                <a:cs typeface="Comic Sans MS"/>
              </a:rPr>
              <a:t>Demographic Transition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150EE-6001-954A-A0CA-6696A46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1238250"/>
            <a:ext cx="6527800" cy="524668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C7ECE58-8CA1-8942-872C-CF0BCF994825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1863725"/>
            <a:ext cx="2620962" cy="4756150"/>
            <a:chOff x="972838" y="1864376"/>
            <a:chExt cx="2621256" cy="47555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0DE55A-FB29-0D48-8E52-29FD462CF193}"/>
                </a:ext>
              </a:extLst>
            </p:cNvPr>
            <p:cNvSpPr/>
            <p:nvPr/>
          </p:nvSpPr>
          <p:spPr>
            <a:xfrm>
              <a:off x="2554165" y="1864376"/>
              <a:ext cx="1039929" cy="4755511"/>
            </a:xfrm>
            <a:prstGeom prst="rect">
              <a:avLst/>
            </a:prstGeom>
            <a:solidFill>
              <a:srgbClr val="660066">
                <a:alpha val="30000"/>
              </a:srgbClr>
            </a:solidFill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24D676-97E1-4D45-B26E-16699760B67D}"/>
                </a:ext>
              </a:extLst>
            </p:cNvPr>
            <p:cNvSpPr txBox="1"/>
            <p:nvPr/>
          </p:nvSpPr>
          <p:spPr>
            <a:xfrm>
              <a:off x="972838" y="3026270"/>
              <a:ext cx="1581327" cy="2308014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Stage 1</a:t>
              </a:r>
            </a:p>
            <a:p>
              <a:pPr>
                <a:defRPr/>
              </a:pPr>
              <a:r>
                <a:rPr lang="en-US" b="1" dirty="0"/>
                <a:t>HIGH</a:t>
              </a:r>
              <a:r>
                <a:rPr lang="en-US" dirty="0"/>
                <a:t> Birth and Death rates</a:t>
              </a:r>
            </a:p>
            <a:p>
              <a:pPr>
                <a:defRPr/>
              </a:pPr>
              <a:r>
                <a:rPr lang="en-US" b="1" dirty="0"/>
                <a:t>LOW</a:t>
              </a:r>
              <a:r>
                <a:rPr lang="en-US" dirty="0"/>
                <a:t> population</a:t>
              </a:r>
            </a:p>
            <a:p>
              <a:pPr>
                <a:defRPr/>
              </a:pPr>
              <a:r>
                <a:rPr lang="en-US" b="1" dirty="0"/>
                <a:t>NO</a:t>
              </a:r>
              <a:r>
                <a:rPr lang="en-US" dirty="0"/>
                <a:t> population growth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C42594-3610-844A-9FF4-4ABBA800474F}"/>
              </a:ext>
            </a:extLst>
          </p:cNvPr>
          <p:cNvGrpSpPr>
            <a:grpSpLocks/>
          </p:cNvGrpSpPr>
          <p:nvPr/>
        </p:nvGrpSpPr>
        <p:grpSpPr bwMode="auto">
          <a:xfrm>
            <a:off x="7380289" y="1863725"/>
            <a:ext cx="2289175" cy="4832350"/>
            <a:chOff x="5856195" y="1864376"/>
            <a:chExt cx="2289124" cy="483155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6B17F9-E4C2-1749-81C5-AD2E0C7A8563}"/>
                </a:ext>
              </a:extLst>
            </p:cNvPr>
            <p:cNvSpPr/>
            <p:nvPr/>
          </p:nvSpPr>
          <p:spPr>
            <a:xfrm>
              <a:off x="5856195" y="1864376"/>
              <a:ext cx="985815" cy="4755370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3075AC-CD84-BB4A-9D8C-676A164AEC8E}"/>
                </a:ext>
              </a:extLst>
            </p:cNvPr>
            <p:cNvSpPr txBox="1"/>
            <p:nvPr/>
          </p:nvSpPr>
          <p:spPr>
            <a:xfrm>
              <a:off x="6007004" y="5218214"/>
              <a:ext cx="2138315" cy="1477719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Stage 4</a:t>
              </a:r>
            </a:p>
            <a:p>
              <a:pPr>
                <a:defRPr/>
              </a:pPr>
              <a:r>
                <a:rPr lang="en-US" b="1" dirty="0"/>
                <a:t>FALLING</a:t>
              </a:r>
              <a:r>
                <a:rPr lang="en-US" dirty="0"/>
                <a:t> Birth rate</a:t>
              </a:r>
            </a:p>
            <a:p>
              <a:pPr>
                <a:defRPr/>
              </a:pPr>
              <a:r>
                <a:rPr lang="en-US" b="1" dirty="0"/>
                <a:t>LOW</a:t>
              </a:r>
              <a:r>
                <a:rPr lang="en-US" dirty="0"/>
                <a:t> Death rates</a:t>
              </a:r>
            </a:p>
            <a:p>
              <a:pPr>
                <a:defRPr/>
              </a:pPr>
              <a:r>
                <a:rPr lang="en-US" b="1" dirty="0"/>
                <a:t>NO </a:t>
              </a:r>
              <a:r>
                <a:rPr lang="en-US" dirty="0"/>
                <a:t>population growth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5F01B8-43D4-F94D-B240-657E9F81EE71}"/>
              </a:ext>
            </a:extLst>
          </p:cNvPr>
          <p:cNvGrpSpPr>
            <a:grpSpLocks/>
          </p:cNvGrpSpPr>
          <p:nvPr/>
        </p:nvGrpSpPr>
        <p:grpSpPr bwMode="auto">
          <a:xfrm>
            <a:off x="6308726" y="1125539"/>
            <a:ext cx="2138363" cy="5494337"/>
            <a:chOff x="4785004" y="1125712"/>
            <a:chExt cx="2138610" cy="54941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C817DD-E094-674F-B961-ED5125C245DE}"/>
                </a:ext>
              </a:extLst>
            </p:cNvPr>
            <p:cNvSpPr/>
            <p:nvPr/>
          </p:nvSpPr>
          <p:spPr>
            <a:xfrm>
              <a:off x="4785004" y="1863877"/>
              <a:ext cx="985952" cy="4756010"/>
            </a:xfrm>
            <a:prstGeom prst="rect">
              <a:avLst/>
            </a:prstGeom>
            <a:solidFill>
              <a:schemeClr val="accent3">
                <a:alpha val="35000"/>
              </a:schemeClr>
            </a:solidFill>
            <a:ln w="285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21D21E-F4DD-D741-9430-FBBA173A6D42}"/>
                </a:ext>
              </a:extLst>
            </p:cNvPr>
            <p:cNvSpPr txBox="1"/>
            <p:nvPr/>
          </p:nvSpPr>
          <p:spPr>
            <a:xfrm>
              <a:off x="4785004" y="1125712"/>
              <a:ext cx="2138610" cy="1477918"/>
            </a:xfrm>
            <a:prstGeom prst="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Stage 3</a:t>
              </a:r>
            </a:p>
            <a:p>
              <a:pPr>
                <a:defRPr/>
              </a:pPr>
              <a:r>
                <a:rPr lang="en-US" b="1" dirty="0"/>
                <a:t>FALLING</a:t>
              </a:r>
              <a:r>
                <a:rPr lang="en-US" dirty="0"/>
                <a:t> Birth rate</a:t>
              </a:r>
            </a:p>
            <a:p>
              <a:pPr>
                <a:defRPr/>
              </a:pPr>
              <a:r>
                <a:rPr lang="en-US" b="1" dirty="0"/>
                <a:t>LOW</a:t>
              </a:r>
              <a:r>
                <a:rPr lang="en-US" dirty="0"/>
                <a:t> Death rates</a:t>
              </a:r>
            </a:p>
            <a:p>
              <a:pPr>
                <a:defRPr/>
              </a:pPr>
              <a:r>
                <a:rPr lang="en-US" b="1" dirty="0"/>
                <a:t>SLOW</a:t>
              </a:r>
              <a:r>
                <a:rPr lang="en-US" dirty="0"/>
                <a:t> population growth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5443B8-AC90-7A47-B777-24E692B22400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63725"/>
            <a:ext cx="2138362" cy="4832350"/>
            <a:chOff x="3134701" y="1864376"/>
            <a:chExt cx="2138610" cy="48315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CA258A-CF5D-CA48-9DF1-46191CEE14E7}"/>
                </a:ext>
              </a:extLst>
            </p:cNvPr>
            <p:cNvSpPr/>
            <p:nvPr/>
          </p:nvSpPr>
          <p:spPr>
            <a:xfrm>
              <a:off x="3715793" y="1864376"/>
              <a:ext cx="985951" cy="4755370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 w="285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4C0801-A5D3-3145-B041-6DAD71BC5A51}"/>
                </a:ext>
              </a:extLst>
            </p:cNvPr>
            <p:cNvSpPr txBox="1"/>
            <p:nvPr/>
          </p:nvSpPr>
          <p:spPr>
            <a:xfrm>
              <a:off x="3134701" y="5218214"/>
              <a:ext cx="2138610" cy="147771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Stage 2</a:t>
              </a:r>
            </a:p>
            <a:p>
              <a:pPr>
                <a:defRPr/>
              </a:pPr>
              <a:r>
                <a:rPr lang="en-US" b="1" dirty="0"/>
                <a:t>HIGH</a:t>
              </a:r>
              <a:r>
                <a:rPr lang="en-US" dirty="0"/>
                <a:t> Birth rate</a:t>
              </a:r>
            </a:p>
            <a:p>
              <a:pPr>
                <a:defRPr/>
              </a:pPr>
              <a:r>
                <a:rPr lang="en-US" b="1" dirty="0"/>
                <a:t>FALLING</a:t>
              </a:r>
              <a:r>
                <a:rPr lang="en-US" dirty="0"/>
                <a:t> Death rates</a:t>
              </a:r>
            </a:p>
            <a:p>
              <a:pPr>
                <a:defRPr/>
              </a:pPr>
              <a:r>
                <a:rPr lang="en-US" b="1" dirty="0"/>
                <a:t>RAPID</a:t>
              </a:r>
              <a:r>
                <a:rPr lang="en-US" dirty="0"/>
                <a:t> population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3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5D8254F-96AD-EC45-95CA-3A4DDAAFE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639" y="2071689"/>
            <a:ext cx="5254851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Gives countries a model to follow to track demographic change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Also can be linked to economic growth and sectors of industry through the Clark fisher model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latin typeface="Comic Sans MS" panose="030F0902030302020204" pitchFamily="66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latin typeface="Comic Sans MS" panose="030F0902030302020204" pitchFamily="66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AB3C68-48D7-3840-AA80-7F890B1601E4}"/>
              </a:ext>
            </a:extLst>
          </p:cNvPr>
          <p:cNvSpPr txBox="1">
            <a:spLocks/>
          </p:cNvSpPr>
          <p:nvPr/>
        </p:nvSpPr>
        <p:spPr bwMode="auto">
          <a:xfrm>
            <a:off x="130628" y="188913"/>
            <a:ext cx="11872685" cy="806450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sng" dirty="0">
                <a:latin typeface="Comic Sans MS"/>
                <a:cs typeface="Comic Sans MS"/>
              </a:rPr>
              <a:t>Demographic Transition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0F6440-9226-5C47-BBDD-0BD5A91D5E5E}"/>
              </a:ext>
            </a:extLst>
          </p:cNvPr>
          <p:cNvCxnSpPr>
            <a:cxnSpLocks/>
          </p:cNvCxnSpPr>
          <p:nvPr/>
        </p:nvCxnSpPr>
        <p:spPr>
          <a:xfrm>
            <a:off x="130628" y="1773238"/>
            <a:ext cx="1187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2">
            <a:extLst>
              <a:ext uri="{FF2B5EF4-FFF2-40B4-BE49-F238E27FC236}">
                <a16:creationId xmlns:a16="http://schemas.microsoft.com/office/drawing/2014/main" id="{7FEF4751-6F47-5D4C-9892-60A59EF5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40" y="1268414"/>
            <a:ext cx="5762850" cy="42862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  <a:cs typeface="Arial" panose="020B0604020202020204" pitchFamily="34" charset="0"/>
              </a:rPr>
              <a:t>Positives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7324B7-BBCF-6042-8EE0-828C97EEC2BB}"/>
              </a:ext>
            </a:extLst>
          </p:cNvPr>
          <p:cNvCxnSpPr/>
          <p:nvPr/>
        </p:nvCxnSpPr>
        <p:spPr>
          <a:xfrm>
            <a:off x="6065839" y="1268414"/>
            <a:ext cx="41275" cy="532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Rectangle 2">
            <a:extLst>
              <a:ext uri="{FF2B5EF4-FFF2-40B4-BE49-F238E27FC236}">
                <a16:creationId xmlns:a16="http://schemas.microsoft.com/office/drawing/2014/main" id="{C2607F9C-FF95-7E4B-B27D-E237F40A1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1268412"/>
            <a:ext cx="5743800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2993B-3470-B446-918E-6C2B460CF96C}"/>
              </a:ext>
            </a:extLst>
          </p:cNvPr>
          <p:cNvSpPr txBox="1">
            <a:spLocks noChangeArrowheads="1"/>
          </p:cNvSpPr>
          <p:nvPr/>
        </p:nvSpPr>
        <p:spPr>
          <a:xfrm>
            <a:off x="6787474" y="2071689"/>
            <a:ext cx="525485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Based on England and Wales – </a:t>
            </a:r>
          </a:p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it be applied to the rest of the world?</a:t>
            </a:r>
          </a:p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LEDCs pass through the same stages during a different time period?</a:t>
            </a:r>
          </a:p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Does population have to change first for economic change to occur?</a:t>
            </a:r>
          </a:p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Does it include migration?</a:t>
            </a:r>
          </a:p>
          <a:p>
            <a:r>
              <a:rPr lang="en-GB" altLang="en-US" sz="2000">
                <a:latin typeface="Comic Sans MS" panose="030F09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Does it into account the effects from other countries? (e.g. War)</a:t>
            </a:r>
            <a:endParaRPr lang="en-GB" altLang="en-US" sz="2000" dirty="0">
              <a:latin typeface="Comic Sans MS" panose="030F0902030302020204" pitchFamily="66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6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291</Words>
  <Application>Microsoft Macintosh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An ageing population</vt:lpstr>
      <vt:lpstr>PowerPoint Presentation</vt:lpstr>
      <vt:lpstr>Demographic Transition Model</vt:lpstr>
      <vt:lpstr>Demographic Transition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Roberts, Martin</cp:lastModifiedBy>
  <cp:revision>6</cp:revision>
  <cp:lastPrinted>2018-10-23T05:26:36Z</cp:lastPrinted>
  <dcterms:created xsi:type="dcterms:W3CDTF">2018-10-23T05:26:01Z</dcterms:created>
  <dcterms:modified xsi:type="dcterms:W3CDTF">2023-09-20T18:38:28Z</dcterms:modified>
</cp:coreProperties>
</file>