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9" r:id="rId2"/>
    <p:sldId id="256" r:id="rId3"/>
    <p:sldId id="260" r:id="rId4"/>
    <p:sldId id="261" r:id="rId5"/>
    <p:sldId id="262" r:id="rId6"/>
    <p:sldId id="263" r:id="rId7"/>
    <p:sldId id="264" r:id="rId8"/>
    <p:sldId id="26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A68E554-AE1A-4713-B514-DC6CC11D39C9}">
          <p14:sldIdLst>
            <p14:sldId id="259"/>
            <p14:sldId id="256"/>
            <p14:sldId id="260"/>
          </p14:sldIdLst>
        </p14:section>
        <p14:section name="Markscheme" id="{938A09CC-5310-4BD3-8D8D-1B44BD0DF507}">
          <p14:sldIdLst>
            <p14:sldId id="261"/>
            <p14:sldId id="262"/>
            <p14:sldId id="263"/>
            <p14:sldId id="264"/>
            <p14:sldId id="26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30" autoAdjust="0"/>
    <p:restoredTop sz="94660"/>
  </p:normalViewPr>
  <p:slideViewPr>
    <p:cSldViewPr snapToGrid="0" showGuides="1">
      <p:cViewPr varScale="1">
        <p:scale>
          <a:sx n="84" d="100"/>
          <a:sy n="84" d="100"/>
        </p:scale>
        <p:origin x="398" y="72"/>
      </p:cViewPr>
      <p:guideLst>
        <p:guide orient="horz" pos="213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BCB2AE-E460-402B-8BB0-99D8A75E4F0B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CD3EA7-EBDC-4F9F-B2ED-BA22AA33CB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74230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50892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40465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35234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89318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17118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08544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56222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10CB3-9F8C-4B97-9018-BE791ECE0D95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B3D4F-F8A9-46D2-8EB5-8190E1E615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3510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10CB3-9F8C-4B97-9018-BE791ECE0D95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B3D4F-F8A9-46D2-8EB5-8190E1E615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1825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10CB3-9F8C-4B97-9018-BE791ECE0D95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B3D4F-F8A9-46D2-8EB5-8190E1E615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0450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10CB3-9F8C-4B97-9018-BE791ECE0D95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B3D4F-F8A9-46D2-8EB5-8190E1E615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5342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10CB3-9F8C-4B97-9018-BE791ECE0D95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B3D4F-F8A9-46D2-8EB5-8190E1E615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0758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10CB3-9F8C-4B97-9018-BE791ECE0D95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B3D4F-F8A9-46D2-8EB5-8190E1E615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8645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10CB3-9F8C-4B97-9018-BE791ECE0D95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B3D4F-F8A9-46D2-8EB5-8190E1E615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1705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10CB3-9F8C-4B97-9018-BE791ECE0D95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B3D4F-F8A9-46D2-8EB5-8190E1E615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7520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10CB3-9F8C-4B97-9018-BE791ECE0D95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B3D4F-F8A9-46D2-8EB5-8190E1E615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570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10CB3-9F8C-4B97-9018-BE791ECE0D95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B3D4F-F8A9-46D2-8EB5-8190E1E615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5116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10CB3-9F8C-4B97-9018-BE791ECE0D95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B3D4F-F8A9-46D2-8EB5-8190E1E615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9981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E10CB3-9F8C-4B97-9018-BE791ECE0D95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FB3D4F-F8A9-46D2-8EB5-8190E1E615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9579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240349" y="1155129"/>
            <a:ext cx="5776403" cy="390207"/>
          </a:xfrm>
        </p:spPr>
        <p:txBody>
          <a:bodyPr>
            <a:normAutofit fontScale="90000"/>
          </a:bodyPr>
          <a:lstStyle/>
          <a:p>
            <a:r>
              <a:rPr lang="en-GB" altLang="zh-CN" sz="2400" dirty="0">
                <a:latin typeface="Comic Sans MS" panose="030F0702030302020204" pitchFamily="66" charset="0"/>
                <a:ea typeface="SimSun" panose="02010600030101010101" pitchFamily="2" charset="-122"/>
              </a:rPr>
              <a:t>(A01) Defining the ‘city’</a:t>
            </a:r>
            <a:endParaRPr lang="en-US" altLang="en-US" sz="2400" dirty="0">
              <a:latin typeface="Comic Sans MS" panose="030F0702030302020204" pitchFamily="66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sz="half" idx="1"/>
          </p:nvPr>
        </p:nvSpPr>
        <p:spPr>
          <a:xfrm>
            <a:off x="303948" y="1567107"/>
            <a:ext cx="3889375" cy="4343400"/>
          </a:xfrm>
        </p:spPr>
        <p:txBody>
          <a:bodyPr/>
          <a:lstStyle/>
          <a:p>
            <a:pPr marL="0" indent="0">
              <a:buFontTx/>
              <a:buChar char="•"/>
            </a:pPr>
            <a:r>
              <a:rPr lang="en-GB" altLang="zh-CN" sz="1600" dirty="0">
                <a:ea typeface="SimSun" panose="02010600030101010101" pitchFamily="2" charset="-122"/>
              </a:rPr>
              <a:t>Counting residents to work out the size of a city is no simple task </a:t>
            </a:r>
          </a:p>
          <a:p>
            <a:pPr marL="0" indent="0">
              <a:buFontTx/>
              <a:buChar char="•"/>
            </a:pPr>
            <a:r>
              <a:rPr lang="en-GB" altLang="zh-CN" sz="1600" dirty="0">
                <a:ea typeface="SimSun" panose="02010600030101010101" pitchFamily="2" charset="-122"/>
              </a:rPr>
              <a:t>Migrants, homeless people and illegal residents complicate the count</a:t>
            </a:r>
          </a:p>
          <a:p>
            <a:pPr marL="0" indent="0">
              <a:buFontTx/>
              <a:buChar char="•"/>
            </a:pPr>
            <a:r>
              <a:rPr lang="en-GB" altLang="zh-CN" sz="1600" dirty="0">
                <a:ea typeface="SimSun" panose="02010600030101010101" pitchFamily="2" charset="-122"/>
              </a:rPr>
              <a:t>The administrative boundary of a city often does not reflect its resident population as the diagram for London shows   </a:t>
            </a:r>
          </a:p>
          <a:p>
            <a:pPr marL="0" indent="0">
              <a:buFontTx/>
              <a:buChar char="•"/>
            </a:pPr>
            <a:r>
              <a:rPr lang="en-GB" altLang="zh-CN" sz="1600" dirty="0">
                <a:ea typeface="SimSun" panose="02010600030101010101" pitchFamily="2" charset="-122"/>
              </a:rPr>
              <a:t>Because of this, it is common to come across very different stated population sizes for the same city</a:t>
            </a:r>
            <a:endParaRPr lang="en-US" altLang="en-US" sz="1600" dirty="0"/>
          </a:p>
        </p:txBody>
      </p:sp>
      <p:pic>
        <p:nvPicPr>
          <p:cNvPr id="5124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401030" y="1208636"/>
            <a:ext cx="5581964" cy="5649364"/>
          </a:xfrm>
          <a:noFill/>
          <a:ln w="28575">
            <a:solidFill>
              <a:srgbClr val="7030A0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198119" y="155448"/>
            <a:ext cx="11819709" cy="36933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u="sng" dirty="0">
                <a:latin typeface="Comic Sans MS" panose="030F0702030302020204" pitchFamily="66" charset="0"/>
              </a:rPr>
              <a:t>Defining a City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15102" y="596972"/>
            <a:ext cx="11811435" cy="482892"/>
          </a:xfrm>
          <a:prstGeom prst="rect">
            <a:avLst/>
          </a:prstGeom>
          <a:ln w="28575">
            <a:solidFill>
              <a:srgbClr val="00FF0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u="sng" dirty="0">
                <a:latin typeface="Comic Sans MS" panose="030F0702030302020204" pitchFamily="66" charset="0"/>
              </a:rPr>
              <a:t>Starter</a:t>
            </a:r>
            <a:r>
              <a:rPr lang="en-GB" dirty="0">
                <a:latin typeface="Comic Sans MS" panose="030F0702030302020204" pitchFamily="66" charset="0"/>
              </a:rPr>
              <a:t>: Why might it be difficult to define a city?</a:t>
            </a:r>
          </a:p>
        </p:txBody>
      </p:sp>
    </p:spTree>
    <p:extLst>
      <p:ext uri="{BB962C8B-B14F-4D97-AF65-F5344CB8AC3E}">
        <p14:creationId xmlns:p14="http://schemas.microsoft.com/office/powerpoint/2010/main" val="5277068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" y="4768377"/>
            <a:ext cx="11698224" cy="1867553"/>
          </a:xfrm>
          <a:ln w="28575">
            <a:solidFill>
              <a:srgbClr val="00FF00"/>
            </a:solidFill>
          </a:ln>
        </p:spPr>
        <p:txBody>
          <a:bodyPr>
            <a:normAutofit fontScale="92500" lnSpcReduction="20000"/>
          </a:bodyPr>
          <a:lstStyle/>
          <a:p>
            <a:pPr algn="l"/>
            <a:r>
              <a:rPr lang="en-GB" u="sng" dirty="0">
                <a:latin typeface="Comic Sans MS" panose="030F0702030302020204" pitchFamily="66" charset="0"/>
              </a:rPr>
              <a:t>Demo</a:t>
            </a:r>
            <a:r>
              <a:rPr lang="en-GB" dirty="0">
                <a:latin typeface="Comic Sans MS" panose="030F0702030302020204" pitchFamily="66" charset="0"/>
              </a:rPr>
              <a:t>: Student should choose a Megacity and Investigate the following:</a:t>
            </a:r>
          </a:p>
          <a:p>
            <a:pPr algn="l"/>
            <a:r>
              <a:rPr lang="en-GB" dirty="0">
                <a:latin typeface="Comic Sans MS" panose="030F0702030302020204" pitchFamily="66" charset="0"/>
              </a:rPr>
              <a:t>Location </a:t>
            </a:r>
          </a:p>
          <a:p>
            <a:pPr algn="l"/>
            <a:r>
              <a:rPr lang="en-GB" dirty="0">
                <a:latin typeface="Comic Sans MS" panose="030F0702030302020204" pitchFamily="66" charset="0"/>
              </a:rPr>
              <a:t>Demographic </a:t>
            </a:r>
          </a:p>
          <a:p>
            <a:pPr algn="l"/>
            <a:r>
              <a:rPr lang="en-GB" dirty="0">
                <a:latin typeface="Comic Sans MS" panose="030F0702030302020204" pitchFamily="66" charset="0"/>
              </a:rPr>
              <a:t>Problems and Solutions </a:t>
            </a:r>
          </a:p>
          <a:p>
            <a:pPr algn="l"/>
            <a:r>
              <a:rPr lang="en-GB" dirty="0">
                <a:latin typeface="Comic Sans MS" panose="030F0702030302020204" pitchFamily="66" charset="0"/>
              </a:rPr>
              <a:t>Poverty vs affluence.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98120" y="155448"/>
            <a:ext cx="11698224" cy="36933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u="sng" dirty="0">
                <a:latin typeface="Comic Sans MS" panose="030F0702030302020204" pitchFamily="66" charset="0"/>
              </a:rPr>
              <a:t>Megacities</a:t>
            </a:r>
          </a:p>
        </p:txBody>
      </p:sp>
      <p:sp>
        <p:nvSpPr>
          <p:cNvPr id="5" name="Rounded Rectangle 4"/>
          <p:cNvSpPr>
            <a:spLocks noChangeArrowheads="1"/>
          </p:cNvSpPr>
          <p:nvPr/>
        </p:nvSpPr>
        <p:spPr bwMode="auto">
          <a:xfrm>
            <a:off x="8029303" y="567781"/>
            <a:ext cx="3962447" cy="403225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lnSpc>
                <a:spcPct val="125000"/>
              </a:lnSpc>
              <a:spcBef>
                <a:spcPct val="25000"/>
              </a:spcBef>
              <a:defRPr sz="1500">
                <a:solidFill>
                  <a:srgbClr val="180E63"/>
                </a:solidFill>
                <a:latin typeface="Verdana" panose="020B0604030504040204" pitchFamily="34" charset="0"/>
                <a:ea typeface="MS PGothic" pitchFamily="34" charset="-128"/>
              </a:defRPr>
            </a:lvl1pPr>
            <a:lvl2pPr marL="742950" indent="-285750" eaLnBrk="0" hangingPunct="0">
              <a:lnSpc>
                <a:spcPct val="125000"/>
              </a:lnSpc>
              <a:buFont typeface="Times" panose="02020603050405020304" pitchFamily="18" charset="0"/>
              <a:buChar char="•"/>
              <a:defRPr sz="1500">
                <a:solidFill>
                  <a:srgbClr val="180E63"/>
                </a:solidFill>
                <a:latin typeface="Verdana" panose="020B0604030504040204" pitchFamily="34" charset="0"/>
                <a:ea typeface="MS PGothic" pitchFamily="34" charset="-128"/>
              </a:defRPr>
            </a:lvl2pPr>
            <a:lvl3pPr marL="1143000" indent="-228600" eaLnBrk="0" hangingPunct="0">
              <a:lnSpc>
                <a:spcPct val="125000"/>
              </a:lnSpc>
              <a:buChar char="—"/>
              <a:defRPr sz="1500">
                <a:solidFill>
                  <a:srgbClr val="180E63"/>
                </a:solidFill>
                <a:latin typeface="Verdana" panose="020B0604030504040204" pitchFamily="34" charset="0"/>
                <a:ea typeface="MS PGothic" pitchFamily="34" charset="-128"/>
              </a:defRPr>
            </a:lvl3pPr>
            <a:lvl4pPr marL="1600200" indent="-228600" eaLnBrk="0" hangingPunct="0">
              <a:lnSpc>
                <a:spcPct val="125000"/>
              </a:lnSpc>
              <a:buFont typeface="Arial" panose="020B0604020202020204" pitchFamily="34" charset="0"/>
              <a:buAutoNum type="arabicParenR"/>
              <a:defRPr sz="1500">
                <a:solidFill>
                  <a:srgbClr val="180E63"/>
                </a:solidFill>
                <a:latin typeface="Verdana" panose="020B0604030504040204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defRPr sz="2000">
                <a:solidFill>
                  <a:schemeClr val="tx1"/>
                </a:solidFill>
                <a:latin typeface="Times" panose="02020603050405020304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panose="02020603050405020304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panose="02020603050405020304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panose="02020603050405020304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panose="02020603050405020304" pitchFamily="18" charset="0"/>
                <a:ea typeface="MS PGothic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</a:pPr>
            <a:r>
              <a:rPr lang="en-GB" altLang="zh-CN" sz="1600" dirty="0">
                <a:latin typeface="Comic Sans MS" panose="030F0702030302020204" pitchFamily="66" charset="0"/>
                <a:ea typeface="SimSun" panose="02010600030101010101" pitchFamily="2" charset="-122"/>
              </a:rPr>
              <a:t>Changing definitions: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FontTx/>
              <a:buChar char="•"/>
            </a:pPr>
            <a:r>
              <a:rPr lang="en-GB" altLang="zh-CN" sz="1600" dirty="0">
                <a:latin typeface="Comic Sans MS" panose="030F0702030302020204" pitchFamily="66" charset="0"/>
                <a:ea typeface="SimSun" panose="02010600030101010101" pitchFamily="2" charset="-122"/>
              </a:rPr>
              <a:t>In the 80s ‘megacity’ referred to cities of over </a:t>
            </a:r>
            <a:r>
              <a:rPr lang="en-GB" altLang="zh-CN" sz="1600" dirty="0">
                <a:solidFill>
                  <a:srgbClr val="FF0000"/>
                </a:solidFill>
                <a:latin typeface="Comic Sans MS" panose="030F0702030302020204" pitchFamily="66" charset="0"/>
                <a:ea typeface="SimSun" panose="02010600030101010101" pitchFamily="2" charset="-122"/>
              </a:rPr>
              <a:t>5 million </a:t>
            </a:r>
            <a:r>
              <a:rPr lang="en-GB" altLang="zh-CN" sz="1600" dirty="0">
                <a:latin typeface="Comic Sans MS" panose="030F0702030302020204" pitchFamily="66" charset="0"/>
                <a:ea typeface="SimSun" panose="02010600030101010101" pitchFamily="2" charset="-122"/>
              </a:rPr>
              <a:t>people.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FontTx/>
              <a:buChar char="•"/>
            </a:pPr>
            <a:r>
              <a:rPr lang="en-GB" altLang="zh-CN" sz="1600" dirty="0">
                <a:latin typeface="Comic Sans MS" panose="030F0702030302020204" pitchFamily="66" charset="0"/>
                <a:ea typeface="SimSun" panose="02010600030101010101" pitchFamily="2" charset="-122"/>
              </a:rPr>
              <a:t>In the late 90s, the </a:t>
            </a:r>
            <a:r>
              <a:rPr lang="en-GB" altLang="zh-CN" sz="1600" dirty="0">
                <a:solidFill>
                  <a:srgbClr val="7030A0"/>
                </a:solidFill>
                <a:latin typeface="Comic Sans MS" panose="030F0702030302020204" pitchFamily="66" charset="0"/>
                <a:ea typeface="SimSun" panose="02010600030101010101" pitchFamily="2" charset="-122"/>
              </a:rPr>
              <a:t>8 million</a:t>
            </a:r>
            <a:r>
              <a:rPr lang="en-GB" altLang="zh-CN" sz="1600" dirty="0">
                <a:latin typeface="Comic Sans MS" panose="030F0702030302020204" pitchFamily="66" charset="0"/>
                <a:ea typeface="SimSun" panose="02010600030101010101" pitchFamily="2" charset="-122"/>
              </a:rPr>
              <a:t> definition became common.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FontTx/>
              <a:buChar char="•"/>
            </a:pPr>
            <a:r>
              <a:rPr lang="en-GB" altLang="zh-CN" sz="1600" dirty="0">
                <a:latin typeface="Comic Sans MS" panose="030F0702030302020204" pitchFamily="66" charset="0"/>
                <a:ea typeface="SimSun" panose="02010600030101010101" pitchFamily="2" charset="-122"/>
              </a:rPr>
              <a:t>Today </a:t>
            </a:r>
            <a:r>
              <a:rPr lang="en-GB" altLang="zh-CN" sz="1600" dirty="0">
                <a:solidFill>
                  <a:srgbClr val="00B050"/>
                </a:solidFill>
                <a:latin typeface="Comic Sans MS" panose="030F0702030302020204" pitchFamily="66" charset="0"/>
                <a:ea typeface="SimSun" panose="02010600030101010101" pitchFamily="2" charset="-122"/>
              </a:rPr>
              <a:t>10 million </a:t>
            </a:r>
            <a:r>
              <a:rPr lang="en-GB" altLang="zh-CN" sz="1600" dirty="0">
                <a:latin typeface="Comic Sans MS" panose="030F0702030302020204" pitchFamily="66" charset="0"/>
                <a:ea typeface="SimSun" panose="02010600030101010101" pitchFamily="2" charset="-122"/>
              </a:rPr>
              <a:t>is often used.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FontTx/>
              <a:buChar char="•"/>
            </a:pPr>
            <a:r>
              <a:rPr lang="en-GB" altLang="zh-CN" sz="1600" dirty="0">
                <a:latin typeface="Comic Sans MS" panose="030F0702030302020204" pitchFamily="66" charset="0"/>
                <a:ea typeface="SimSun" panose="02010600030101010101" pitchFamily="2" charset="-122"/>
              </a:rPr>
              <a:t>This change reflects the rapid urbanisation of the planet.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FontTx/>
              <a:buChar char="•"/>
            </a:pPr>
            <a:r>
              <a:rPr lang="en-GB" altLang="zh-CN" sz="1600" dirty="0">
                <a:latin typeface="Comic Sans MS" panose="030F0702030302020204" pitchFamily="66" charset="0"/>
                <a:ea typeface="SimSun" panose="02010600030101010101" pitchFamily="2" charset="-122"/>
              </a:rPr>
              <a:t>What was ‘big’ in 1980 does not seem very big at all today.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FontTx/>
              <a:buChar char="•"/>
            </a:pPr>
            <a:r>
              <a:rPr lang="en-GB" altLang="zh-CN" sz="1600" dirty="0">
                <a:latin typeface="Comic Sans MS" panose="030F0702030302020204" pitchFamily="66" charset="0"/>
                <a:ea typeface="SimSun" panose="02010600030101010101" pitchFamily="2" charset="-122"/>
              </a:rPr>
              <a:t>Both 8 and 10 are acceptable definitions in your exams.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</a:pPr>
            <a:endParaRPr lang="en-GB" altLang="zh-CN" sz="1600" dirty="0">
              <a:latin typeface="Comic Sans MS" panose="030F0702030302020204" pitchFamily="66" charset="0"/>
              <a:ea typeface="SimSun" panose="02010600030101010101" pitchFamily="2" charset="-122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</a:pPr>
            <a:endParaRPr lang="en-US" altLang="en-US" sz="1600" dirty="0">
              <a:ea typeface="SimSun" panose="02010600030101010101" pitchFamily="2" charset="-122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15102" y="596972"/>
            <a:ext cx="7761949" cy="482892"/>
          </a:xfrm>
          <a:prstGeom prst="rect">
            <a:avLst/>
          </a:prstGeom>
          <a:ln w="28575">
            <a:solidFill>
              <a:srgbClr val="00FF0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u="sng" dirty="0">
                <a:latin typeface="Comic Sans MS" panose="030F0702030302020204" pitchFamily="66" charset="0"/>
              </a:rPr>
              <a:t>Starter</a:t>
            </a:r>
            <a:r>
              <a:rPr lang="en-GB" dirty="0">
                <a:latin typeface="Comic Sans MS" panose="030F0702030302020204" pitchFamily="66" charset="0"/>
              </a:rPr>
              <a:t>: What is a Megacity?</a:t>
            </a:r>
          </a:p>
        </p:txBody>
      </p:sp>
    </p:spTree>
    <p:extLst>
      <p:ext uri="{BB962C8B-B14F-4D97-AF65-F5344CB8AC3E}">
        <p14:creationId xmlns:p14="http://schemas.microsoft.com/office/powerpoint/2010/main" val="4339231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225076" y="74297"/>
            <a:ext cx="11741848" cy="465199"/>
          </a:xfrm>
          <a:ln w="28575"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ctr" eaLnBrk="1" hangingPunct="1"/>
            <a:r>
              <a:rPr lang="en-GB" altLang="zh-CN" sz="2400" u="sng" dirty="0">
                <a:latin typeface="Comic Sans MS" panose="030F0702030302020204" pitchFamily="66" charset="0"/>
                <a:ea typeface="SimSun" panose="02010600030101010101" pitchFamily="2" charset="-122"/>
              </a:rPr>
              <a:t>The growth of megacities</a:t>
            </a:r>
            <a:endParaRPr lang="en-US" altLang="en-US" sz="2400" u="sng" dirty="0">
              <a:latin typeface="Comic Sans MS" panose="030F0702030302020204" pitchFamily="66" charset="0"/>
            </a:endParaRPr>
          </a:p>
        </p:txBody>
      </p:sp>
      <p:pic>
        <p:nvPicPr>
          <p:cNvPr id="6147" name="Content Placeholder 3" descr="Megacities.gif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96240" y="1115568"/>
            <a:ext cx="11548872" cy="5027020"/>
          </a:xfrm>
        </p:spPr>
      </p:pic>
      <p:sp>
        <p:nvSpPr>
          <p:cNvPr id="6148" name="TextBox 3"/>
          <p:cNvSpPr txBox="1">
            <a:spLocks noChangeArrowheads="1"/>
          </p:cNvSpPr>
          <p:nvPr/>
        </p:nvSpPr>
        <p:spPr bwMode="auto">
          <a:xfrm>
            <a:off x="3503613" y="6308726"/>
            <a:ext cx="5256212" cy="366713"/>
          </a:xfrm>
          <a:prstGeom prst="rect">
            <a:avLst/>
          </a:prstGeom>
          <a:noFill/>
          <a:ln w="28575">
            <a:solidFill>
              <a:srgbClr val="7030A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125000"/>
              </a:lnSpc>
              <a:spcBef>
                <a:spcPct val="25000"/>
              </a:spcBef>
              <a:defRPr sz="1500">
                <a:solidFill>
                  <a:srgbClr val="180E63"/>
                </a:solidFill>
                <a:latin typeface="Verdana" panose="020B0604030504040204" pitchFamily="34" charset="0"/>
                <a:ea typeface="MS PGothic" pitchFamily="34" charset="-128"/>
              </a:defRPr>
            </a:lvl1pPr>
            <a:lvl2pPr marL="742950" indent="-285750" eaLnBrk="0" hangingPunct="0">
              <a:lnSpc>
                <a:spcPct val="125000"/>
              </a:lnSpc>
              <a:buFont typeface="Times" panose="02020603050405020304" pitchFamily="18" charset="0"/>
              <a:buChar char="•"/>
              <a:defRPr sz="1500">
                <a:solidFill>
                  <a:srgbClr val="180E63"/>
                </a:solidFill>
                <a:latin typeface="Verdana" panose="020B0604030504040204" pitchFamily="34" charset="0"/>
                <a:ea typeface="MS PGothic" pitchFamily="34" charset="-128"/>
              </a:defRPr>
            </a:lvl2pPr>
            <a:lvl3pPr marL="1143000" indent="-228600" eaLnBrk="0" hangingPunct="0">
              <a:lnSpc>
                <a:spcPct val="125000"/>
              </a:lnSpc>
              <a:buChar char="—"/>
              <a:defRPr sz="1500">
                <a:solidFill>
                  <a:srgbClr val="180E63"/>
                </a:solidFill>
                <a:latin typeface="Verdana" panose="020B0604030504040204" pitchFamily="34" charset="0"/>
                <a:ea typeface="MS PGothic" pitchFamily="34" charset="-128"/>
              </a:defRPr>
            </a:lvl3pPr>
            <a:lvl4pPr marL="1600200" indent="-228600" eaLnBrk="0" hangingPunct="0">
              <a:lnSpc>
                <a:spcPct val="125000"/>
              </a:lnSpc>
              <a:buFont typeface="Arial" panose="020B0604020202020204" pitchFamily="34" charset="0"/>
              <a:buAutoNum type="arabicParenR"/>
              <a:defRPr sz="1500">
                <a:solidFill>
                  <a:srgbClr val="180E63"/>
                </a:solidFill>
                <a:latin typeface="Verdana" panose="020B0604030504040204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defRPr sz="2000">
                <a:solidFill>
                  <a:schemeClr val="tx1"/>
                </a:solidFill>
                <a:latin typeface="Times" panose="02020603050405020304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panose="02020603050405020304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panose="02020603050405020304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panose="02020603050405020304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panose="02020603050405020304" pitchFamily="18" charset="0"/>
                <a:ea typeface="MS PGothic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en-GB" altLang="zh-CN" sz="1800" dirty="0">
                <a:solidFill>
                  <a:schemeClr val="tx1"/>
                </a:solidFill>
                <a:latin typeface="Comic Sans MS" panose="030F0702030302020204" pitchFamily="66" charset="0"/>
                <a:ea typeface="SimSun" panose="02010600030101010101" pitchFamily="2" charset="-122"/>
              </a:rPr>
              <a:t>Cities of 8 million+ from 1950 to 2010</a:t>
            </a:r>
            <a:endParaRPr lang="en-US" altLang="en-US" sz="1800" dirty="0">
              <a:solidFill>
                <a:schemeClr val="tx1"/>
              </a:solidFill>
              <a:latin typeface="Comic Sans MS" panose="030F0702030302020204" pitchFamily="66" charset="0"/>
              <a:ea typeface="SimSun" panose="02010600030101010101" pitchFamily="2" charset="-122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45023E2F-68B2-4D42-B94A-CC1D6810E0B4}"/>
              </a:ext>
            </a:extLst>
          </p:cNvPr>
          <p:cNvSpPr txBox="1">
            <a:spLocks/>
          </p:cNvSpPr>
          <p:nvPr/>
        </p:nvSpPr>
        <p:spPr>
          <a:xfrm>
            <a:off x="225076" y="613793"/>
            <a:ext cx="11741848" cy="465199"/>
          </a:xfrm>
          <a:prstGeom prst="rect">
            <a:avLst/>
          </a:prstGeom>
          <a:ln w="28575">
            <a:solidFill>
              <a:srgbClr val="00FF0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altLang="zh-CN" sz="2400" u="sng" dirty="0">
                <a:latin typeface="Comic Sans MS" panose="030F0702030302020204" pitchFamily="66" charset="0"/>
                <a:ea typeface="SimSun" panose="02010600030101010101" pitchFamily="2" charset="-122"/>
              </a:rPr>
              <a:t>Demo</a:t>
            </a:r>
            <a:r>
              <a:rPr lang="en-GB" altLang="zh-CN" sz="2400" dirty="0">
                <a:latin typeface="Comic Sans MS" panose="030F0702030302020204" pitchFamily="66" charset="0"/>
                <a:ea typeface="SimSun" panose="02010600030101010101" pitchFamily="2" charset="-122"/>
              </a:rPr>
              <a:t>: How has the pattern of Megacities changed over time?            (3marks)</a:t>
            </a:r>
            <a:endParaRPr lang="en-US" altLang="en-US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60393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195942" y="149291"/>
            <a:ext cx="11874137" cy="472501"/>
          </a:xfrm>
          <a:ln w="28575">
            <a:solidFill>
              <a:srgbClr val="FF0000"/>
            </a:solidFill>
          </a:ln>
        </p:spPr>
        <p:txBody>
          <a:bodyPr>
            <a:noAutofit/>
          </a:bodyPr>
          <a:lstStyle/>
          <a:p>
            <a:pPr algn="ctr"/>
            <a:r>
              <a:rPr lang="en-GB" altLang="zh-CN" sz="2400" u="sng" dirty="0">
                <a:latin typeface="Comic Sans MS" panose="030F0702030302020204" pitchFamily="66" charset="0"/>
                <a:ea typeface="SimSun" panose="02010600030101010101" pitchFamily="2" charset="-122"/>
              </a:rPr>
              <a:t>Changing patterns</a:t>
            </a:r>
            <a:endParaRPr lang="en-US" altLang="en-US" sz="2400" u="sng" dirty="0">
              <a:latin typeface="Comic Sans MS" panose="030F0702030302020204" pitchFamily="66" charset="0"/>
            </a:endParaRPr>
          </a:p>
        </p:txBody>
      </p:sp>
      <p:pic>
        <p:nvPicPr>
          <p:cNvPr id="4" name="Content Placeholder 3" descr="Megacities.gif">
            <a:extLst>
              <a:ext uri="{FF2B5EF4-FFF2-40B4-BE49-F238E27FC236}">
                <a16:creationId xmlns:a16="http://schemas.microsoft.com/office/drawing/2014/main" id="{CE38F866-E532-4D5B-9F43-FC8E2AC5008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043405" y="1968759"/>
            <a:ext cx="8369558" cy="4077477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F964003D-39F8-4FC4-9134-BB046E23BB3D}"/>
              </a:ext>
            </a:extLst>
          </p:cNvPr>
          <p:cNvSpPr txBox="1">
            <a:spLocks/>
          </p:cNvSpPr>
          <p:nvPr/>
        </p:nvSpPr>
        <p:spPr>
          <a:xfrm>
            <a:off x="195942" y="696089"/>
            <a:ext cx="11864993" cy="465199"/>
          </a:xfrm>
          <a:prstGeom prst="rect">
            <a:avLst/>
          </a:prstGeom>
          <a:ln w="28575">
            <a:solidFill>
              <a:srgbClr val="00FF0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altLang="zh-CN" sz="2400" u="sng" dirty="0">
                <a:latin typeface="Comic Sans MS" panose="030F0702030302020204" pitchFamily="66" charset="0"/>
                <a:ea typeface="SimSun" panose="02010600030101010101" pitchFamily="2" charset="-122"/>
              </a:rPr>
              <a:t>Demo</a:t>
            </a:r>
            <a:r>
              <a:rPr lang="en-GB" altLang="zh-CN" sz="2400" dirty="0">
                <a:latin typeface="Comic Sans MS" panose="030F0702030302020204" pitchFamily="66" charset="0"/>
                <a:ea typeface="SimSun" panose="02010600030101010101" pitchFamily="2" charset="-122"/>
              </a:rPr>
              <a:t>: How has the pattern of Megacities changed over time?            (3marks)</a:t>
            </a:r>
            <a:endParaRPr lang="en-US" altLang="en-US" sz="2400" dirty="0">
              <a:latin typeface="Comic Sans MS" panose="030F0702030302020204" pitchFamily="66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7672BCF-A561-4080-B0A9-F03A88F30851}"/>
              </a:ext>
            </a:extLst>
          </p:cNvPr>
          <p:cNvSpPr/>
          <p:nvPr/>
        </p:nvSpPr>
        <p:spPr>
          <a:xfrm>
            <a:off x="6734151" y="1215266"/>
            <a:ext cx="5330330" cy="646331"/>
          </a:xfrm>
          <a:prstGeom prst="rect">
            <a:avLst/>
          </a:prstGeom>
          <a:ln w="28575"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>
              <a:buFontTx/>
              <a:buChar char="•"/>
            </a:pPr>
            <a:r>
              <a:rPr lang="en-GB" altLang="zh-CN" dirty="0">
                <a:latin typeface="Comic Sans MS" panose="030F0702030302020204" pitchFamily="66" charset="0"/>
                <a:ea typeface="SimSun" panose="02010600030101010101" pitchFamily="2" charset="-122"/>
              </a:rPr>
              <a:t>In the 1970s, several Latin American megacities emerged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36BE766-EE43-4961-96AE-B5F3D7EC3FEF}"/>
              </a:ext>
            </a:extLst>
          </p:cNvPr>
          <p:cNvSpPr/>
          <p:nvPr/>
        </p:nvSpPr>
        <p:spPr>
          <a:xfrm>
            <a:off x="166149" y="2065438"/>
            <a:ext cx="1877256" cy="3693319"/>
          </a:xfrm>
          <a:prstGeom prst="rect">
            <a:avLst/>
          </a:prstGeom>
          <a:ln w="28575"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>
              <a:buFontTx/>
              <a:buChar char="•"/>
            </a:pPr>
            <a:r>
              <a:rPr lang="en-GB" altLang="zh-CN" dirty="0">
                <a:latin typeface="Comic Sans MS" panose="030F0702030302020204" pitchFamily="66" charset="0"/>
                <a:ea typeface="SimSun" panose="02010600030101010101" pitchFamily="2" charset="-122"/>
              </a:rPr>
              <a:t>From 1960 to 1990 a few developed world megacities, such as London, actually saw population decline due to deindustrialisation and counter-urbanisation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75EA1B4-7A4D-41D4-937F-629D723D51B4}"/>
              </a:ext>
            </a:extLst>
          </p:cNvPr>
          <p:cNvSpPr/>
          <p:nvPr/>
        </p:nvSpPr>
        <p:spPr>
          <a:xfrm>
            <a:off x="186612" y="1243929"/>
            <a:ext cx="5286788" cy="646331"/>
          </a:xfrm>
          <a:prstGeom prst="rect">
            <a:avLst/>
          </a:prstGeom>
          <a:ln w="28575"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>
              <a:buFontTx/>
              <a:buChar char="•"/>
            </a:pPr>
            <a:r>
              <a:rPr lang="en-GB" altLang="zh-CN" dirty="0">
                <a:latin typeface="Comic Sans MS" panose="030F0702030302020204" pitchFamily="66" charset="0"/>
                <a:ea typeface="SimSun" panose="02010600030101010101" pitchFamily="2" charset="-122"/>
              </a:rPr>
              <a:t>In 1950s and 1960s the world’s largest cities were in developed countries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6700E64-3344-47D2-97E1-A3EDC7AF011C}"/>
              </a:ext>
            </a:extLst>
          </p:cNvPr>
          <p:cNvSpPr/>
          <p:nvPr/>
        </p:nvSpPr>
        <p:spPr>
          <a:xfrm>
            <a:off x="10226350" y="1975609"/>
            <a:ext cx="1847460" cy="2585323"/>
          </a:xfrm>
          <a:prstGeom prst="rect">
            <a:avLst/>
          </a:prstGeom>
          <a:ln w="28575"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>
              <a:buFontTx/>
              <a:buChar char="•"/>
            </a:pPr>
            <a:r>
              <a:rPr lang="en-GB" altLang="zh-CN" dirty="0">
                <a:latin typeface="Comic Sans MS" panose="030F0702030302020204" pitchFamily="66" charset="0"/>
                <a:ea typeface="SimSun" panose="02010600030101010101" pitchFamily="2" charset="-122"/>
              </a:rPr>
              <a:t>Since 1990 megacity growth has been centred on Asia, and especially India and China since the turn of the millennium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C141389-CA4D-4CED-9A6A-A0679C7DE323}"/>
              </a:ext>
            </a:extLst>
          </p:cNvPr>
          <p:cNvSpPr/>
          <p:nvPr/>
        </p:nvSpPr>
        <p:spPr>
          <a:xfrm>
            <a:off x="183503" y="5831633"/>
            <a:ext cx="3931297" cy="922070"/>
          </a:xfrm>
          <a:prstGeom prst="rect">
            <a:avLst/>
          </a:prstGeom>
          <a:ln w="28575"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>
              <a:buFontTx/>
              <a:buChar char="•"/>
            </a:pPr>
            <a:r>
              <a:rPr lang="en-GB" altLang="zh-CN" dirty="0">
                <a:latin typeface="Comic Sans MS" panose="030F0702030302020204" pitchFamily="66" charset="0"/>
                <a:ea typeface="SimSun" panose="02010600030101010101" pitchFamily="2" charset="-122"/>
              </a:rPr>
              <a:t>Africa has relatively few megacities although many African cities are growing rapidly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7191165" y="5991003"/>
            <a:ext cx="4758897" cy="792352"/>
          </a:xfrm>
          <a:ln w="28575">
            <a:solidFill>
              <a:srgbClr val="7030A0"/>
            </a:solidFill>
          </a:ln>
        </p:spPr>
        <p:txBody>
          <a:bodyPr>
            <a:normAutofit lnSpcReduction="10000"/>
          </a:bodyPr>
          <a:lstStyle/>
          <a:p>
            <a:pPr>
              <a:buFontTx/>
              <a:buChar char="•"/>
            </a:pPr>
            <a:r>
              <a:rPr lang="en-GB" altLang="zh-CN" sz="1800" b="1" dirty="0">
                <a:solidFill>
                  <a:srgbClr val="00B0F0"/>
                </a:solidFill>
                <a:latin typeface="Comic Sans MS" panose="030F0702030302020204" pitchFamily="66" charset="0"/>
                <a:ea typeface="SimSun" panose="02010600030101010101" pitchFamily="2" charset="-122"/>
              </a:rPr>
              <a:t>It is important to recognise that megacities around the world have very different characteristics </a:t>
            </a:r>
          </a:p>
          <a:p>
            <a:pPr>
              <a:buFontTx/>
              <a:buChar char="•"/>
            </a:pPr>
            <a:endParaRPr lang="en-GB" altLang="zh-CN" sz="1800" dirty="0">
              <a:ea typeface="SimSun" panose="02010600030101010101" pitchFamily="2" charset="-122"/>
            </a:endParaRPr>
          </a:p>
          <a:p>
            <a:pPr>
              <a:buFontTx/>
              <a:buChar char="•"/>
            </a:pPr>
            <a:endParaRPr lang="en-US" altLang="en-US" sz="1800" dirty="0"/>
          </a:p>
        </p:txBody>
      </p:sp>
    </p:spTree>
    <p:extLst>
      <p:ext uri="{BB962C8B-B14F-4D97-AF65-F5344CB8AC3E}">
        <p14:creationId xmlns:p14="http://schemas.microsoft.com/office/powerpoint/2010/main" val="25264943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zh-CN">
                <a:ea typeface="SimSun" panose="02010600030101010101" pitchFamily="2" charset="-122"/>
              </a:rPr>
              <a:t>Immature megacities</a:t>
            </a:r>
            <a:endParaRPr lang="en-US" altLang="en-US"/>
          </a:p>
        </p:txBody>
      </p:sp>
      <p:sp>
        <p:nvSpPr>
          <p:cNvPr id="8195" name="Content Placeholder 4"/>
          <p:cNvSpPr>
            <a:spLocks noGrp="1"/>
          </p:cNvSpPr>
          <p:nvPr>
            <p:ph sz="half" idx="1"/>
          </p:nvPr>
        </p:nvSpPr>
        <p:spPr>
          <a:xfrm>
            <a:off x="1905001" y="2492376"/>
            <a:ext cx="4767263" cy="3984625"/>
          </a:xfrm>
        </p:spPr>
        <p:txBody>
          <a:bodyPr>
            <a:normAutofit fontScale="92500" lnSpcReduction="20000"/>
          </a:bodyPr>
          <a:lstStyle/>
          <a:p>
            <a:pPr marL="0" indent="0">
              <a:buFontTx/>
              <a:buChar char="•"/>
            </a:pPr>
            <a:r>
              <a:rPr lang="en-GB" altLang="zh-CN">
                <a:ea typeface="SimSun" panose="02010600030101010101" pitchFamily="2" charset="-122"/>
              </a:rPr>
              <a:t>Immature cities are growing rapidly in an uncontrolled way</a:t>
            </a:r>
          </a:p>
          <a:p>
            <a:pPr marL="0" indent="0">
              <a:buFontTx/>
              <a:buChar char="•"/>
            </a:pPr>
            <a:r>
              <a:rPr lang="en-GB" altLang="zh-CN">
                <a:ea typeface="SimSun" panose="02010600030101010101" pitchFamily="2" charset="-122"/>
              </a:rPr>
              <a:t>Many are in Africa</a:t>
            </a:r>
          </a:p>
          <a:p>
            <a:pPr marL="0" indent="0">
              <a:buFontTx/>
              <a:buChar char="•"/>
            </a:pPr>
            <a:r>
              <a:rPr lang="en-GB" altLang="zh-CN">
                <a:ea typeface="SimSun" panose="02010600030101010101" pitchFamily="2" charset="-122"/>
              </a:rPr>
              <a:t>Growth is usually fed by rural–urban migration </a:t>
            </a:r>
          </a:p>
          <a:p>
            <a:pPr marL="0" indent="0">
              <a:buFontTx/>
              <a:buChar char="•"/>
            </a:pPr>
            <a:r>
              <a:rPr lang="en-GB" altLang="zh-CN">
                <a:ea typeface="SimSun" panose="02010600030101010101" pitchFamily="2" charset="-122"/>
              </a:rPr>
              <a:t>Growth is so rapid that housing, transport, education, sewers and water services cannot be built to keep pace with growth</a:t>
            </a:r>
          </a:p>
          <a:p>
            <a:pPr marL="0" indent="0">
              <a:buFontTx/>
              <a:buChar char="•"/>
            </a:pPr>
            <a:r>
              <a:rPr lang="en-GB" altLang="zh-CN">
                <a:ea typeface="SimSun" panose="02010600030101010101" pitchFamily="2" charset="-122"/>
              </a:rPr>
              <a:t>This leads to major health, housing and pollution problems 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</p:nvPr>
        </p:nvGraphicFramePr>
        <p:xfrm>
          <a:off x="6959600" y="2667000"/>
          <a:ext cx="3327400" cy="37655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5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88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0152">
                <a:tc gridSpan="2"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rgbClr val="7030A0"/>
                          </a:solidFill>
                        </a:rPr>
                        <a:t>Lagos, Nigeria </a:t>
                      </a:r>
                      <a:endParaRPr lang="en-US" sz="1600" dirty="0">
                        <a:solidFill>
                          <a:srgbClr val="7030A0"/>
                        </a:solidFill>
                      </a:endParaRPr>
                    </a:p>
                  </a:txBody>
                  <a:tcPr marL="91454" marR="91454" marT="45724" marB="45724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3036">
                <a:tc>
                  <a:txBody>
                    <a:bodyPr/>
                    <a:lstStyle/>
                    <a:p>
                      <a:r>
                        <a:rPr lang="en-GB" sz="1600" dirty="0"/>
                        <a:t>Population in </a:t>
                      </a:r>
                      <a:r>
                        <a:rPr lang="en-GB" sz="1600" baseline="0" dirty="0"/>
                        <a:t> </a:t>
                      </a:r>
                      <a:r>
                        <a:rPr lang="en-GB" sz="1600" dirty="0"/>
                        <a:t>2010  </a:t>
                      </a:r>
                    </a:p>
                    <a:p>
                      <a:endParaRPr lang="en-US" sz="1600" dirty="0"/>
                    </a:p>
                  </a:txBody>
                  <a:tcPr marL="91454" marR="91454" marT="45724" marB="45724"/>
                </a:tc>
                <a:tc>
                  <a:txBody>
                    <a:bodyPr/>
                    <a:lstStyle/>
                    <a:p>
                      <a:r>
                        <a:rPr lang="en-GB" sz="1600" b="1" dirty="0"/>
                        <a:t>8 million </a:t>
                      </a:r>
                      <a:endParaRPr lang="en-US" sz="1600" b="1" dirty="0"/>
                    </a:p>
                  </a:txBody>
                  <a:tcPr marL="91454" marR="91454" marT="45724" marB="4572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9741">
                <a:tc>
                  <a:txBody>
                    <a:bodyPr/>
                    <a:lstStyle/>
                    <a:p>
                      <a:r>
                        <a:rPr lang="en-GB" sz="1600" dirty="0"/>
                        <a:t>Annual</a:t>
                      </a:r>
                    </a:p>
                    <a:p>
                      <a:r>
                        <a:rPr lang="en-GB" sz="1600" dirty="0"/>
                        <a:t>population</a:t>
                      </a:r>
                      <a:r>
                        <a:rPr lang="en-GB" sz="1600" baseline="0" dirty="0"/>
                        <a:t> growth rate</a:t>
                      </a:r>
                      <a:endParaRPr lang="en-US" sz="1600" dirty="0"/>
                    </a:p>
                  </a:txBody>
                  <a:tcPr marL="91454" marR="91454" marT="45724" marB="45724"/>
                </a:tc>
                <a:tc>
                  <a:txBody>
                    <a:bodyPr/>
                    <a:lstStyle/>
                    <a:p>
                      <a:r>
                        <a:rPr lang="en-GB" sz="1600" b="1" dirty="0"/>
                        <a:t>4.5%</a:t>
                      </a:r>
                      <a:endParaRPr lang="en-US" sz="1600" b="1" dirty="0"/>
                    </a:p>
                  </a:txBody>
                  <a:tcPr marL="91454" marR="91454" marT="45724" marB="45724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7565">
                <a:tc>
                  <a:txBody>
                    <a:bodyPr/>
                    <a:lstStyle/>
                    <a:p>
                      <a:r>
                        <a:rPr lang="en-GB" sz="1600" dirty="0"/>
                        <a:t>% of people living in slums </a:t>
                      </a:r>
                      <a:endParaRPr lang="en-US" sz="1600" dirty="0"/>
                    </a:p>
                  </a:txBody>
                  <a:tcPr marL="91454" marR="91454" marT="45724" marB="45724"/>
                </a:tc>
                <a:tc>
                  <a:txBody>
                    <a:bodyPr/>
                    <a:lstStyle/>
                    <a:p>
                      <a:r>
                        <a:rPr lang="en-GB" sz="1600" b="1" dirty="0"/>
                        <a:t>70%</a:t>
                      </a:r>
                      <a:endParaRPr lang="en-US" sz="1600" b="1" dirty="0"/>
                    </a:p>
                  </a:txBody>
                  <a:tcPr marL="91454" marR="91454" marT="45724" marB="45724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15056">
                <a:tc>
                  <a:txBody>
                    <a:bodyPr/>
                    <a:lstStyle/>
                    <a:p>
                      <a:r>
                        <a:rPr lang="en-GB" sz="1600" dirty="0"/>
                        <a:t>% of households</a:t>
                      </a:r>
                      <a:r>
                        <a:rPr lang="en-GB" sz="1600" baseline="0" dirty="0"/>
                        <a:t> with piped water supply, 2008</a:t>
                      </a:r>
                      <a:endParaRPr lang="en-US" sz="1600" dirty="0"/>
                    </a:p>
                  </a:txBody>
                  <a:tcPr marL="91454" marR="91454" marT="45724" marB="45724"/>
                </a:tc>
                <a:tc>
                  <a:txBody>
                    <a:bodyPr/>
                    <a:lstStyle/>
                    <a:p>
                      <a:r>
                        <a:rPr lang="en-GB" sz="1600" b="1" dirty="0"/>
                        <a:t>6%</a:t>
                      </a:r>
                      <a:endParaRPr lang="en-US" sz="1600" b="1" dirty="0"/>
                    </a:p>
                  </a:txBody>
                  <a:tcPr marL="91454" marR="91454" marT="45724" marB="45724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Rounded Rectangle 3"/>
          <p:cNvSpPr/>
          <p:nvPr/>
        </p:nvSpPr>
        <p:spPr bwMode="auto">
          <a:xfrm>
            <a:off x="8904288" y="1557338"/>
            <a:ext cx="1439862" cy="647700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3500000" scaled="1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r>
              <a:rPr lang="en-GB" sz="1400" dirty="0">
                <a:solidFill>
                  <a:schemeClr val="accent6"/>
                </a:solidFill>
                <a:latin typeface="Verdana" pitchFamily="-48" charset="0"/>
                <a:cs typeface="Arial" charset="0"/>
              </a:rPr>
              <a:t>Developing world</a:t>
            </a:r>
            <a:endParaRPr lang="en-US" sz="1400" dirty="0">
              <a:solidFill>
                <a:schemeClr val="accent6"/>
              </a:solidFill>
              <a:latin typeface="Verdana" pitchFamily="-4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89731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zh-CN">
                <a:ea typeface="SimSun" panose="02010600030101010101" pitchFamily="2" charset="-122"/>
              </a:rPr>
              <a:t>Consolidating megacities</a:t>
            </a:r>
            <a:endParaRPr lang="en-US" altLang="en-US"/>
          </a:p>
        </p:txBody>
      </p:sp>
      <p:sp>
        <p:nvSpPr>
          <p:cNvPr id="9219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FontTx/>
              <a:buChar char="•"/>
            </a:pPr>
            <a:r>
              <a:rPr lang="en-GB" altLang="zh-CN">
                <a:ea typeface="SimSun" panose="02010600030101010101" pitchFamily="2" charset="-122"/>
              </a:rPr>
              <a:t>With slower growth, consolidating megacities can begin to provide basic services</a:t>
            </a:r>
          </a:p>
          <a:p>
            <a:pPr marL="0" indent="0">
              <a:buFontTx/>
              <a:buChar char="•"/>
            </a:pPr>
            <a:r>
              <a:rPr lang="en-GB" altLang="zh-CN">
                <a:ea typeface="SimSun" panose="02010600030101010101" pitchFamily="2" charset="-122"/>
              </a:rPr>
              <a:t>Self-help schemes are important in these cities – improving housing, water and sewage disposal</a:t>
            </a:r>
          </a:p>
          <a:p>
            <a:pPr marL="0" indent="0">
              <a:buFontTx/>
              <a:buChar char="•"/>
            </a:pPr>
            <a:r>
              <a:rPr lang="en-GB" altLang="zh-CN">
                <a:ea typeface="SimSun" panose="02010600030101010101" pitchFamily="2" charset="-122"/>
              </a:rPr>
              <a:t>Many people still work in the informal sector </a:t>
            </a:r>
            <a:endParaRPr lang="en-US" altLang="en-US"/>
          </a:p>
        </p:txBody>
      </p:sp>
      <p:sp>
        <p:nvSpPr>
          <p:cNvPr id="4" name="Rounded Rectangle 3"/>
          <p:cNvSpPr/>
          <p:nvPr/>
        </p:nvSpPr>
        <p:spPr bwMode="auto">
          <a:xfrm>
            <a:off x="8904288" y="1557338"/>
            <a:ext cx="1439862" cy="647700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3500000" scaled="1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r>
              <a:rPr lang="en-GB" sz="1400" dirty="0">
                <a:solidFill>
                  <a:schemeClr val="accent6"/>
                </a:solidFill>
                <a:latin typeface="Verdana" pitchFamily="-48" charset="0"/>
                <a:cs typeface="Arial" charset="0"/>
              </a:rPr>
              <a:t>Developing world</a:t>
            </a:r>
            <a:endParaRPr lang="en-US" sz="1400" dirty="0">
              <a:solidFill>
                <a:schemeClr val="accent6"/>
              </a:solidFill>
              <a:latin typeface="Verdana" pitchFamily="-48" charset="0"/>
              <a:cs typeface="Arial" charset="0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</p:nvPr>
        </p:nvGraphicFramePr>
        <p:xfrm>
          <a:off x="6172201" y="2667001"/>
          <a:ext cx="4100513" cy="37687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22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82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0086">
                <a:tc gridSpan="2"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rgbClr val="7030A0"/>
                          </a:solidFill>
                        </a:rPr>
                        <a:t>Mumbai, India</a:t>
                      </a:r>
                      <a:endParaRPr lang="en-US" sz="1600" dirty="0">
                        <a:solidFill>
                          <a:srgbClr val="7030A0"/>
                        </a:solidFill>
                      </a:endParaRPr>
                    </a:p>
                  </a:txBody>
                  <a:tcPr marL="91446" marR="91446" marT="45719" marB="45719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9118">
                <a:tc>
                  <a:txBody>
                    <a:bodyPr/>
                    <a:lstStyle/>
                    <a:p>
                      <a:r>
                        <a:rPr lang="en-GB" sz="1600" dirty="0"/>
                        <a:t>Population in </a:t>
                      </a:r>
                      <a:r>
                        <a:rPr lang="en-GB" sz="1600" baseline="0" dirty="0"/>
                        <a:t> </a:t>
                      </a:r>
                      <a:r>
                        <a:rPr lang="en-GB" sz="1600" dirty="0"/>
                        <a:t>2010  </a:t>
                      </a:r>
                    </a:p>
                    <a:p>
                      <a:endParaRPr lang="en-US" sz="1600" dirty="0"/>
                    </a:p>
                  </a:txBody>
                  <a:tcPr marL="91446" marR="91446" marT="45719" marB="45719"/>
                </a:tc>
                <a:tc>
                  <a:txBody>
                    <a:bodyPr/>
                    <a:lstStyle/>
                    <a:p>
                      <a:r>
                        <a:rPr lang="en-GB" sz="1600" b="1" dirty="0"/>
                        <a:t>13.8 million </a:t>
                      </a:r>
                      <a:endParaRPr lang="en-US" sz="1600" b="1" dirty="0"/>
                    </a:p>
                  </a:txBody>
                  <a:tcPr marL="91446" marR="91446" marT="45719" marB="4571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9637">
                <a:tc>
                  <a:txBody>
                    <a:bodyPr/>
                    <a:lstStyle/>
                    <a:p>
                      <a:r>
                        <a:rPr lang="en-GB" sz="1600" dirty="0"/>
                        <a:t>Annual</a:t>
                      </a:r>
                    </a:p>
                    <a:p>
                      <a:r>
                        <a:rPr lang="en-GB" sz="1600" dirty="0"/>
                        <a:t>population</a:t>
                      </a:r>
                      <a:r>
                        <a:rPr lang="en-GB" sz="1600" baseline="0" dirty="0"/>
                        <a:t> growth rate</a:t>
                      </a:r>
                      <a:endParaRPr lang="en-US" sz="1600" dirty="0"/>
                    </a:p>
                  </a:txBody>
                  <a:tcPr marL="91446" marR="91446" marT="45719" marB="45719"/>
                </a:tc>
                <a:tc>
                  <a:txBody>
                    <a:bodyPr/>
                    <a:lstStyle/>
                    <a:p>
                      <a:r>
                        <a:rPr lang="en-GB" sz="1600" b="1" dirty="0"/>
                        <a:t>2.3%</a:t>
                      </a:r>
                      <a:endParaRPr lang="en-US" sz="1600" b="1" dirty="0"/>
                    </a:p>
                  </a:txBody>
                  <a:tcPr marL="91446" marR="91446" marT="45719" marB="4571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14942">
                <a:tc>
                  <a:txBody>
                    <a:bodyPr/>
                    <a:lstStyle/>
                    <a:p>
                      <a:r>
                        <a:rPr lang="en-GB" sz="1600" dirty="0"/>
                        <a:t>% of people living in slums </a:t>
                      </a:r>
                      <a:endParaRPr lang="en-US" sz="1600" dirty="0"/>
                    </a:p>
                  </a:txBody>
                  <a:tcPr marL="91446" marR="91446" marT="45719" marB="45719"/>
                </a:tc>
                <a:tc>
                  <a:txBody>
                    <a:bodyPr/>
                    <a:lstStyle/>
                    <a:p>
                      <a:r>
                        <a:rPr lang="en-GB" sz="1600" b="1" dirty="0"/>
                        <a:t>55%</a:t>
                      </a:r>
                      <a:endParaRPr lang="en-US" sz="1600" b="1" dirty="0"/>
                    </a:p>
                  </a:txBody>
                  <a:tcPr marL="91446" marR="91446" marT="45719" marB="45719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14942">
                <a:tc>
                  <a:txBody>
                    <a:bodyPr/>
                    <a:lstStyle/>
                    <a:p>
                      <a:r>
                        <a:rPr lang="en-GB" sz="1600" dirty="0"/>
                        <a:t>% of households</a:t>
                      </a:r>
                      <a:r>
                        <a:rPr lang="en-GB" sz="1600" baseline="0" dirty="0"/>
                        <a:t> with piped water supply, 2008</a:t>
                      </a:r>
                      <a:endParaRPr lang="en-US" sz="1600" dirty="0"/>
                    </a:p>
                  </a:txBody>
                  <a:tcPr marL="91446" marR="91446" marT="45719" marB="45719"/>
                </a:tc>
                <a:tc>
                  <a:txBody>
                    <a:bodyPr/>
                    <a:lstStyle/>
                    <a:p>
                      <a:r>
                        <a:rPr lang="en-GB" sz="1600" b="1" dirty="0"/>
                        <a:t>87%</a:t>
                      </a:r>
                      <a:endParaRPr lang="en-US" sz="1600" b="1" dirty="0"/>
                    </a:p>
                  </a:txBody>
                  <a:tcPr marL="91446" marR="91446" marT="45719" marB="45719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51637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zh-CN">
                <a:ea typeface="SimSun" panose="02010600030101010101" pitchFamily="2" charset="-122"/>
              </a:rPr>
              <a:t>Maturing megacities</a:t>
            </a:r>
            <a:endParaRPr lang="en-US" altLang="en-US"/>
          </a:p>
        </p:txBody>
      </p:sp>
      <p:sp>
        <p:nvSpPr>
          <p:cNvPr id="10243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FontTx/>
              <a:buChar char="•"/>
            </a:pPr>
            <a:r>
              <a:rPr lang="en-GB" altLang="zh-CN">
                <a:ea typeface="SimSun" panose="02010600030101010101" pitchFamily="2" charset="-122"/>
              </a:rPr>
              <a:t>Maturing cities have a more developed formal economy, with large service industries</a:t>
            </a:r>
          </a:p>
          <a:p>
            <a:pPr marL="0" indent="0">
              <a:buFontTx/>
              <a:buChar char="•"/>
            </a:pPr>
            <a:r>
              <a:rPr lang="en-GB" altLang="zh-CN">
                <a:ea typeface="SimSun" panose="02010600030101010101" pitchFamily="2" charset="-122"/>
              </a:rPr>
              <a:t>The majority live in legal, well-built homes and work in the formal economy </a:t>
            </a:r>
          </a:p>
          <a:p>
            <a:pPr marL="0" indent="0">
              <a:buFontTx/>
              <a:buChar char="•"/>
            </a:pPr>
            <a:r>
              <a:rPr lang="en-GB" altLang="zh-CN">
                <a:ea typeface="SimSun" panose="02010600030101010101" pitchFamily="2" charset="-122"/>
              </a:rPr>
              <a:t>Advanced transport, education and waste systems are in place</a:t>
            </a:r>
          </a:p>
          <a:p>
            <a:pPr marL="0" indent="0">
              <a:buFontTx/>
              <a:buChar char="•"/>
            </a:pPr>
            <a:r>
              <a:rPr lang="en-GB" altLang="zh-CN">
                <a:ea typeface="SimSun" panose="02010600030101010101" pitchFamily="2" charset="-122"/>
              </a:rPr>
              <a:t>Such cities are managed efficiently  </a:t>
            </a:r>
          </a:p>
          <a:p>
            <a:pPr marL="0" indent="0"/>
            <a:endParaRPr lang="en-US" altLang="en-US"/>
          </a:p>
        </p:txBody>
      </p:sp>
      <p:sp>
        <p:nvSpPr>
          <p:cNvPr id="4" name="Rounded Rectangle 3"/>
          <p:cNvSpPr/>
          <p:nvPr/>
        </p:nvSpPr>
        <p:spPr bwMode="auto">
          <a:xfrm>
            <a:off x="8904288" y="1557338"/>
            <a:ext cx="1439862" cy="647700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3500000" scaled="1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r>
              <a:rPr lang="en-GB" sz="1400" dirty="0">
                <a:solidFill>
                  <a:schemeClr val="accent6"/>
                </a:solidFill>
                <a:latin typeface="Verdana" pitchFamily="-48" charset="0"/>
                <a:cs typeface="Arial" charset="0"/>
              </a:rPr>
              <a:t>Developing world</a:t>
            </a:r>
            <a:endParaRPr lang="en-US" sz="1400" dirty="0">
              <a:solidFill>
                <a:schemeClr val="accent6"/>
              </a:solidFill>
              <a:latin typeface="Verdana" pitchFamily="-48" charset="0"/>
              <a:cs typeface="Arial" charset="0"/>
            </a:endParaRPr>
          </a:p>
        </p:txBody>
      </p:sp>
      <p:graphicFrame>
        <p:nvGraphicFramePr>
          <p:cNvPr id="10264" name="Group 24"/>
          <p:cNvGraphicFramePr>
            <a:graphicFrameLocks noGrp="1"/>
          </p:cNvGraphicFramePr>
          <p:nvPr>
            <p:ph sz="half" idx="2"/>
          </p:nvPr>
        </p:nvGraphicFramePr>
        <p:xfrm>
          <a:off x="6172201" y="2667000"/>
          <a:ext cx="4100513" cy="3768726"/>
        </p:xfrm>
        <a:graphic>
          <a:graphicData uri="http://schemas.openxmlformats.org/drawingml/2006/table">
            <a:tbl>
              <a:tblPr/>
              <a:tblGrid>
                <a:gridCol w="2732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84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027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Verdana" charset="0"/>
                          <a:ea typeface="宋体" charset="0"/>
                          <a:cs typeface="Arial" charset="0"/>
                        </a:rPr>
                        <a:t>S</a:t>
                      </a:r>
                      <a:r>
                        <a:rPr kumimoji="0" lang="en-GB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Verdana" charset="0"/>
                          <a:ea typeface="ＭＳ Ｐゴシック" charset="0"/>
                          <a:cs typeface="Arial" charset="0"/>
                        </a:rPr>
                        <a:t>ã</a:t>
                      </a:r>
                      <a:r>
                        <a:rPr kumimoji="0" lang="en-GB" altLang="zh-CN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Verdana" charset="0"/>
                          <a:ea typeface="宋体" charset="0"/>
                          <a:cs typeface="Arial" charset="0"/>
                        </a:rPr>
                        <a:t>o Paulo, Brazil</a:t>
                      </a: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Verdana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91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宋体" charset="0"/>
                          <a:cs typeface="Arial" charset="0"/>
                        </a:rPr>
                        <a:t>Population in  2010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charset="0"/>
                        <a:ea typeface="宋体" charset="0"/>
                        <a:cs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宋体" charset="0"/>
                          <a:cs typeface="Arial" charset="0"/>
                        </a:rPr>
                        <a:t>20 million </a:t>
                      </a: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charset="0"/>
                        <a:ea typeface="宋体" charset="0"/>
                        <a:cs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303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宋体" charset="0"/>
                          <a:cs typeface="Arial" charset="0"/>
                        </a:rPr>
                        <a:t>Annual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宋体" charset="0"/>
                          <a:cs typeface="Arial" charset="0"/>
                        </a:rPr>
                        <a:t>population growth rate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charset="0"/>
                        <a:ea typeface="宋体" charset="0"/>
                        <a:cs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宋体" charset="0"/>
                          <a:cs typeface="Arial" charset="0"/>
                        </a:rPr>
                        <a:t>1.9%</a:t>
                      </a: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charset="0"/>
                        <a:ea typeface="宋体" charset="0"/>
                        <a:cs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144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宋体" charset="0"/>
                          <a:cs typeface="Arial" charset="0"/>
                        </a:rPr>
                        <a:t>% of people living in slums 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charset="0"/>
                        <a:ea typeface="宋体" charset="0"/>
                        <a:cs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宋体" charset="0"/>
                          <a:cs typeface="Arial" charset="0"/>
                        </a:rPr>
                        <a:t>30%</a:t>
                      </a: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charset="0"/>
                        <a:ea typeface="宋体" charset="0"/>
                        <a:cs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144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宋体" charset="0"/>
                          <a:cs typeface="Arial" charset="0"/>
                        </a:rPr>
                        <a:t>% of households with piped water supply, 2008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charset="0"/>
                        <a:ea typeface="宋体" charset="0"/>
                        <a:cs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宋体" charset="0"/>
                          <a:cs typeface="Arial" charset="0"/>
                        </a:rPr>
                        <a:t>94%</a:t>
                      </a: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charset="0"/>
                        <a:ea typeface="宋体" charset="0"/>
                        <a:cs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63326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zh-CN">
                <a:ea typeface="SimSun" panose="02010600030101010101" pitchFamily="2" charset="-122"/>
              </a:rPr>
              <a:t>Established megacities </a:t>
            </a:r>
            <a:endParaRPr lang="en-US" altLang="en-US"/>
          </a:p>
        </p:txBody>
      </p:sp>
      <p:sp>
        <p:nvSpPr>
          <p:cNvPr id="11267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FontTx/>
              <a:buChar char="•"/>
            </a:pPr>
            <a:r>
              <a:rPr lang="en-GB" altLang="zh-CN">
                <a:ea typeface="SimSun" panose="02010600030101010101" pitchFamily="2" charset="-122"/>
              </a:rPr>
              <a:t>Stable cities have advanced and effective governance </a:t>
            </a:r>
          </a:p>
          <a:p>
            <a:pPr marL="0" indent="0">
              <a:buFontTx/>
              <a:buChar char="•"/>
            </a:pPr>
            <a:r>
              <a:rPr lang="en-GB" altLang="zh-CN">
                <a:ea typeface="SimSun" panose="02010600030101010101" pitchFamily="2" charset="-122"/>
              </a:rPr>
              <a:t>They are often engaged in regeneration and urban sustainability projects</a:t>
            </a:r>
          </a:p>
          <a:p>
            <a:pPr marL="0" indent="0">
              <a:buFontTx/>
              <a:buChar char="•"/>
            </a:pPr>
            <a:r>
              <a:rPr lang="en-GB" altLang="zh-CN">
                <a:ea typeface="SimSun" panose="02010600030101010101" pitchFamily="2" charset="-122"/>
              </a:rPr>
              <a:t>Many people work in high-end, professional service sector jobs</a:t>
            </a:r>
          </a:p>
          <a:p>
            <a:pPr marL="0" indent="0">
              <a:buFontTx/>
              <a:buChar char="•"/>
            </a:pPr>
            <a:r>
              <a:rPr lang="en-GB" altLang="zh-CN">
                <a:ea typeface="SimSun" panose="02010600030101010101" pitchFamily="2" charset="-122"/>
              </a:rPr>
              <a:t>Quality of life is very high for most</a:t>
            </a:r>
            <a:endParaRPr lang="en-US" alt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8904312" y="1556792"/>
            <a:ext cx="1440160" cy="648072"/>
          </a:xfrm>
          <a:prstGeom prst="round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path path="circle">
              <a:fillToRect l="100000" t="100000"/>
            </a:path>
            <a:tileRect r="-100000" b="-100000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r>
              <a:rPr lang="en-GB" sz="1400" dirty="0">
                <a:solidFill>
                  <a:schemeClr val="accent6"/>
                </a:solidFill>
                <a:latin typeface="Verdana" pitchFamily="-48" charset="0"/>
                <a:cs typeface="Arial" charset="0"/>
              </a:rPr>
              <a:t>Developed world</a:t>
            </a:r>
            <a:endParaRPr lang="en-US" sz="1400" dirty="0">
              <a:solidFill>
                <a:schemeClr val="accent6"/>
              </a:solidFill>
              <a:latin typeface="Verdana" pitchFamily="-48" charset="0"/>
              <a:cs typeface="Arial" charset="0"/>
            </a:endParaRPr>
          </a:p>
        </p:txBody>
      </p:sp>
      <p:graphicFrame>
        <p:nvGraphicFramePr>
          <p:cNvPr id="8" name="Content Placeholder 6"/>
          <p:cNvGraphicFramePr>
            <a:graphicFrameLocks noGrp="1"/>
          </p:cNvGraphicFramePr>
          <p:nvPr>
            <p:ph sz="half" idx="2"/>
          </p:nvPr>
        </p:nvGraphicFramePr>
        <p:xfrm>
          <a:off x="6172201" y="2667001"/>
          <a:ext cx="4100513" cy="37687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22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82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0086">
                <a:tc gridSpan="2"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rgbClr val="7030A0"/>
                          </a:solidFill>
                        </a:rPr>
                        <a:t>London, UK</a:t>
                      </a:r>
                      <a:endParaRPr lang="en-US" sz="1600" dirty="0">
                        <a:solidFill>
                          <a:srgbClr val="7030A0"/>
                        </a:solidFill>
                      </a:endParaRPr>
                    </a:p>
                  </a:txBody>
                  <a:tcPr marL="91446" marR="91446" marT="45719" marB="45719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9118">
                <a:tc>
                  <a:txBody>
                    <a:bodyPr/>
                    <a:lstStyle/>
                    <a:p>
                      <a:r>
                        <a:rPr lang="en-GB" sz="1600" dirty="0"/>
                        <a:t>Population in </a:t>
                      </a:r>
                      <a:r>
                        <a:rPr lang="en-GB" sz="1600" baseline="0" dirty="0"/>
                        <a:t> </a:t>
                      </a:r>
                      <a:r>
                        <a:rPr lang="en-GB" sz="1600" dirty="0"/>
                        <a:t>2010  </a:t>
                      </a:r>
                    </a:p>
                    <a:p>
                      <a:endParaRPr lang="en-US" sz="1600" dirty="0"/>
                    </a:p>
                  </a:txBody>
                  <a:tcPr marL="91446" marR="91446" marT="45719" marB="45719"/>
                </a:tc>
                <a:tc>
                  <a:txBody>
                    <a:bodyPr/>
                    <a:lstStyle/>
                    <a:p>
                      <a:r>
                        <a:rPr lang="en-GB" sz="1600" b="1" dirty="0"/>
                        <a:t>8.5 million </a:t>
                      </a:r>
                      <a:endParaRPr lang="en-US" sz="1600" b="1" dirty="0"/>
                    </a:p>
                  </a:txBody>
                  <a:tcPr marL="91446" marR="91446" marT="45719" marB="4571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9637">
                <a:tc>
                  <a:txBody>
                    <a:bodyPr/>
                    <a:lstStyle/>
                    <a:p>
                      <a:r>
                        <a:rPr lang="en-GB" sz="1600" dirty="0"/>
                        <a:t>Annual</a:t>
                      </a:r>
                    </a:p>
                    <a:p>
                      <a:r>
                        <a:rPr lang="en-GB" sz="1600" dirty="0"/>
                        <a:t>population</a:t>
                      </a:r>
                      <a:r>
                        <a:rPr lang="en-GB" sz="1600" baseline="0" dirty="0"/>
                        <a:t> growth rate</a:t>
                      </a:r>
                      <a:endParaRPr lang="en-US" sz="1600" dirty="0"/>
                    </a:p>
                  </a:txBody>
                  <a:tcPr marL="91446" marR="91446" marT="45719" marB="45719"/>
                </a:tc>
                <a:tc>
                  <a:txBody>
                    <a:bodyPr/>
                    <a:lstStyle/>
                    <a:p>
                      <a:r>
                        <a:rPr lang="en-GB" sz="1600" b="1" dirty="0"/>
                        <a:t>1%</a:t>
                      </a:r>
                      <a:endParaRPr lang="en-US" sz="1600" b="1" dirty="0"/>
                    </a:p>
                  </a:txBody>
                  <a:tcPr marL="91446" marR="91446" marT="45719" marB="4571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14942">
                <a:tc>
                  <a:txBody>
                    <a:bodyPr/>
                    <a:lstStyle/>
                    <a:p>
                      <a:r>
                        <a:rPr lang="en-GB" sz="1600" dirty="0"/>
                        <a:t>% of people living in slums </a:t>
                      </a:r>
                      <a:endParaRPr lang="en-US" sz="1600" dirty="0"/>
                    </a:p>
                  </a:txBody>
                  <a:tcPr marL="91446" marR="91446" marT="45719" marB="45719"/>
                </a:tc>
                <a:tc>
                  <a:txBody>
                    <a:bodyPr/>
                    <a:lstStyle/>
                    <a:p>
                      <a:r>
                        <a:rPr lang="en-GB" sz="1600" b="1" dirty="0"/>
                        <a:t>0%</a:t>
                      </a:r>
                      <a:endParaRPr lang="en-US" sz="1600" b="1" dirty="0"/>
                    </a:p>
                  </a:txBody>
                  <a:tcPr marL="91446" marR="91446" marT="45719" marB="45719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14942">
                <a:tc>
                  <a:txBody>
                    <a:bodyPr/>
                    <a:lstStyle/>
                    <a:p>
                      <a:r>
                        <a:rPr lang="en-GB" sz="1600" dirty="0"/>
                        <a:t>% of households</a:t>
                      </a:r>
                      <a:r>
                        <a:rPr lang="en-GB" sz="1600" baseline="0" dirty="0"/>
                        <a:t> with piped water supply, 2008</a:t>
                      </a:r>
                      <a:endParaRPr lang="en-US" sz="1600" dirty="0"/>
                    </a:p>
                  </a:txBody>
                  <a:tcPr marL="91446" marR="91446" marT="45719" marB="45719"/>
                </a:tc>
                <a:tc>
                  <a:txBody>
                    <a:bodyPr/>
                    <a:lstStyle/>
                    <a:p>
                      <a:r>
                        <a:rPr lang="en-GB" sz="1600" b="1" dirty="0"/>
                        <a:t>100%</a:t>
                      </a:r>
                      <a:endParaRPr lang="en-US" sz="1600" b="1" dirty="0"/>
                    </a:p>
                  </a:txBody>
                  <a:tcPr marL="91446" marR="91446" marT="45719" marB="45719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05872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640</Words>
  <Application>Microsoft Office PowerPoint</Application>
  <PresentationFormat>Widescreen</PresentationFormat>
  <Paragraphs>96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ＭＳ Ｐゴシック</vt:lpstr>
      <vt:lpstr>SimSun</vt:lpstr>
      <vt:lpstr>SimSun</vt:lpstr>
      <vt:lpstr>Arial</vt:lpstr>
      <vt:lpstr>Calibri</vt:lpstr>
      <vt:lpstr>Calibri Light</vt:lpstr>
      <vt:lpstr>Comic Sans MS</vt:lpstr>
      <vt:lpstr>Verdana</vt:lpstr>
      <vt:lpstr>Office Theme</vt:lpstr>
      <vt:lpstr>(A01) Defining the ‘city’</vt:lpstr>
      <vt:lpstr>PowerPoint Presentation</vt:lpstr>
      <vt:lpstr>The growth of megacities</vt:lpstr>
      <vt:lpstr>Changing patterns</vt:lpstr>
      <vt:lpstr>Immature megacities</vt:lpstr>
      <vt:lpstr>Consolidating megacities</vt:lpstr>
      <vt:lpstr>Maturing megacities</vt:lpstr>
      <vt:lpstr>Established megacities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martin roberts</dc:creator>
  <cp:lastModifiedBy>Martin Roberts</cp:lastModifiedBy>
  <cp:revision>6</cp:revision>
  <dcterms:created xsi:type="dcterms:W3CDTF">2015-09-21T10:59:06Z</dcterms:created>
  <dcterms:modified xsi:type="dcterms:W3CDTF">2018-02-20T10:45:10Z</dcterms:modified>
</cp:coreProperties>
</file>