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6" r:id="rId4"/>
    <p:sldId id="267" r:id="rId5"/>
    <p:sldId id="268" r:id="rId6"/>
    <p:sldId id="269"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37"/>
  </p:normalViewPr>
  <p:slideViewPr>
    <p:cSldViewPr snapToGrid="0" snapToObjects="1">
      <p:cViewPr varScale="1">
        <p:scale>
          <a:sx n="105" d="100"/>
          <a:sy n="105" d="100"/>
        </p:scale>
        <p:origin x="8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C44C-5A17-5149-8C38-40E01AABDA93}"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0E03E-9A29-F04C-9D8E-AF7B18DFA6CB}" type="slidenum">
              <a:rPr lang="en-GB" smtClean="0"/>
              <a:t>‹#›</a:t>
            </a:fld>
            <a:endParaRPr lang="en-GB"/>
          </a:p>
        </p:txBody>
      </p:sp>
    </p:spTree>
    <p:extLst>
      <p:ext uri="{BB962C8B-B14F-4D97-AF65-F5344CB8AC3E}">
        <p14:creationId xmlns:p14="http://schemas.microsoft.com/office/powerpoint/2010/main" val="24606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5DB0-D4BD-5B4A-84FC-F689DBA1FD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531F86C-2C2B-0347-ABE0-79222E8C9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9D5713-C8E8-7F49-A359-3FF443CB88D0}"/>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27A3B6AB-77E7-D946-859E-BCDD2B4350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523A24-A045-FB4D-9AFD-7633C53E92CD}"/>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45373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0744-12A5-F145-A702-536A8803D4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247FB6-079A-B44B-BED7-7D540158E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10DDD-5E88-CF42-B277-07046304652B}"/>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7EBAE6DD-D3BF-1D40-87F4-BDDB4EFB6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E22313-BBCF-1B41-A79C-78D123B091F4}"/>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133027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51B42-74F5-2A47-A206-E7B242161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0638C3-0031-6B47-B760-9D646ABD80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DBCFE-C465-3743-B29C-930A04FB1AEE}"/>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659A68C7-0D1D-FC46-B273-BCE303DD77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2F8E1-5B64-EF43-9D6F-08893CF8EFAC}"/>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7883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CA71C-3E9D-7840-A65C-69508F1430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B00801-79C6-CD4A-991A-754222E58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E69C9-5CD3-B749-9038-C6EC6B1AA043}"/>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23FF78AB-3D99-9348-8BC9-4632CDFAA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AFC725-862E-C447-B856-12DF535895C1}"/>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39336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ABEE-20E6-B14F-85C9-475FEE4B8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66E954-C1EA-BC42-8B6B-20BCEBDA1F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62C851-8346-EB49-962B-19A00120DB8C}"/>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449A9A2F-B78B-4444-8C4D-EDDC071AF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14A7FE-F8D4-BB4A-8927-E07526526301}"/>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19451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6AE7-FC9E-6445-AF19-9553DAA9D7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78469E-BE24-634E-940F-D4B7147E22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D6F338-B83D-0549-BCF0-8F84C72543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8ECEFB-E413-9246-AD72-9DCC2E24CD82}"/>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6" name="Footer Placeholder 5">
            <a:extLst>
              <a:ext uri="{FF2B5EF4-FFF2-40B4-BE49-F238E27FC236}">
                <a16:creationId xmlns:a16="http://schemas.microsoft.com/office/drawing/2014/main" id="{FC7F06AF-EF23-174D-BF92-7FE4614E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0EFC36-9472-6644-9892-592DC4F64DF2}"/>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342666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1029-65EE-DC4A-BAEA-2A292E967B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A142B2-5D76-FA4F-BC43-8C1D9334B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A2E0C6-07D8-3D46-9B2C-1B31D0792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2D0995-9451-6042-8255-1AB4282531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B87B91-9EBA-C343-B1EC-B1F8288730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405548-C7C2-664C-9C57-85135B1A6A95}"/>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8" name="Footer Placeholder 7">
            <a:extLst>
              <a:ext uri="{FF2B5EF4-FFF2-40B4-BE49-F238E27FC236}">
                <a16:creationId xmlns:a16="http://schemas.microsoft.com/office/drawing/2014/main" id="{2F5EDA1A-C004-954C-83A1-4988B69BA1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DF2567-8018-5B46-BBD2-25D3D896A5FD}"/>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6041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2E54-4B3E-E544-A4E1-CF2B424BA0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A74B27-E685-504C-8F46-1CC6FAB4EF5F}"/>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4" name="Footer Placeholder 3">
            <a:extLst>
              <a:ext uri="{FF2B5EF4-FFF2-40B4-BE49-F238E27FC236}">
                <a16:creationId xmlns:a16="http://schemas.microsoft.com/office/drawing/2014/main" id="{B007195B-6819-1F41-9A94-C8FB6CD803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8095E-244B-C340-AFA4-96EAB4EF938A}"/>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21143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F923D-B339-F847-A175-7F69C2BCC9E1}"/>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3" name="Footer Placeholder 2">
            <a:extLst>
              <a:ext uri="{FF2B5EF4-FFF2-40B4-BE49-F238E27FC236}">
                <a16:creationId xmlns:a16="http://schemas.microsoft.com/office/drawing/2014/main" id="{3DA34329-D74A-1244-AA6E-4EE51A831C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DDF850-116F-584C-AA22-D1E37D1E726E}"/>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93342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AE26-3661-7D4E-A2EE-DDA34A7F6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0E7AB9-EBA6-7742-884C-52A5FAD013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90F320-688A-284D-A243-B733D9C54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C7170-BA46-DD4C-8132-CB82C5CC127E}"/>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6" name="Footer Placeholder 5">
            <a:extLst>
              <a:ext uri="{FF2B5EF4-FFF2-40B4-BE49-F238E27FC236}">
                <a16:creationId xmlns:a16="http://schemas.microsoft.com/office/drawing/2014/main" id="{3E088C4A-1452-9443-B9D0-E1172CAAA2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29E118-A328-5043-8718-3B232B9A4112}"/>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293826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2353-EF44-5F43-86FF-9C371DB87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C30F37-7FCE-5441-8DA8-5A806B7E8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DD7D42-9B33-A242-A925-79DED6AD5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91818-6C30-4449-A1DE-76FBC453E5BA}"/>
              </a:ext>
            </a:extLst>
          </p:cNvPr>
          <p:cNvSpPr>
            <a:spLocks noGrp="1"/>
          </p:cNvSpPr>
          <p:nvPr>
            <p:ph type="dt" sz="half" idx="10"/>
          </p:nvPr>
        </p:nvSpPr>
        <p:spPr/>
        <p:txBody>
          <a:bodyPr/>
          <a:lstStyle/>
          <a:p>
            <a:fld id="{82BAE5E6-FF07-7049-85D1-DD61AFC9EDA4}" type="datetimeFigureOut">
              <a:rPr lang="en-GB" smtClean="0"/>
              <a:t>04/04/2019</a:t>
            </a:fld>
            <a:endParaRPr lang="en-GB"/>
          </a:p>
        </p:txBody>
      </p:sp>
      <p:sp>
        <p:nvSpPr>
          <p:cNvPr id="6" name="Footer Placeholder 5">
            <a:extLst>
              <a:ext uri="{FF2B5EF4-FFF2-40B4-BE49-F238E27FC236}">
                <a16:creationId xmlns:a16="http://schemas.microsoft.com/office/drawing/2014/main" id="{7370F994-A82A-8543-9E07-32E51541EB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6F4FD-5E2F-FC47-AF38-8BE568C58420}"/>
              </a:ext>
            </a:extLst>
          </p:cNvPr>
          <p:cNvSpPr>
            <a:spLocks noGrp="1"/>
          </p:cNvSpPr>
          <p:nvPr>
            <p:ph type="sldNum" sz="quarter" idx="12"/>
          </p:nvPr>
        </p:nvSpPr>
        <p:spPr/>
        <p:txBody>
          <a:bodyPr/>
          <a:lstStyle/>
          <a:p>
            <a:fld id="{9BEC504A-8621-9347-A3A5-886D2EDC0226}" type="slidenum">
              <a:rPr lang="en-GB" smtClean="0"/>
              <a:t>‹#›</a:t>
            </a:fld>
            <a:endParaRPr lang="en-GB"/>
          </a:p>
        </p:txBody>
      </p:sp>
    </p:spTree>
    <p:extLst>
      <p:ext uri="{BB962C8B-B14F-4D97-AF65-F5344CB8AC3E}">
        <p14:creationId xmlns:p14="http://schemas.microsoft.com/office/powerpoint/2010/main" val="368158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B65286-A3BA-BB43-BEFC-3A1B74C21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8E9F9F-5962-9D43-99D8-3939AAA95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A781E4-D77D-8542-9B04-4B065A2B9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AE5E6-FF07-7049-85D1-DD61AFC9EDA4}" type="datetimeFigureOut">
              <a:rPr lang="en-GB" smtClean="0"/>
              <a:t>04/04/2019</a:t>
            </a:fld>
            <a:endParaRPr lang="en-GB"/>
          </a:p>
        </p:txBody>
      </p:sp>
      <p:sp>
        <p:nvSpPr>
          <p:cNvPr id="5" name="Footer Placeholder 4">
            <a:extLst>
              <a:ext uri="{FF2B5EF4-FFF2-40B4-BE49-F238E27FC236}">
                <a16:creationId xmlns:a16="http://schemas.microsoft.com/office/drawing/2014/main" id="{2F1C4AE5-1594-D241-9EB2-56F0E8F07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09320F-14D7-BE44-91AF-B347FD7391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C504A-8621-9347-A3A5-886D2EDC0226}" type="slidenum">
              <a:rPr lang="en-GB" smtClean="0"/>
              <a:t>‹#›</a:t>
            </a:fld>
            <a:endParaRPr lang="en-GB"/>
          </a:p>
        </p:txBody>
      </p:sp>
    </p:spTree>
    <p:extLst>
      <p:ext uri="{BB962C8B-B14F-4D97-AF65-F5344CB8AC3E}">
        <p14:creationId xmlns:p14="http://schemas.microsoft.com/office/powerpoint/2010/main" val="3368529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9B17-D2A9-254A-9D6B-B20E816B237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A2501C5-E318-C647-BDA1-5035028A6203}"/>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38760C14-77D3-5043-8B4B-DAF36873AACB}"/>
              </a:ext>
            </a:extLst>
          </p:cNvPr>
          <p:cNvPicPr>
            <a:picLocks noChangeAspect="1"/>
          </p:cNvPicPr>
          <p:nvPr/>
        </p:nvPicPr>
        <p:blipFill>
          <a:blip r:embed="rId2"/>
          <a:stretch>
            <a:fillRect/>
          </a:stretch>
        </p:blipFill>
        <p:spPr>
          <a:xfrm>
            <a:off x="628650" y="865188"/>
            <a:ext cx="10934700" cy="5473700"/>
          </a:xfrm>
          <a:prstGeom prst="rect">
            <a:avLst/>
          </a:prstGeom>
        </p:spPr>
      </p:pic>
      <p:sp>
        <p:nvSpPr>
          <p:cNvPr id="5" name="Title 1">
            <a:extLst>
              <a:ext uri="{FF2B5EF4-FFF2-40B4-BE49-F238E27FC236}">
                <a16:creationId xmlns:a16="http://schemas.microsoft.com/office/drawing/2014/main" id="{0BD82125-7DBC-E44A-A01F-C17AC1A9B653}"/>
              </a:ext>
            </a:extLst>
          </p:cNvPr>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Tourism</a:t>
            </a:r>
          </a:p>
        </p:txBody>
      </p:sp>
    </p:spTree>
    <p:extLst>
      <p:ext uri="{BB962C8B-B14F-4D97-AF65-F5344CB8AC3E}">
        <p14:creationId xmlns:p14="http://schemas.microsoft.com/office/powerpoint/2010/main" val="3900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Cost-benefit Analysis of Tourism</a:t>
            </a:r>
          </a:p>
        </p:txBody>
      </p:sp>
      <p:sp>
        <p:nvSpPr>
          <p:cNvPr id="5" name="TextBox 4"/>
          <p:cNvSpPr txBox="1"/>
          <p:nvPr/>
        </p:nvSpPr>
        <p:spPr>
          <a:xfrm>
            <a:off x="492171" y="789718"/>
            <a:ext cx="5234372" cy="369332"/>
          </a:xfrm>
          <a:prstGeom prst="rect">
            <a:avLst/>
          </a:prstGeom>
          <a:noFill/>
          <a:ln w="38100">
            <a:solidFill>
              <a:srgbClr val="FFFF00"/>
            </a:solidFill>
          </a:ln>
        </p:spPr>
        <p:txBody>
          <a:bodyPr wrap="square" rtlCol="0">
            <a:spAutoFit/>
          </a:bodyPr>
          <a:lstStyle/>
          <a:p>
            <a:pPr algn="ctr"/>
            <a:r>
              <a:rPr lang="en-GB" dirty="0">
                <a:latin typeface="Comic Sans MS" pitchFamily="66" charset="0"/>
              </a:rPr>
              <a:t>Benefits</a:t>
            </a:r>
          </a:p>
        </p:txBody>
      </p:sp>
      <p:sp>
        <p:nvSpPr>
          <p:cNvPr id="6" name="TextBox 5"/>
          <p:cNvSpPr txBox="1"/>
          <p:nvPr/>
        </p:nvSpPr>
        <p:spPr>
          <a:xfrm>
            <a:off x="6458862" y="798954"/>
            <a:ext cx="5234372" cy="369332"/>
          </a:xfrm>
          <a:prstGeom prst="rect">
            <a:avLst/>
          </a:prstGeom>
          <a:noFill/>
          <a:ln w="38100">
            <a:solidFill>
              <a:srgbClr val="00B0F0"/>
            </a:solidFill>
          </a:ln>
        </p:spPr>
        <p:txBody>
          <a:bodyPr wrap="square" rtlCol="0">
            <a:spAutoFit/>
          </a:bodyPr>
          <a:lstStyle/>
          <a:p>
            <a:pPr algn="ctr"/>
            <a:r>
              <a:rPr lang="en-GB" b="1" u="sng" dirty="0">
                <a:latin typeface="Comic Sans MS" pitchFamily="66" charset="0"/>
              </a:rPr>
              <a:t>Drawbacks</a:t>
            </a:r>
            <a:endParaRPr lang="en-GB" dirty="0">
              <a:latin typeface="Comic Sans MS" pitchFamily="66" charset="0"/>
            </a:endParaRPr>
          </a:p>
        </p:txBody>
      </p:sp>
      <p:cxnSp>
        <p:nvCxnSpPr>
          <p:cNvPr id="7" name="Straight Connector 6"/>
          <p:cNvCxnSpPr/>
          <p:nvPr/>
        </p:nvCxnSpPr>
        <p:spPr>
          <a:xfrm flipV="1">
            <a:off x="6096000" y="988292"/>
            <a:ext cx="0" cy="540327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0348" y="1265382"/>
            <a:ext cx="1155067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841" y="6391564"/>
            <a:ext cx="11739416" cy="369332"/>
          </a:xfrm>
          <a:prstGeom prst="rect">
            <a:avLst/>
          </a:prstGeom>
          <a:noFill/>
          <a:ln w="38100">
            <a:solidFill>
              <a:srgbClr val="00FF00"/>
            </a:solidFill>
          </a:ln>
        </p:spPr>
        <p:txBody>
          <a:bodyPr wrap="square" rtlCol="0">
            <a:spAutoFit/>
          </a:bodyPr>
          <a:lstStyle/>
          <a:p>
            <a:r>
              <a:rPr lang="en-GB" b="1" u="sng" dirty="0">
                <a:latin typeface="Comic Sans MS" pitchFamily="66" charset="0"/>
              </a:rPr>
              <a:t>Demo</a:t>
            </a:r>
            <a:r>
              <a:rPr lang="en-GB" dirty="0">
                <a:latin typeface="Comic Sans MS" pitchFamily="66" charset="0"/>
              </a:rPr>
              <a:t>: What benefits and drawbacks does tourism bring to receiving areas?</a:t>
            </a:r>
          </a:p>
        </p:txBody>
      </p:sp>
      <p:sp>
        <p:nvSpPr>
          <p:cNvPr id="12" name="TextBox 11">
            <a:extLst>
              <a:ext uri="{FF2B5EF4-FFF2-40B4-BE49-F238E27FC236}">
                <a16:creationId xmlns:a16="http://schemas.microsoft.com/office/drawing/2014/main" id="{A1B6DFF1-3939-5147-8E78-A8AB4CF919AE}"/>
              </a:ext>
            </a:extLst>
          </p:cNvPr>
          <p:cNvSpPr txBox="1"/>
          <p:nvPr/>
        </p:nvSpPr>
        <p:spPr>
          <a:xfrm>
            <a:off x="6644612" y="2743460"/>
            <a:ext cx="4570414" cy="646331"/>
          </a:xfrm>
          <a:prstGeom prst="rect">
            <a:avLst/>
          </a:prstGeom>
          <a:noFill/>
          <a:ln w="38100">
            <a:solidFill>
              <a:srgbClr val="00B0F0"/>
            </a:solidFill>
          </a:ln>
        </p:spPr>
        <p:txBody>
          <a:bodyPr wrap="square" rtlCol="0">
            <a:spAutoFit/>
          </a:bodyPr>
          <a:lstStyle/>
          <a:p>
            <a:r>
              <a:rPr lang="en-GB" b="1" u="sng" dirty="0">
                <a:latin typeface="Comic Sans MS" pitchFamily="66" charset="0"/>
              </a:rPr>
              <a:t>Challenge</a:t>
            </a:r>
            <a:r>
              <a:rPr lang="en-GB" dirty="0">
                <a:latin typeface="Comic Sans MS" pitchFamily="66" charset="0"/>
              </a:rPr>
              <a:t>: Categorise the named drawbacks and benefits using SEEP?</a:t>
            </a:r>
          </a:p>
        </p:txBody>
      </p:sp>
      <p:pic>
        <p:nvPicPr>
          <p:cNvPr id="17" name="Picture 16">
            <a:extLst>
              <a:ext uri="{FF2B5EF4-FFF2-40B4-BE49-F238E27FC236}">
                <a16:creationId xmlns:a16="http://schemas.microsoft.com/office/drawing/2014/main" id="{4E350799-701F-2440-A7CE-F048ACF95B6E}"/>
              </a:ext>
            </a:extLst>
          </p:cNvPr>
          <p:cNvPicPr>
            <a:picLocks noChangeAspect="1"/>
          </p:cNvPicPr>
          <p:nvPr/>
        </p:nvPicPr>
        <p:blipFill>
          <a:blip r:embed="rId2"/>
          <a:stretch>
            <a:fillRect/>
          </a:stretch>
        </p:blipFill>
        <p:spPr>
          <a:xfrm>
            <a:off x="751832" y="1742855"/>
            <a:ext cx="1973039" cy="2550639"/>
          </a:xfrm>
          <a:prstGeom prst="rect">
            <a:avLst/>
          </a:prstGeom>
        </p:spPr>
      </p:pic>
      <p:sp>
        <p:nvSpPr>
          <p:cNvPr id="18" name="Title 1">
            <a:extLst>
              <a:ext uri="{FF2B5EF4-FFF2-40B4-BE49-F238E27FC236}">
                <a16:creationId xmlns:a16="http://schemas.microsoft.com/office/drawing/2014/main" id="{689DDD2C-B44F-1C4A-BA3B-99F0039C774E}"/>
              </a:ext>
            </a:extLst>
          </p:cNvPr>
          <p:cNvSpPr txBox="1">
            <a:spLocks/>
          </p:cNvSpPr>
          <p:nvPr/>
        </p:nvSpPr>
        <p:spPr>
          <a:xfrm>
            <a:off x="73152" y="5905235"/>
            <a:ext cx="479378" cy="504056"/>
          </a:xfrm>
          <a:prstGeom prst="rect">
            <a:avLst/>
          </a:prstGeom>
          <a:noFill/>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1</a:t>
            </a:r>
          </a:p>
        </p:txBody>
      </p:sp>
      <p:sp>
        <p:nvSpPr>
          <p:cNvPr id="19" name="Title 1">
            <a:extLst>
              <a:ext uri="{FF2B5EF4-FFF2-40B4-BE49-F238E27FC236}">
                <a16:creationId xmlns:a16="http://schemas.microsoft.com/office/drawing/2014/main" id="{F40C124A-4DAD-FA44-847E-E924AB2DFBDB}"/>
              </a:ext>
            </a:extLst>
          </p:cNvPr>
          <p:cNvSpPr txBox="1">
            <a:spLocks/>
          </p:cNvSpPr>
          <p:nvPr/>
        </p:nvSpPr>
        <p:spPr>
          <a:xfrm>
            <a:off x="497597" y="1524280"/>
            <a:ext cx="479378" cy="504056"/>
          </a:xfrm>
          <a:prstGeom prst="rect">
            <a:avLst/>
          </a:prstGeom>
          <a:noFill/>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2</a:t>
            </a:r>
          </a:p>
        </p:txBody>
      </p:sp>
      <p:sp>
        <p:nvSpPr>
          <p:cNvPr id="20" name="TextBox 19">
            <a:extLst>
              <a:ext uri="{FF2B5EF4-FFF2-40B4-BE49-F238E27FC236}">
                <a16:creationId xmlns:a16="http://schemas.microsoft.com/office/drawing/2014/main" id="{8BDC892C-D53A-BC4E-8CC5-2C3A621FE867}"/>
              </a:ext>
            </a:extLst>
          </p:cNvPr>
          <p:cNvSpPr txBox="1"/>
          <p:nvPr/>
        </p:nvSpPr>
        <p:spPr>
          <a:xfrm>
            <a:off x="2778215" y="1718938"/>
            <a:ext cx="2353776" cy="1200329"/>
          </a:xfrm>
          <a:prstGeom prst="rect">
            <a:avLst/>
          </a:prstGeom>
          <a:noFill/>
          <a:ln w="38100">
            <a:solidFill>
              <a:srgbClr val="FFFF00"/>
            </a:solidFill>
          </a:ln>
        </p:spPr>
        <p:txBody>
          <a:bodyPr wrap="square" rtlCol="0">
            <a:spAutoFit/>
          </a:bodyPr>
          <a:lstStyle/>
          <a:p>
            <a:r>
              <a:rPr lang="en-GB" b="1" u="sng" dirty="0">
                <a:latin typeface="Comic Sans MS" pitchFamily="66" charset="0"/>
              </a:rPr>
              <a:t>Demo</a:t>
            </a:r>
            <a:r>
              <a:rPr lang="en-GB" b="1" dirty="0">
                <a:latin typeface="Comic Sans MS" pitchFamily="66" charset="0"/>
              </a:rPr>
              <a:t>: </a:t>
            </a:r>
            <a:r>
              <a:rPr lang="en-GB" dirty="0">
                <a:latin typeface="Comic Sans MS" pitchFamily="66" charset="0"/>
              </a:rPr>
              <a:t>Turn to page 200-201 and check your answer. What have you missed?</a:t>
            </a:r>
          </a:p>
        </p:txBody>
      </p:sp>
      <p:sp>
        <p:nvSpPr>
          <p:cNvPr id="21" name="Title 1">
            <a:extLst>
              <a:ext uri="{FF2B5EF4-FFF2-40B4-BE49-F238E27FC236}">
                <a16:creationId xmlns:a16="http://schemas.microsoft.com/office/drawing/2014/main" id="{C24A7B0C-09BD-E14C-9689-02625F69A1B2}"/>
              </a:ext>
            </a:extLst>
          </p:cNvPr>
          <p:cNvSpPr txBox="1">
            <a:spLocks/>
          </p:cNvSpPr>
          <p:nvPr/>
        </p:nvSpPr>
        <p:spPr>
          <a:xfrm>
            <a:off x="6383661" y="2239404"/>
            <a:ext cx="479378" cy="504056"/>
          </a:xfrm>
          <a:prstGeom prst="rect">
            <a:avLst/>
          </a:prstGeom>
          <a:noFill/>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3</a:t>
            </a:r>
          </a:p>
        </p:txBody>
      </p:sp>
    </p:spTree>
    <p:extLst>
      <p:ext uri="{BB962C8B-B14F-4D97-AF65-F5344CB8AC3E}">
        <p14:creationId xmlns:p14="http://schemas.microsoft.com/office/powerpoint/2010/main" val="28354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Cost-benefit Analysis of Tourism</a:t>
            </a:r>
          </a:p>
        </p:txBody>
      </p:sp>
      <p:sp>
        <p:nvSpPr>
          <p:cNvPr id="5" name="TextBox 4"/>
          <p:cNvSpPr txBox="1"/>
          <p:nvPr/>
        </p:nvSpPr>
        <p:spPr>
          <a:xfrm>
            <a:off x="492171" y="789718"/>
            <a:ext cx="5234372" cy="369332"/>
          </a:xfrm>
          <a:prstGeom prst="rect">
            <a:avLst/>
          </a:prstGeom>
          <a:noFill/>
          <a:ln w="38100">
            <a:solidFill>
              <a:srgbClr val="FFFF00"/>
            </a:solidFill>
          </a:ln>
        </p:spPr>
        <p:txBody>
          <a:bodyPr wrap="square" rtlCol="0">
            <a:spAutoFit/>
          </a:bodyPr>
          <a:lstStyle/>
          <a:p>
            <a:pPr algn="ctr"/>
            <a:r>
              <a:rPr lang="en-GB" dirty="0">
                <a:latin typeface="Comic Sans MS" pitchFamily="66" charset="0"/>
              </a:rPr>
              <a:t>Benefits</a:t>
            </a:r>
          </a:p>
        </p:txBody>
      </p:sp>
      <p:sp>
        <p:nvSpPr>
          <p:cNvPr id="6" name="TextBox 5"/>
          <p:cNvSpPr txBox="1"/>
          <p:nvPr/>
        </p:nvSpPr>
        <p:spPr>
          <a:xfrm>
            <a:off x="6458862" y="798954"/>
            <a:ext cx="5234372" cy="369332"/>
          </a:xfrm>
          <a:prstGeom prst="rect">
            <a:avLst/>
          </a:prstGeom>
          <a:noFill/>
          <a:ln w="38100">
            <a:solidFill>
              <a:srgbClr val="00B0F0"/>
            </a:solidFill>
          </a:ln>
        </p:spPr>
        <p:txBody>
          <a:bodyPr wrap="square" rtlCol="0">
            <a:spAutoFit/>
          </a:bodyPr>
          <a:lstStyle/>
          <a:p>
            <a:pPr algn="ctr"/>
            <a:r>
              <a:rPr lang="en-GB" b="1" u="sng" dirty="0">
                <a:latin typeface="Comic Sans MS" pitchFamily="66" charset="0"/>
              </a:rPr>
              <a:t>Drawbacks</a:t>
            </a:r>
            <a:endParaRPr lang="en-GB" dirty="0">
              <a:latin typeface="Comic Sans MS" pitchFamily="66" charset="0"/>
            </a:endParaRPr>
          </a:p>
        </p:txBody>
      </p:sp>
      <p:cxnSp>
        <p:nvCxnSpPr>
          <p:cNvPr id="7" name="Straight Connector 6"/>
          <p:cNvCxnSpPr/>
          <p:nvPr/>
        </p:nvCxnSpPr>
        <p:spPr>
          <a:xfrm flipV="1">
            <a:off x="6096000" y="988292"/>
            <a:ext cx="0" cy="540327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0348" y="1265382"/>
            <a:ext cx="1155067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1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698451"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Cost-benefit Analysis of Tourism</a:t>
            </a:r>
          </a:p>
        </p:txBody>
      </p:sp>
      <p:sp>
        <p:nvSpPr>
          <p:cNvPr id="5" name="TextBox 4"/>
          <p:cNvSpPr txBox="1"/>
          <p:nvPr/>
        </p:nvSpPr>
        <p:spPr>
          <a:xfrm>
            <a:off x="6754427" y="774001"/>
            <a:ext cx="5234372" cy="369332"/>
          </a:xfrm>
          <a:prstGeom prst="rect">
            <a:avLst/>
          </a:prstGeom>
          <a:noFill/>
          <a:ln w="38100">
            <a:solidFill>
              <a:srgbClr val="FFFF00"/>
            </a:solidFill>
          </a:ln>
        </p:spPr>
        <p:txBody>
          <a:bodyPr wrap="square" rtlCol="0">
            <a:spAutoFit/>
          </a:bodyPr>
          <a:lstStyle/>
          <a:p>
            <a:pPr algn="ctr"/>
            <a:r>
              <a:rPr lang="en-GB" dirty="0">
                <a:latin typeface="Comic Sans MS" pitchFamily="66" charset="0"/>
              </a:rPr>
              <a:t>Solutions </a:t>
            </a:r>
          </a:p>
        </p:txBody>
      </p:sp>
      <p:sp>
        <p:nvSpPr>
          <p:cNvPr id="6" name="TextBox 5"/>
          <p:cNvSpPr txBox="1"/>
          <p:nvPr/>
        </p:nvSpPr>
        <p:spPr>
          <a:xfrm>
            <a:off x="575988" y="803626"/>
            <a:ext cx="5234372" cy="369332"/>
          </a:xfrm>
          <a:prstGeom prst="rect">
            <a:avLst/>
          </a:prstGeom>
          <a:noFill/>
          <a:ln w="38100">
            <a:solidFill>
              <a:srgbClr val="00B0F0"/>
            </a:solidFill>
          </a:ln>
        </p:spPr>
        <p:txBody>
          <a:bodyPr wrap="square" rtlCol="0">
            <a:spAutoFit/>
          </a:bodyPr>
          <a:lstStyle/>
          <a:p>
            <a:pPr algn="ctr"/>
            <a:r>
              <a:rPr lang="en-GB" b="1" u="sng" dirty="0">
                <a:latin typeface="Comic Sans MS" pitchFamily="66" charset="0"/>
              </a:rPr>
              <a:t>Drawbacks</a:t>
            </a:r>
            <a:endParaRPr lang="en-GB" dirty="0">
              <a:latin typeface="Comic Sans MS" pitchFamily="66" charset="0"/>
            </a:endParaRPr>
          </a:p>
        </p:txBody>
      </p:sp>
      <p:cxnSp>
        <p:nvCxnSpPr>
          <p:cNvPr id="7" name="Straight Connector 6"/>
          <p:cNvCxnSpPr/>
          <p:nvPr/>
        </p:nvCxnSpPr>
        <p:spPr>
          <a:xfrm flipV="1">
            <a:off x="6096000" y="988292"/>
            <a:ext cx="0" cy="540327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0348" y="1265382"/>
            <a:ext cx="1155067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16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348" y="177521"/>
            <a:ext cx="11739416"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Sustainable Tourism</a:t>
            </a:r>
          </a:p>
        </p:txBody>
      </p:sp>
      <p:sp>
        <p:nvSpPr>
          <p:cNvPr id="6" name="TextBox 5"/>
          <p:cNvSpPr txBox="1"/>
          <p:nvPr/>
        </p:nvSpPr>
        <p:spPr>
          <a:xfrm>
            <a:off x="5397052" y="1472907"/>
            <a:ext cx="1808420" cy="646331"/>
          </a:xfrm>
          <a:prstGeom prst="rect">
            <a:avLst/>
          </a:prstGeom>
          <a:noFill/>
          <a:ln w="38100">
            <a:solidFill>
              <a:srgbClr val="00B0F0"/>
            </a:solidFill>
          </a:ln>
        </p:spPr>
        <p:txBody>
          <a:bodyPr wrap="square" rtlCol="0">
            <a:spAutoFit/>
          </a:bodyPr>
          <a:lstStyle/>
          <a:p>
            <a:pPr algn="ctr"/>
            <a:r>
              <a:rPr lang="en-GB" dirty="0">
                <a:latin typeface="Comic Sans MS" pitchFamily="66" charset="0"/>
              </a:rPr>
              <a:t>Protected areas</a:t>
            </a:r>
          </a:p>
        </p:txBody>
      </p:sp>
      <p:sp>
        <p:nvSpPr>
          <p:cNvPr id="8" name="TextBox 7">
            <a:extLst>
              <a:ext uri="{FF2B5EF4-FFF2-40B4-BE49-F238E27FC236}">
                <a16:creationId xmlns:a16="http://schemas.microsoft.com/office/drawing/2014/main" id="{4EE78B4B-49A0-9F42-A9C0-FA97A5AAD188}"/>
              </a:ext>
            </a:extLst>
          </p:cNvPr>
          <p:cNvSpPr txBox="1"/>
          <p:nvPr/>
        </p:nvSpPr>
        <p:spPr>
          <a:xfrm>
            <a:off x="290348" y="1351841"/>
            <a:ext cx="3952468" cy="4247317"/>
          </a:xfrm>
          <a:prstGeom prst="rect">
            <a:avLst/>
          </a:prstGeom>
          <a:noFill/>
          <a:ln w="38100">
            <a:solidFill>
              <a:srgbClr val="7030A0"/>
            </a:solidFill>
          </a:ln>
        </p:spPr>
        <p:txBody>
          <a:bodyPr wrap="square" rtlCol="0">
            <a:spAutoFit/>
          </a:bodyPr>
          <a:lstStyle/>
          <a:p>
            <a:pPr algn="just"/>
            <a:r>
              <a:rPr lang="en-GB" b="1" u="sng" dirty="0">
                <a:latin typeface="Comic Sans MS" pitchFamily="66" charset="0"/>
              </a:rPr>
              <a:t>Key Term:</a:t>
            </a:r>
          </a:p>
          <a:p>
            <a:pPr algn="just"/>
            <a:r>
              <a:rPr lang="en-GB" b="1" u="sng" dirty="0">
                <a:latin typeface="Comic Sans MS" pitchFamily="66" charset="0"/>
              </a:rPr>
              <a:t>Sustainable Tourism</a:t>
            </a:r>
            <a:r>
              <a:rPr lang="en-GB" b="1" dirty="0">
                <a:latin typeface="Comic Sans MS" pitchFamily="66" charset="0"/>
              </a:rPr>
              <a:t> - </a:t>
            </a:r>
            <a:r>
              <a:rPr lang="en-GB" dirty="0">
                <a:latin typeface="Comic Sans MS" pitchFamily="66" charset="0"/>
              </a:rPr>
              <a:t>is tourism organised in such a way that its level can be sustained in the future without creating irreparable environmental, social and economic damage to the receiving area.</a:t>
            </a:r>
          </a:p>
          <a:p>
            <a:pPr algn="just"/>
            <a:r>
              <a:rPr lang="en-GB" b="1" u="sng" dirty="0">
                <a:latin typeface="Comic Sans MS" pitchFamily="66" charset="0"/>
              </a:rPr>
              <a:t>Ecotourism</a:t>
            </a:r>
            <a:r>
              <a:rPr lang="en-GB" dirty="0">
                <a:latin typeface="Comic Sans MS" pitchFamily="66" charset="0"/>
              </a:rPr>
              <a:t> – is a specialised form of tourism where people experience relatively untouched natural environments such as coral reefs, tropical forests and remote mountain areas, and ensure that their presence does no further damage to these environments. </a:t>
            </a:r>
          </a:p>
        </p:txBody>
      </p:sp>
      <p:sp>
        <p:nvSpPr>
          <p:cNvPr id="10" name="TextBox 9">
            <a:extLst>
              <a:ext uri="{FF2B5EF4-FFF2-40B4-BE49-F238E27FC236}">
                <a16:creationId xmlns:a16="http://schemas.microsoft.com/office/drawing/2014/main" id="{92C517E9-D99A-1B41-A1A1-F93FD7E192C7}"/>
              </a:ext>
            </a:extLst>
          </p:cNvPr>
          <p:cNvSpPr txBox="1"/>
          <p:nvPr/>
        </p:nvSpPr>
        <p:spPr>
          <a:xfrm>
            <a:off x="290348" y="757506"/>
            <a:ext cx="11739416" cy="400110"/>
          </a:xfrm>
          <a:prstGeom prst="rect">
            <a:avLst/>
          </a:prstGeom>
          <a:noFill/>
          <a:ln w="38100">
            <a:solidFill>
              <a:srgbClr val="00FF00"/>
            </a:solidFill>
          </a:ln>
        </p:spPr>
        <p:txBody>
          <a:bodyPr wrap="square" rtlCol="0">
            <a:spAutoFit/>
          </a:bodyPr>
          <a:lstStyle/>
          <a:p>
            <a:r>
              <a:rPr lang="en-GB" sz="2000" b="1" u="sng" dirty="0">
                <a:latin typeface="Comic Sans MS" pitchFamily="66" charset="0"/>
              </a:rPr>
              <a:t>Demo</a:t>
            </a:r>
            <a:r>
              <a:rPr lang="en-GB" sz="2000" dirty="0">
                <a:latin typeface="Comic Sans MS" pitchFamily="66" charset="0"/>
              </a:rPr>
              <a:t>: Use pages 204 to identify and describe specific examples of sustainable tourism. </a:t>
            </a:r>
          </a:p>
        </p:txBody>
      </p:sp>
      <p:sp>
        <p:nvSpPr>
          <p:cNvPr id="2" name="Rectangle 1">
            <a:extLst>
              <a:ext uri="{FF2B5EF4-FFF2-40B4-BE49-F238E27FC236}">
                <a16:creationId xmlns:a16="http://schemas.microsoft.com/office/drawing/2014/main" id="{4794FDA5-C9F0-7048-A818-DBE6F569E77C}"/>
              </a:ext>
            </a:extLst>
          </p:cNvPr>
          <p:cNvSpPr/>
          <p:nvPr/>
        </p:nvSpPr>
        <p:spPr>
          <a:xfrm>
            <a:off x="5234373" y="1379544"/>
            <a:ext cx="6486144" cy="4620768"/>
          </a:xfrm>
          <a:prstGeom prst="rect">
            <a:avLst/>
          </a:prstGeom>
          <a:noFill/>
          <a:ln w="28575">
            <a:solidFill>
              <a:srgbClr val="00F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F60C416-B5BF-3F43-8CEB-2A3D8D140EF0}"/>
              </a:ext>
            </a:extLst>
          </p:cNvPr>
          <p:cNvSpPr txBox="1"/>
          <p:nvPr/>
        </p:nvSpPr>
        <p:spPr>
          <a:xfrm>
            <a:off x="9712989" y="1447088"/>
            <a:ext cx="1808420" cy="369332"/>
          </a:xfrm>
          <a:prstGeom prst="rect">
            <a:avLst/>
          </a:prstGeom>
          <a:noFill/>
          <a:ln w="38100">
            <a:solidFill>
              <a:srgbClr val="00B0F0"/>
            </a:solidFill>
          </a:ln>
        </p:spPr>
        <p:txBody>
          <a:bodyPr wrap="square" rtlCol="0">
            <a:spAutoFit/>
          </a:bodyPr>
          <a:lstStyle/>
          <a:p>
            <a:pPr algn="ctr"/>
            <a:r>
              <a:rPr lang="en-GB" dirty="0">
                <a:latin typeface="Comic Sans MS" pitchFamily="66" charset="0"/>
              </a:rPr>
              <a:t>Tourist Hubs</a:t>
            </a:r>
          </a:p>
        </p:txBody>
      </p:sp>
      <p:sp>
        <p:nvSpPr>
          <p:cNvPr id="13" name="TextBox 12">
            <a:extLst>
              <a:ext uri="{FF2B5EF4-FFF2-40B4-BE49-F238E27FC236}">
                <a16:creationId xmlns:a16="http://schemas.microsoft.com/office/drawing/2014/main" id="{778DB5B7-BE53-D74B-9C4D-72784D09DDDD}"/>
              </a:ext>
            </a:extLst>
          </p:cNvPr>
          <p:cNvSpPr txBox="1"/>
          <p:nvPr/>
        </p:nvSpPr>
        <p:spPr>
          <a:xfrm>
            <a:off x="5397052" y="5478456"/>
            <a:ext cx="1808420" cy="369332"/>
          </a:xfrm>
          <a:prstGeom prst="rect">
            <a:avLst/>
          </a:prstGeom>
          <a:noFill/>
          <a:ln w="38100">
            <a:solidFill>
              <a:srgbClr val="00B0F0"/>
            </a:solidFill>
          </a:ln>
        </p:spPr>
        <p:txBody>
          <a:bodyPr wrap="square" rtlCol="0">
            <a:spAutoFit/>
          </a:bodyPr>
          <a:lstStyle/>
          <a:p>
            <a:pPr algn="ctr"/>
            <a:r>
              <a:rPr lang="en-GB" dirty="0">
                <a:latin typeface="Comic Sans MS" pitchFamily="66" charset="0"/>
              </a:rPr>
              <a:t>Quotas</a:t>
            </a:r>
          </a:p>
        </p:txBody>
      </p:sp>
      <p:sp>
        <p:nvSpPr>
          <p:cNvPr id="14" name="TextBox 13">
            <a:extLst>
              <a:ext uri="{FF2B5EF4-FFF2-40B4-BE49-F238E27FC236}">
                <a16:creationId xmlns:a16="http://schemas.microsoft.com/office/drawing/2014/main" id="{1E08E563-D92B-FE47-A43F-5D6CFE78C197}"/>
              </a:ext>
            </a:extLst>
          </p:cNvPr>
          <p:cNvSpPr txBox="1"/>
          <p:nvPr/>
        </p:nvSpPr>
        <p:spPr>
          <a:xfrm>
            <a:off x="9712989" y="5155290"/>
            <a:ext cx="1808420" cy="646331"/>
          </a:xfrm>
          <a:prstGeom prst="rect">
            <a:avLst/>
          </a:prstGeom>
          <a:noFill/>
          <a:ln w="38100">
            <a:solidFill>
              <a:srgbClr val="00B0F0"/>
            </a:solidFill>
          </a:ln>
        </p:spPr>
        <p:txBody>
          <a:bodyPr wrap="square" rtlCol="0">
            <a:spAutoFit/>
          </a:bodyPr>
          <a:lstStyle/>
          <a:p>
            <a:pPr algn="ctr"/>
            <a:r>
              <a:rPr lang="en-GB" dirty="0">
                <a:latin typeface="Comic Sans MS" pitchFamily="66" charset="0"/>
              </a:rPr>
              <a:t>Ecotourism in Ecuador</a:t>
            </a:r>
          </a:p>
        </p:txBody>
      </p:sp>
    </p:spTree>
    <p:extLst>
      <p:ext uri="{BB962C8B-B14F-4D97-AF65-F5344CB8AC3E}">
        <p14:creationId xmlns:p14="http://schemas.microsoft.com/office/powerpoint/2010/main" val="421306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857FE2-DD87-2547-98D1-BC939BB44275}"/>
              </a:ext>
            </a:extLst>
          </p:cNvPr>
          <p:cNvSpPr txBox="1">
            <a:spLocks/>
          </p:cNvSpPr>
          <p:nvPr/>
        </p:nvSpPr>
        <p:spPr>
          <a:xfrm>
            <a:off x="290348" y="177521"/>
            <a:ext cx="11739416" cy="504056"/>
          </a:xfrm>
          <a:prstGeom prst="rect">
            <a:avLst/>
          </a:prstGeom>
          <a:ln w="38100">
            <a:solidFill>
              <a:srgbClr val="FF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u="sng" dirty="0">
                <a:latin typeface="Comic Sans MS" panose="030F0702030302020204" pitchFamily="66" charset="0"/>
              </a:rPr>
              <a:t>Case Study Tourism</a:t>
            </a:r>
          </a:p>
        </p:txBody>
      </p:sp>
      <p:pic>
        <p:nvPicPr>
          <p:cNvPr id="5" name="Picture 4">
            <a:extLst>
              <a:ext uri="{FF2B5EF4-FFF2-40B4-BE49-F238E27FC236}">
                <a16:creationId xmlns:a16="http://schemas.microsoft.com/office/drawing/2014/main" id="{EA56B72B-2F42-0B47-B116-FD79928ECBE6}"/>
              </a:ext>
            </a:extLst>
          </p:cNvPr>
          <p:cNvPicPr>
            <a:picLocks noChangeAspect="1"/>
          </p:cNvPicPr>
          <p:nvPr/>
        </p:nvPicPr>
        <p:blipFill>
          <a:blip r:embed="rId2"/>
          <a:stretch>
            <a:fillRect/>
          </a:stretch>
        </p:blipFill>
        <p:spPr>
          <a:xfrm>
            <a:off x="703120" y="2110001"/>
            <a:ext cx="2686256" cy="3472648"/>
          </a:xfrm>
          <a:prstGeom prst="rect">
            <a:avLst/>
          </a:prstGeom>
          <a:ln w="28575">
            <a:solidFill>
              <a:srgbClr val="7030A0"/>
            </a:solidFill>
          </a:ln>
        </p:spPr>
      </p:pic>
      <p:pic>
        <p:nvPicPr>
          <p:cNvPr id="6" name="Picture 5">
            <a:extLst>
              <a:ext uri="{FF2B5EF4-FFF2-40B4-BE49-F238E27FC236}">
                <a16:creationId xmlns:a16="http://schemas.microsoft.com/office/drawing/2014/main" id="{07F196AD-4A35-3242-8131-5C4D04FC51B4}"/>
              </a:ext>
            </a:extLst>
          </p:cNvPr>
          <p:cNvPicPr>
            <a:picLocks noChangeAspect="1"/>
          </p:cNvPicPr>
          <p:nvPr/>
        </p:nvPicPr>
        <p:blipFill>
          <a:blip r:embed="rId3"/>
          <a:stretch>
            <a:fillRect/>
          </a:stretch>
        </p:blipFill>
        <p:spPr>
          <a:xfrm>
            <a:off x="4627627" y="1614855"/>
            <a:ext cx="7034784" cy="4850248"/>
          </a:xfrm>
          <a:prstGeom prst="rect">
            <a:avLst/>
          </a:prstGeom>
          <a:ln w="28575">
            <a:solidFill>
              <a:srgbClr val="7030A0"/>
            </a:solidFill>
          </a:ln>
        </p:spPr>
      </p:pic>
      <p:sp>
        <p:nvSpPr>
          <p:cNvPr id="7" name="Subtitle 2">
            <a:extLst>
              <a:ext uri="{FF2B5EF4-FFF2-40B4-BE49-F238E27FC236}">
                <a16:creationId xmlns:a16="http://schemas.microsoft.com/office/drawing/2014/main" id="{288FC39D-709D-E541-B979-405B7FFD3E13}"/>
              </a:ext>
            </a:extLst>
          </p:cNvPr>
          <p:cNvSpPr txBox="1">
            <a:spLocks/>
          </p:cNvSpPr>
          <p:nvPr/>
        </p:nvSpPr>
        <p:spPr>
          <a:xfrm>
            <a:off x="264684" y="823749"/>
            <a:ext cx="11790744" cy="524800"/>
          </a:xfrm>
          <a:prstGeom prst="rect">
            <a:avLst/>
          </a:prstGeom>
          <a:ln w="28575">
            <a:solidFill>
              <a:srgbClr val="00FF00"/>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GB" sz="2667" b="1" u="sng" dirty="0">
                <a:solidFill>
                  <a:schemeClr val="tx1"/>
                </a:solidFill>
                <a:latin typeface="Comic Sans MS" pitchFamily="66" charset="0"/>
              </a:rPr>
              <a:t>Demo</a:t>
            </a:r>
            <a:r>
              <a:rPr lang="en-GB" sz="2667" b="1" dirty="0">
                <a:solidFill>
                  <a:schemeClr val="tx1"/>
                </a:solidFill>
                <a:latin typeface="Comic Sans MS" pitchFamily="66" charset="0"/>
              </a:rPr>
              <a:t>: </a:t>
            </a:r>
            <a:r>
              <a:rPr lang="en-GB" sz="2667" dirty="0">
                <a:solidFill>
                  <a:schemeClr val="tx1"/>
                </a:solidFill>
                <a:latin typeface="Comic Sans MS" pitchFamily="66" charset="0"/>
              </a:rPr>
              <a:t>Turn to page 205 and complete your case study sheet. </a:t>
            </a:r>
          </a:p>
        </p:txBody>
      </p:sp>
      <p:cxnSp>
        <p:nvCxnSpPr>
          <p:cNvPr id="9" name="Straight Connector 8">
            <a:extLst>
              <a:ext uri="{FF2B5EF4-FFF2-40B4-BE49-F238E27FC236}">
                <a16:creationId xmlns:a16="http://schemas.microsoft.com/office/drawing/2014/main" id="{53B80D51-0459-C049-B942-F6A7024043A0}"/>
              </a:ext>
            </a:extLst>
          </p:cNvPr>
          <p:cNvCxnSpPr/>
          <p:nvPr/>
        </p:nvCxnSpPr>
        <p:spPr>
          <a:xfrm flipV="1">
            <a:off x="3357563" y="1614855"/>
            <a:ext cx="1270064" cy="52827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25F2B72-978D-8F47-B3C0-B28CD7D4B19D}"/>
              </a:ext>
            </a:extLst>
          </p:cNvPr>
          <p:cNvCxnSpPr>
            <a:cxnSpLocks/>
          </p:cNvCxnSpPr>
          <p:nvPr/>
        </p:nvCxnSpPr>
        <p:spPr>
          <a:xfrm>
            <a:off x="3389376" y="5582649"/>
            <a:ext cx="1238251" cy="88245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179</Words>
  <Application>Microsoft Macintosh PowerPoint</Application>
  <PresentationFormat>Widescreen</PresentationFormat>
  <Paragraphs>27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4</cp:revision>
  <dcterms:created xsi:type="dcterms:W3CDTF">2019-04-04T18:15:23Z</dcterms:created>
  <dcterms:modified xsi:type="dcterms:W3CDTF">2019-04-04T19:08:19Z</dcterms:modified>
</cp:coreProperties>
</file>