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5" r:id="rId4"/>
    <p:sldId id="259" r:id="rId5"/>
    <p:sldId id="266" r:id="rId6"/>
    <p:sldId id="26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E47B03-1B03-F44B-B97C-95F0662864BD}">
          <p14:sldIdLst>
            <p14:sldId id="257"/>
            <p14:sldId id="258"/>
            <p14:sldId id="265"/>
            <p14:sldId id="259"/>
          </p14:sldIdLst>
        </p14:section>
        <p14:section name="Worksheet" id="{1F183386-4A19-664D-BA32-D7BB452A35DD}">
          <p14:sldIdLst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37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45B6-EA0D-BB40-B30E-250046EA2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A31C8-E70F-4F4A-83A3-06988663D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A9FE-28CF-6944-8054-A96DECD6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35FD7-C3C7-C841-A7E0-67EE87D6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2374C-83FC-9A4B-9098-96DBC51B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9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7AFF-4F7C-FF47-AB69-05270D02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A38F9-D8E3-C44A-84DF-B844C69E8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DCD2E-D2AE-7747-AB04-A8802885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A714F-436E-5C40-9332-8A5BEFD8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EC63B-ABB9-334D-9725-08CFCFA2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0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17B2E-2FDF-6B45-86E8-F03F25E4A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A7691-F6A5-EC47-B10E-0A2016AFE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F482D-69AC-FC46-90FA-FBEDD835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B9B12-6B1C-D64C-84B2-E0188BEB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4DF3A-DB33-C44B-B05B-D1B3CA92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8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ED0B-CF65-FF42-87C3-1792EDFC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E0A1-B51A-5F48-AE32-05BB57D01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3353B-E526-9640-B0EC-92F6E3F8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D89BD-0C61-6947-91F2-6890BE0F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B1CD-1C6D-D14B-85C5-7013071C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1213-97E7-C14D-A66B-00949C95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4CE4F-6A3C-A841-85A6-4611356CC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DB0F4-5463-E64D-99B3-D51D7C67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44956-6837-EA4A-9617-2C57478B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2823-10D4-9240-AAD6-C4D7AE8E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7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A65F-C937-2348-8CC0-4C15D504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8FF2C-5289-7046-BFC6-2E0A92798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F76C3-EBF0-454F-B5E7-CDAE1EF65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6C518-BADF-724E-B971-C7449E23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7C27C-55AD-434C-BBCA-C09CFD21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EC2C2-786C-6648-B0BE-8318A77D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3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6EDA-1593-C24E-9A46-80BA01DA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4A9BA-2A1A-CF46-8C76-8E9E7946A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E46A1-664B-2445-AFC5-57CEDFF3E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44D4A-825A-FD4F-A0AA-98EDF562A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484F3-A28F-984F-A27D-28DF8B385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8E33F-2206-C74A-84B2-DB012C4D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C54B9-05E0-4B4C-AF69-20411DE2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BC3048-320E-1846-8233-70C31E47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4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8FB7-C3A4-E14B-8CA2-3B47ED64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E1E87-F9C7-CD47-8414-1A44D3B9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54D41-CF7C-D148-9D5B-0B74A120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1F887-011A-4D4B-989B-41920AAA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AD582-1ABB-454C-AE74-B6369C10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9752A-1203-EA4E-8E5C-6D9184EF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AD7E8-31B9-EA4C-8723-DAC1AB66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9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AE83-3A9D-0141-8F40-B89A1B27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7668-F5E9-F14C-9B3F-2C9E1B3B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BA992-E9C9-0144-B843-9794219C5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893D2-015E-894D-99A8-09EE09E5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77F45-2CCD-8646-9B25-FF10FD04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5A63C-8EC1-FB4F-9D50-78A4C794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8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E3DC2-AFF7-A140-8701-3AB8FE2A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39781-AB90-0F4F-8D60-79BE9F7B1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F3632-FFD4-0646-8525-986EA33C7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D188E-3F2E-B348-8493-90C558ED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3307F-7AF8-184C-884E-C533F9EF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1988F-ECED-5D43-AFF6-C4656CEC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47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49FC8-781E-F642-B7AC-8F814BE1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BAB49-D497-494B-AAC5-37D2AA2D3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BC4D8-3652-5642-B335-1B5C61227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E789-6371-6A43-B533-C9D1F5A0FD38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8333E-032A-9B41-B37D-7D853E7FD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21867-2363-8049-886E-C59E3FCBB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DD12-358B-3043-BF5E-DBB4B2F7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9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48" y="177521"/>
            <a:ext cx="11698451" cy="504056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Key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9" y="807120"/>
            <a:ext cx="11672880" cy="2821905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are the reasons for the growth of tourism in relation to the main attractions of the physical and human landscape?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are the benefits and disadvantages of tourism to receiving areas?</a:t>
            </a:r>
          </a:p>
          <a:p>
            <a:r>
              <a:rPr lang="en-GB" dirty="0">
                <a:latin typeface="Comic Sans MS" panose="030F0702030302020204" pitchFamily="66" charset="0"/>
              </a:rPr>
              <a:t>Why is careful management of tourism required in order for the industry to be sustainable?</a:t>
            </a:r>
          </a:p>
        </p:txBody>
      </p:sp>
    </p:spTree>
    <p:extLst>
      <p:ext uri="{BB962C8B-B14F-4D97-AF65-F5344CB8AC3E}">
        <p14:creationId xmlns:p14="http://schemas.microsoft.com/office/powerpoint/2010/main" val="237852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0348" y="177521"/>
            <a:ext cx="11698451" cy="50405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Tourism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347" y="749563"/>
            <a:ext cx="11698451" cy="36933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Starter</a:t>
            </a:r>
            <a:r>
              <a:rPr lang="en-GB" dirty="0">
                <a:latin typeface="Comic Sans MS" pitchFamily="66" charset="0"/>
              </a:rPr>
              <a:t>: Using Fig 1.1 describe the change in Tourism over time.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2882" y="5024509"/>
            <a:ext cx="3030530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Challenge</a:t>
            </a:r>
            <a:r>
              <a:rPr lang="en-GB" dirty="0">
                <a:latin typeface="Comic Sans MS" pitchFamily="66" charset="0"/>
              </a:rPr>
              <a:t>: What factors have led to the growth in tourism?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831011" y="1565996"/>
            <a:ext cx="0" cy="43221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BD3E378-3BB0-6948-9A5A-F0E1D3CCB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47" y="1943707"/>
            <a:ext cx="6228076" cy="39444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95CF6D-C511-3540-9430-D24DF6A8EC8D}"/>
              </a:ext>
            </a:extLst>
          </p:cNvPr>
          <p:cNvSpPr/>
          <p:nvPr/>
        </p:nvSpPr>
        <p:spPr>
          <a:xfrm>
            <a:off x="290347" y="1392794"/>
            <a:ext cx="914033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Fig 1.1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7485F-DD1A-4F41-A008-053C5D0BEDBC}"/>
              </a:ext>
            </a:extLst>
          </p:cNvPr>
          <p:cNvSpPr txBox="1"/>
          <p:nvPr/>
        </p:nvSpPr>
        <p:spPr>
          <a:xfrm>
            <a:off x="9086922" y="3339802"/>
            <a:ext cx="107582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itchFamily="66" charset="0"/>
              </a:rPr>
              <a:t>Social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4F4229-A1A1-BD41-BFD4-EAE9ECAE71BC}"/>
              </a:ext>
            </a:extLst>
          </p:cNvPr>
          <p:cNvSpPr txBox="1"/>
          <p:nvPr/>
        </p:nvSpPr>
        <p:spPr>
          <a:xfrm rot="5400000">
            <a:off x="11190659" y="5734166"/>
            <a:ext cx="122694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Economic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91848C-F2B3-E047-9392-95F402CEC411}"/>
              </a:ext>
            </a:extLst>
          </p:cNvPr>
          <p:cNvSpPr txBox="1"/>
          <p:nvPr/>
        </p:nvSpPr>
        <p:spPr>
          <a:xfrm rot="16200000">
            <a:off x="6729333" y="5806789"/>
            <a:ext cx="104494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Political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980DF7-447C-E647-8C2E-035964981747}"/>
              </a:ext>
            </a:extLst>
          </p:cNvPr>
          <p:cNvCxnSpPr>
            <a:cxnSpLocks/>
          </p:cNvCxnSpPr>
          <p:nvPr/>
        </p:nvCxnSpPr>
        <p:spPr>
          <a:xfrm>
            <a:off x="7455023" y="6531120"/>
            <a:ext cx="4151070" cy="1185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9826D0-A32C-A344-888D-37A8EDE7CC0A}"/>
              </a:ext>
            </a:extLst>
          </p:cNvPr>
          <p:cNvCxnSpPr>
            <a:cxnSpLocks/>
          </p:cNvCxnSpPr>
          <p:nvPr/>
        </p:nvCxnSpPr>
        <p:spPr>
          <a:xfrm flipV="1">
            <a:off x="7455023" y="3720598"/>
            <a:ext cx="1618522" cy="1748384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99622E-7CB1-DD47-AA6E-9CD3B1AB300A}"/>
              </a:ext>
            </a:extLst>
          </p:cNvPr>
          <p:cNvCxnSpPr>
            <a:cxnSpLocks/>
          </p:cNvCxnSpPr>
          <p:nvPr/>
        </p:nvCxnSpPr>
        <p:spPr>
          <a:xfrm flipH="1" flipV="1">
            <a:off x="10162748" y="3709134"/>
            <a:ext cx="1443345" cy="1596226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608FF5-958A-6A42-9EDA-C87958ADDE00}"/>
              </a:ext>
            </a:extLst>
          </p:cNvPr>
          <p:cNvSpPr txBox="1"/>
          <p:nvPr/>
        </p:nvSpPr>
        <p:spPr>
          <a:xfrm>
            <a:off x="6958016" y="1300476"/>
            <a:ext cx="5030782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Learning Objective</a:t>
            </a:r>
            <a:r>
              <a:rPr lang="en-GB" b="1" dirty="0">
                <a:latin typeface="Comic Sans MS" pitchFamily="66" charset="0"/>
              </a:rPr>
              <a:t>: To be able to explain how tourism has grown since 1950 and be able to analyse its impact on receiving areas.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0348" y="177521"/>
            <a:ext cx="11698451" cy="50405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Tourism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347" y="749563"/>
            <a:ext cx="11698451" cy="36933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err="1">
                <a:latin typeface="Comic Sans MS" pitchFamily="66" charset="0"/>
              </a:rPr>
              <a:t>Starter</a:t>
            </a:r>
            <a:r>
              <a:rPr lang="en-GB" dirty="0" err="1">
                <a:latin typeface="Comic Sans MS" pitchFamily="66" charset="0"/>
              </a:rPr>
              <a:t>:Label</a:t>
            </a:r>
            <a:r>
              <a:rPr lang="en-GB" dirty="0">
                <a:latin typeface="Comic Sans MS" pitchFamily="66" charset="0"/>
              </a:rPr>
              <a:t> the diagram.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3E378-3BB0-6948-9A5A-F0E1D3CCB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534" y="1972282"/>
            <a:ext cx="6228076" cy="39444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95CF6D-C511-3540-9430-D24DF6A8EC8D}"/>
              </a:ext>
            </a:extLst>
          </p:cNvPr>
          <p:cNvSpPr/>
          <p:nvPr/>
        </p:nvSpPr>
        <p:spPr>
          <a:xfrm>
            <a:off x="2481373" y="5686718"/>
            <a:ext cx="9140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Fig 1.1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88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0348" y="177521"/>
            <a:ext cx="11698451" cy="50405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Cost-benefit Analysis of Tourism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171" y="789718"/>
            <a:ext cx="5234372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Benefits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8862" y="798954"/>
            <a:ext cx="5234372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itchFamily="66" charset="0"/>
              </a:rPr>
              <a:t>Drawbacks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96000" y="988292"/>
            <a:ext cx="0" cy="5403272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348" y="1265382"/>
            <a:ext cx="1155067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841" y="6391564"/>
            <a:ext cx="11739416" cy="36933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Demo</a:t>
            </a:r>
            <a:r>
              <a:rPr lang="en-GB" dirty="0">
                <a:latin typeface="Comic Sans MS" pitchFamily="66" charset="0"/>
              </a:rPr>
              <a:t>: What benefits and drawbacks does tourism bring to receiving areas?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6DFF1-3939-5147-8E78-A8AB4CF919AE}"/>
              </a:ext>
            </a:extLst>
          </p:cNvPr>
          <p:cNvSpPr txBox="1"/>
          <p:nvPr/>
        </p:nvSpPr>
        <p:spPr>
          <a:xfrm>
            <a:off x="6644612" y="2743460"/>
            <a:ext cx="4570414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Challenge</a:t>
            </a:r>
            <a:r>
              <a:rPr lang="en-GB" dirty="0">
                <a:latin typeface="Comic Sans MS" pitchFamily="66" charset="0"/>
              </a:rPr>
              <a:t>: Categorise the named drawbacks and benefits using SEEP?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350799-701F-2440-A7CE-F048ACF9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32" y="1742855"/>
            <a:ext cx="1973039" cy="255063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89DDD2C-B44F-1C4A-BA3B-99F0039C774E}"/>
              </a:ext>
            </a:extLst>
          </p:cNvPr>
          <p:cNvSpPr txBox="1">
            <a:spLocks/>
          </p:cNvSpPr>
          <p:nvPr/>
        </p:nvSpPr>
        <p:spPr>
          <a:xfrm>
            <a:off x="73152" y="5905235"/>
            <a:ext cx="47937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40C124A-4DAD-FA44-847E-E924AB2DFBDB}"/>
              </a:ext>
            </a:extLst>
          </p:cNvPr>
          <p:cNvSpPr txBox="1">
            <a:spLocks/>
          </p:cNvSpPr>
          <p:nvPr/>
        </p:nvSpPr>
        <p:spPr>
          <a:xfrm>
            <a:off x="497597" y="1524280"/>
            <a:ext cx="47937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DC892C-D53A-BC4E-8CC5-2C3A621FE867}"/>
              </a:ext>
            </a:extLst>
          </p:cNvPr>
          <p:cNvSpPr txBox="1"/>
          <p:nvPr/>
        </p:nvSpPr>
        <p:spPr>
          <a:xfrm>
            <a:off x="2778215" y="1718938"/>
            <a:ext cx="2353776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itchFamily="66" charset="0"/>
              </a:rPr>
              <a:t>Demo</a:t>
            </a:r>
            <a:r>
              <a:rPr lang="en-GB" b="1" dirty="0">
                <a:latin typeface="Comic Sans MS" pitchFamily="66" charset="0"/>
              </a:rPr>
              <a:t>: </a:t>
            </a:r>
            <a:r>
              <a:rPr lang="en-GB" dirty="0">
                <a:latin typeface="Comic Sans MS" pitchFamily="66" charset="0"/>
              </a:rPr>
              <a:t>Turn to page 200-201 and check your answer. What have you missed?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24A7B0C-09BD-E14C-9689-02625F69A1B2}"/>
              </a:ext>
            </a:extLst>
          </p:cNvPr>
          <p:cNvSpPr txBox="1">
            <a:spLocks/>
          </p:cNvSpPr>
          <p:nvPr/>
        </p:nvSpPr>
        <p:spPr>
          <a:xfrm>
            <a:off x="6383661" y="2239404"/>
            <a:ext cx="47937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050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0348" y="177521"/>
            <a:ext cx="11698451" cy="50405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Cost-benefit Analysis of Tourism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171" y="789718"/>
            <a:ext cx="5234372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Benefits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8862" y="798954"/>
            <a:ext cx="5234372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itchFamily="66" charset="0"/>
              </a:rPr>
              <a:t>Drawbacks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96000" y="988292"/>
            <a:ext cx="0" cy="5403272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348" y="1265382"/>
            <a:ext cx="1155067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79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C46102-B7E8-8C43-AA0A-B358BFF23993}"/>
              </a:ext>
            </a:extLst>
          </p:cNvPr>
          <p:cNvSpPr txBox="1"/>
          <p:nvPr/>
        </p:nvSpPr>
        <p:spPr>
          <a:xfrm>
            <a:off x="290347" y="848430"/>
            <a:ext cx="11698451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omic Sans MS" pitchFamily="66" charset="0"/>
              </a:rPr>
              <a:t>Learning Objective</a:t>
            </a:r>
            <a:r>
              <a:rPr lang="en-GB" sz="2400" b="1" dirty="0">
                <a:latin typeface="Comic Sans MS" pitchFamily="66" charset="0"/>
              </a:rPr>
              <a:t>: </a:t>
            </a:r>
            <a:r>
              <a:rPr lang="en-GB" sz="2400" dirty="0">
                <a:latin typeface="Comic Sans MS" pitchFamily="66" charset="0"/>
              </a:rPr>
              <a:t>To be able to explain how tourism has grown since 1950 and be able to analyse its impact on receiving areas.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66C62E-1644-BF4A-8664-73C2E58FA6BD}"/>
              </a:ext>
            </a:extLst>
          </p:cNvPr>
          <p:cNvSpPr txBox="1">
            <a:spLocks/>
          </p:cNvSpPr>
          <p:nvPr/>
        </p:nvSpPr>
        <p:spPr>
          <a:xfrm>
            <a:off x="290348" y="177521"/>
            <a:ext cx="11698451" cy="50405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Tourism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8ED7B-64D2-0248-BF50-2A4753CC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2712434"/>
            <a:ext cx="3968045" cy="396804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45FFD0-96C3-8444-B7E9-6F3837381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588" y="1846280"/>
            <a:ext cx="6132424" cy="4725970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are the reasons for the growth of tourism in relation to the main attractions of the physical and human landscape?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are the benefits and disadvantages of tourism to receiving areas?</a:t>
            </a:r>
          </a:p>
          <a:p>
            <a:r>
              <a:rPr lang="en-GB" dirty="0">
                <a:latin typeface="Comic Sans MS" panose="030F0702030302020204" pitchFamily="66" charset="0"/>
              </a:rPr>
              <a:t>Why is careful management of tourism required in order for the industry to be sustainable?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DCA4B-63D4-3D46-9122-85328FF6B055}"/>
              </a:ext>
            </a:extLst>
          </p:cNvPr>
          <p:cNvSpPr txBox="1"/>
          <p:nvPr/>
        </p:nvSpPr>
        <p:spPr>
          <a:xfrm>
            <a:off x="290347" y="1846280"/>
            <a:ext cx="5224628" cy="830997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omic Sans MS" pitchFamily="66" charset="0"/>
              </a:rPr>
              <a:t>Plenary</a:t>
            </a:r>
            <a:r>
              <a:rPr lang="en-GB" sz="2400" dirty="0">
                <a:latin typeface="Comic Sans MS" pitchFamily="66" charset="0"/>
              </a:rPr>
              <a:t>: What question might remain unanswered?</a:t>
            </a:r>
          </a:p>
        </p:txBody>
      </p:sp>
    </p:spTree>
    <p:extLst>
      <p:ext uri="{BB962C8B-B14F-4D97-AF65-F5344CB8AC3E}">
        <p14:creationId xmlns:p14="http://schemas.microsoft.com/office/powerpoint/2010/main" val="18441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256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Key Questions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Questions </dc:title>
  <dc:creator>Martin Roberts</dc:creator>
  <cp:lastModifiedBy>Martin Roberts</cp:lastModifiedBy>
  <cp:revision>3</cp:revision>
  <dcterms:created xsi:type="dcterms:W3CDTF">2019-04-04T17:53:29Z</dcterms:created>
  <dcterms:modified xsi:type="dcterms:W3CDTF">2019-04-04T18:14:55Z</dcterms:modified>
</cp:coreProperties>
</file>