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1" r:id="rId6"/>
    <p:sldId id="258" r:id="rId7"/>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549F1D-F165-4EDC-8EC5-E77D1F08A20D}">
          <p14:sldIdLst>
            <p14:sldId id="256"/>
            <p14:sldId id="259"/>
            <p14:sldId id="260"/>
            <p14:sldId id="262"/>
          </p14:sldIdLst>
        </p14:section>
        <p14:section name="Worksheet" id="{C5B0F429-2B32-4959-8125-B59B1AC98BA0}">
          <p14:sldIdLst>
            <p14:sldId id="261"/>
            <p14:sldId id="2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3" autoAdjust="0"/>
    <p:restoredTop sz="94660"/>
  </p:normalViewPr>
  <p:slideViewPr>
    <p:cSldViewPr snapToGrid="0" showGuides="1">
      <p:cViewPr varScale="1">
        <p:scale>
          <a:sx n="88" d="100"/>
          <a:sy n="88" d="100"/>
        </p:scale>
        <p:origin x="86"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D4B4AF-C1AE-4439-9526-C982641FD761}" type="datetimeFigureOut">
              <a:rPr lang="en-GB" smtClean="0"/>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288818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D4B4AF-C1AE-4439-9526-C982641FD761}" type="datetimeFigureOut">
              <a:rPr lang="en-GB" smtClean="0"/>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222577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D4B4AF-C1AE-4439-9526-C982641FD761}" type="datetimeFigureOut">
              <a:rPr lang="en-GB" smtClean="0"/>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168334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D4B4AF-C1AE-4439-9526-C982641FD761}" type="datetimeFigureOut">
              <a:rPr lang="en-GB" smtClean="0"/>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153323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D4B4AF-C1AE-4439-9526-C982641FD761}" type="datetimeFigureOut">
              <a:rPr lang="en-GB" smtClean="0"/>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274973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D4B4AF-C1AE-4439-9526-C982641FD761}" type="datetimeFigureOut">
              <a:rPr lang="en-GB" smtClean="0"/>
              <a:t>13/11/2016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226231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D4B4AF-C1AE-4439-9526-C982641FD761}" type="datetimeFigureOut">
              <a:rPr lang="en-GB" smtClean="0"/>
              <a:t>13/11/2016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57765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D4B4AF-C1AE-4439-9526-C982641FD761}" type="datetimeFigureOut">
              <a:rPr lang="en-GB" smtClean="0"/>
              <a:t>13/11/2016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296039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4B4AF-C1AE-4439-9526-C982641FD761}" type="datetimeFigureOut">
              <a:rPr lang="en-GB" smtClean="0"/>
              <a:t>13/11/2016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65167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D4B4AF-C1AE-4439-9526-C982641FD761}" type="datetimeFigureOut">
              <a:rPr lang="en-GB" smtClean="0"/>
              <a:t>13/11/2016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2370967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D4B4AF-C1AE-4439-9526-C982641FD761}" type="datetimeFigureOut">
              <a:rPr lang="en-GB" smtClean="0"/>
              <a:t>13/11/2016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16D2F8-C607-430C-9192-05ABD2F2482A}" type="slidenum">
              <a:rPr lang="en-GB" smtClean="0"/>
              <a:t>‹#›</a:t>
            </a:fld>
            <a:endParaRPr lang="en-GB"/>
          </a:p>
        </p:txBody>
      </p:sp>
    </p:spTree>
    <p:extLst>
      <p:ext uri="{BB962C8B-B14F-4D97-AF65-F5344CB8AC3E}">
        <p14:creationId xmlns:p14="http://schemas.microsoft.com/office/powerpoint/2010/main" val="52956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B4AF-C1AE-4439-9526-C982641FD761}" type="datetimeFigureOut">
              <a:rPr lang="en-GB" smtClean="0"/>
              <a:t>13/11/2016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6D2F8-C607-430C-9192-05ABD2F2482A}" type="slidenum">
              <a:rPr lang="en-GB" smtClean="0"/>
              <a:t>‹#›</a:t>
            </a:fld>
            <a:endParaRPr lang="en-GB"/>
          </a:p>
        </p:txBody>
      </p:sp>
    </p:spTree>
    <p:extLst>
      <p:ext uri="{BB962C8B-B14F-4D97-AF65-F5344CB8AC3E}">
        <p14:creationId xmlns:p14="http://schemas.microsoft.com/office/powerpoint/2010/main" val="1637616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284" y="199171"/>
            <a:ext cx="11769968" cy="363538"/>
          </a:xfrm>
          <a:ln w="28575">
            <a:solidFill>
              <a:srgbClr val="FF0000"/>
            </a:solidFill>
          </a:ln>
        </p:spPr>
        <p:txBody>
          <a:bodyPr>
            <a:normAutofit fontScale="90000"/>
          </a:bodyPr>
          <a:lstStyle/>
          <a:p>
            <a:r>
              <a:rPr lang="en-GB" sz="2000" u="sng" dirty="0">
                <a:latin typeface="Comic Sans MS" panose="030F0702030302020204" pitchFamily="66" charset="0"/>
              </a:rPr>
              <a:t>Weather</a:t>
            </a:r>
          </a:p>
        </p:txBody>
      </p:sp>
      <p:sp>
        <p:nvSpPr>
          <p:cNvPr id="3" name="Subtitle 2"/>
          <p:cNvSpPr>
            <a:spLocks noGrp="1"/>
          </p:cNvSpPr>
          <p:nvPr>
            <p:ph type="subTitle" idx="1"/>
          </p:nvPr>
        </p:nvSpPr>
        <p:spPr>
          <a:xfrm>
            <a:off x="284284" y="656615"/>
            <a:ext cx="11769968" cy="354500"/>
          </a:xfrm>
          <a:ln w="28575">
            <a:solidFill>
              <a:srgbClr val="FFC000"/>
            </a:solidFill>
          </a:ln>
        </p:spPr>
        <p:txBody>
          <a:bodyPr>
            <a:normAutofit lnSpcReduction="10000"/>
          </a:bodyPr>
          <a:lstStyle/>
          <a:p>
            <a:pPr algn="l"/>
            <a:r>
              <a:rPr lang="en-GB" sz="2000" u="sng" dirty="0">
                <a:latin typeface="Comic Sans MS" panose="030F0702030302020204" pitchFamily="66" charset="0"/>
              </a:rPr>
              <a:t>Learning Objective</a:t>
            </a:r>
            <a:r>
              <a:rPr lang="en-GB" sz="2000" dirty="0">
                <a:latin typeface="Comic Sans MS" panose="030F0702030302020204" pitchFamily="66" charset="0"/>
              </a:rPr>
              <a:t>: To be able to explain how weather data is collected.</a:t>
            </a:r>
          </a:p>
        </p:txBody>
      </p:sp>
      <p:sp>
        <p:nvSpPr>
          <p:cNvPr id="10" name="Rectangle 9"/>
          <p:cNvSpPr/>
          <p:nvPr/>
        </p:nvSpPr>
        <p:spPr>
          <a:xfrm>
            <a:off x="156802" y="1242270"/>
            <a:ext cx="2077813" cy="369332"/>
          </a:xfrm>
          <a:prstGeom prst="rect">
            <a:avLst/>
          </a:prstGeom>
          <a:ln w="28575">
            <a:solidFill>
              <a:srgbClr val="7030A0"/>
            </a:solidFill>
          </a:ln>
        </p:spPr>
        <p:txBody>
          <a:bodyPr wrap="none">
            <a:spAutoFit/>
          </a:bodyPr>
          <a:lstStyle/>
          <a:p>
            <a:r>
              <a:rPr lang="en-GB" dirty="0">
                <a:latin typeface="Comic Sans MS" panose="030F0702030302020204" pitchFamily="66" charset="0"/>
              </a:rPr>
              <a:t>Stevenson screen</a:t>
            </a:r>
            <a:endParaRPr lang="en-GB" dirty="0"/>
          </a:p>
        </p:txBody>
      </p:sp>
      <p:pic>
        <p:nvPicPr>
          <p:cNvPr id="1026" name="Picture 2" descr="http://www.weatherforschools.me.uk/images/metsp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802" y="1766431"/>
            <a:ext cx="2332774" cy="48586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2705492" y="1684311"/>
            <a:ext cx="9348759" cy="4150390"/>
          </a:xfrm>
          <a:prstGeom prst="rect">
            <a:avLst/>
          </a:prstGeom>
          <a:ln w="28575">
            <a:solidFill>
              <a:srgbClr val="00FF00"/>
            </a:solidFill>
          </a:ln>
        </p:spPr>
      </p:pic>
      <p:sp>
        <p:nvSpPr>
          <p:cNvPr id="8" name="Title 1"/>
          <p:cNvSpPr txBox="1">
            <a:spLocks/>
          </p:cNvSpPr>
          <p:nvPr/>
        </p:nvSpPr>
        <p:spPr>
          <a:xfrm>
            <a:off x="2705493" y="1165944"/>
            <a:ext cx="9370739" cy="363538"/>
          </a:xfrm>
          <a:prstGeom prst="rect">
            <a:avLst/>
          </a:prstGeom>
          <a:ln w="28575">
            <a:solidFill>
              <a:srgbClr val="00FF00"/>
            </a:solidFill>
          </a:ln>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u="sng" dirty="0">
                <a:latin typeface="Comic Sans MS" panose="030F0702030302020204" pitchFamily="66" charset="0"/>
              </a:rPr>
              <a:t>Starter</a:t>
            </a:r>
            <a:r>
              <a:rPr lang="en-GB" sz="2000" dirty="0">
                <a:latin typeface="Comic Sans MS" panose="030F0702030302020204" pitchFamily="66" charset="0"/>
              </a:rPr>
              <a:t>: Complete your starter sheet. Use pages 140-146 to help you complete the table. </a:t>
            </a:r>
          </a:p>
        </p:txBody>
      </p:sp>
      <p:sp>
        <p:nvSpPr>
          <p:cNvPr id="9" name="Title 1"/>
          <p:cNvSpPr txBox="1">
            <a:spLocks/>
          </p:cNvSpPr>
          <p:nvPr/>
        </p:nvSpPr>
        <p:spPr>
          <a:xfrm>
            <a:off x="2683512" y="5973614"/>
            <a:ext cx="9370739" cy="363538"/>
          </a:xfrm>
          <a:prstGeom prst="rect">
            <a:avLst/>
          </a:prstGeom>
          <a:ln w="28575">
            <a:solidFill>
              <a:srgbClr val="00B0F0"/>
            </a:solidFill>
          </a:ln>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u="sng" dirty="0">
                <a:latin typeface="Comic Sans MS" panose="030F0702030302020204" pitchFamily="66" charset="0"/>
              </a:rPr>
              <a:t>Challenge: </a:t>
            </a:r>
            <a:r>
              <a:rPr lang="en-GB" sz="2000" dirty="0">
                <a:latin typeface="Comic Sans MS" panose="030F0702030302020204" pitchFamily="66" charset="0"/>
              </a:rPr>
              <a:t>Look at your past paper and attempt to answer the questions.  </a:t>
            </a:r>
          </a:p>
        </p:txBody>
      </p:sp>
    </p:spTree>
    <p:extLst>
      <p:ext uri="{BB962C8B-B14F-4D97-AF65-F5344CB8AC3E}">
        <p14:creationId xmlns:p14="http://schemas.microsoft.com/office/powerpoint/2010/main" val="228333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284" y="199171"/>
            <a:ext cx="11769968" cy="363538"/>
          </a:xfrm>
          <a:ln w="28575">
            <a:solidFill>
              <a:srgbClr val="FF0000"/>
            </a:solidFill>
          </a:ln>
        </p:spPr>
        <p:txBody>
          <a:bodyPr>
            <a:normAutofit fontScale="90000"/>
          </a:bodyPr>
          <a:lstStyle/>
          <a:p>
            <a:r>
              <a:rPr lang="en-GB" sz="2000" u="sng" dirty="0">
                <a:latin typeface="Comic Sans MS" panose="030F0702030302020204" pitchFamily="66" charset="0"/>
              </a:rPr>
              <a:t>Weather (Recording the weather)</a:t>
            </a:r>
          </a:p>
        </p:txBody>
      </p:sp>
      <p:sp>
        <p:nvSpPr>
          <p:cNvPr id="3" name="Subtitle 2"/>
          <p:cNvSpPr>
            <a:spLocks noGrp="1"/>
          </p:cNvSpPr>
          <p:nvPr>
            <p:ph type="subTitle" idx="1"/>
          </p:nvPr>
        </p:nvSpPr>
        <p:spPr>
          <a:xfrm>
            <a:off x="284284" y="656615"/>
            <a:ext cx="11769968" cy="354500"/>
          </a:xfrm>
          <a:ln w="28575">
            <a:solidFill>
              <a:srgbClr val="FFC000"/>
            </a:solidFill>
          </a:ln>
        </p:spPr>
        <p:txBody>
          <a:bodyPr>
            <a:normAutofit lnSpcReduction="10000"/>
          </a:bodyPr>
          <a:lstStyle/>
          <a:p>
            <a:pPr algn="l"/>
            <a:r>
              <a:rPr lang="en-GB" sz="2000" u="sng" dirty="0">
                <a:latin typeface="Comic Sans MS" panose="030F0702030302020204" pitchFamily="66" charset="0"/>
              </a:rPr>
              <a:t>Learning Objective</a:t>
            </a:r>
            <a:r>
              <a:rPr lang="en-GB" sz="2000" dirty="0">
                <a:latin typeface="Comic Sans MS" panose="030F0702030302020204" pitchFamily="66" charset="0"/>
              </a:rPr>
              <a:t>: To be able to explain how weather data is collected.</a:t>
            </a:r>
          </a:p>
        </p:txBody>
      </p:sp>
      <p:sp>
        <p:nvSpPr>
          <p:cNvPr id="10" name="Rectangle 9"/>
          <p:cNvSpPr/>
          <p:nvPr/>
        </p:nvSpPr>
        <p:spPr>
          <a:xfrm>
            <a:off x="156802" y="1242270"/>
            <a:ext cx="2077813" cy="369332"/>
          </a:xfrm>
          <a:prstGeom prst="rect">
            <a:avLst/>
          </a:prstGeom>
          <a:ln w="28575">
            <a:solidFill>
              <a:srgbClr val="7030A0"/>
            </a:solidFill>
          </a:ln>
        </p:spPr>
        <p:txBody>
          <a:bodyPr wrap="none">
            <a:spAutoFit/>
          </a:bodyPr>
          <a:lstStyle/>
          <a:p>
            <a:r>
              <a:rPr lang="en-GB" dirty="0">
                <a:latin typeface="Comic Sans MS" panose="030F0702030302020204" pitchFamily="66" charset="0"/>
              </a:rPr>
              <a:t>Stevenson screen</a:t>
            </a:r>
            <a:endParaRPr lang="en-GB" dirty="0"/>
          </a:p>
        </p:txBody>
      </p:sp>
      <p:pic>
        <p:nvPicPr>
          <p:cNvPr id="1026" name="Picture 2" descr="http://www.weatherforschools.me.uk/images/metsp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802" y="1766431"/>
            <a:ext cx="2332774" cy="48586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2837708" y="1690868"/>
            <a:ext cx="7830292" cy="3476264"/>
          </a:xfrm>
          <a:prstGeom prst="rect">
            <a:avLst/>
          </a:prstGeom>
          <a:ln w="28575">
            <a:solidFill>
              <a:srgbClr val="00FF00"/>
            </a:solidFill>
          </a:ln>
        </p:spPr>
      </p:pic>
      <p:sp>
        <p:nvSpPr>
          <p:cNvPr id="8" name="Title 1"/>
          <p:cNvSpPr txBox="1">
            <a:spLocks/>
          </p:cNvSpPr>
          <p:nvPr/>
        </p:nvSpPr>
        <p:spPr>
          <a:xfrm>
            <a:off x="2705493" y="1165944"/>
            <a:ext cx="9370739" cy="363538"/>
          </a:xfrm>
          <a:prstGeom prst="rect">
            <a:avLst/>
          </a:prstGeom>
          <a:ln w="28575">
            <a:solidFill>
              <a:srgbClr val="00FF00"/>
            </a:solidFill>
          </a:ln>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u="sng" dirty="0">
                <a:latin typeface="Comic Sans MS" panose="030F0702030302020204" pitchFamily="66" charset="0"/>
              </a:rPr>
              <a:t>Starter</a:t>
            </a:r>
            <a:r>
              <a:rPr lang="en-GB" sz="2000" dirty="0">
                <a:latin typeface="Comic Sans MS" panose="030F0702030302020204" pitchFamily="66" charset="0"/>
              </a:rPr>
              <a:t>: Complete your starter sheet. Use pages 140-146 to help you complete the table. </a:t>
            </a:r>
          </a:p>
        </p:txBody>
      </p:sp>
      <p:sp>
        <p:nvSpPr>
          <p:cNvPr id="4" name="Rectangle 3"/>
          <p:cNvSpPr/>
          <p:nvPr/>
        </p:nvSpPr>
        <p:spPr>
          <a:xfrm>
            <a:off x="2688075" y="4781004"/>
            <a:ext cx="1483330" cy="42672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023360" y="5241432"/>
            <a:ext cx="8052872" cy="1477328"/>
          </a:xfrm>
          <a:prstGeom prst="rect">
            <a:avLst/>
          </a:prstGeom>
          <a:ln w="28575">
            <a:solidFill>
              <a:srgbClr val="7030A0"/>
            </a:solidFill>
          </a:ln>
        </p:spPr>
        <p:txBody>
          <a:bodyPr wrap="square">
            <a:spAutoFit/>
          </a:bodyPr>
          <a:lstStyle/>
          <a:p>
            <a:r>
              <a:rPr lang="en-GB" dirty="0">
                <a:solidFill>
                  <a:srgbClr val="000000"/>
                </a:solidFill>
                <a:latin typeface="Comic Sans MS" panose="030F0702030302020204" pitchFamily="66" charset="0"/>
              </a:rPr>
              <a:t>Wind vanes are used to check the direction of the wind. Compass points are used to give wind direction. Wind is measured in the direction that the wind is coming from. Wind vanes are often placed on top of buildings so that they are fully exposed to the wind. When using a wind vane you need to use a compass to make sure that it is properly aligned.</a:t>
            </a:r>
            <a:endParaRPr lang="en-GB" dirty="0">
              <a:latin typeface="Comic Sans MS" panose="030F0702030302020204" pitchFamily="66" charset="0"/>
            </a:endParaRPr>
          </a:p>
        </p:txBody>
      </p:sp>
      <p:pic>
        <p:nvPicPr>
          <p:cNvPr id="6" name="Picture 5"/>
          <p:cNvPicPr>
            <a:picLocks noChangeAspect="1"/>
          </p:cNvPicPr>
          <p:nvPr/>
        </p:nvPicPr>
        <p:blipFill>
          <a:blip r:embed="rId4"/>
          <a:stretch>
            <a:fillRect/>
          </a:stretch>
        </p:blipFill>
        <p:spPr>
          <a:xfrm>
            <a:off x="2295575" y="5321961"/>
            <a:ext cx="1619250" cy="1238250"/>
          </a:xfrm>
          <a:prstGeom prst="rect">
            <a:avLst/>
          </a:prstGeom>
          <a:ln w="28575">
            <a:solidFill>
              <a:srgbClr val="7030A0"/>
            </a:solidFill>
          </a:ln>
        </p:spPr>
      </p:pic>
    </p:spTree>
    <p:extLst>
      <p:ext uri="{BB962C8B-B14F-4D97-AF65-F5344CB8AC3E}">
        <p14:creationId xmlns:p14="http://schemas.microsoft.com/office/powerpoint/2010/main" val="245456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2476" y="22867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itle 1"/>
          <p:cNvSpPr txBox="1">
            <a:spLocks/>
          </p:cNvSpPr>
          <p:nvPr/>
        </p:nvSpPr>
        <p:spPr>
          <a:xfrm>
            <a:off x="284284" y="199171"/>
            <a:ext cx="11769968" cy="363538"/>
          </a:xfrm>
          <a:prstGeom prst="rect">
            <a:avLst/>
          </a:prstGeom>
          <a:ln w="28575">
            <a:solidFill>
              <a:srgbClr val="FF0000"/>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Clouds </a:t>
            </a:r>
          </a:p>
        </p:txBody>
      </p:sp>
      <p:sp>
        <p:nvSpPr>
          <p:cNvPr id="7" name="Rectangle 6"/>
          <p:cNvSpPr/>
          <p:nvPr/>
        </p:nvSpPr>
        <p:spPr>
          <a:xfrm>
            <a:off x="303492" y="651028"/>
            <a:ext cx="11769968" cy="2031325"/>
          </a:xfrm>
          <a:prstGeom prst="rect">
            <a:avLst/>
          </a:prstGeom>
          <a:ln w="28575">
            <a:solidFill>
              <a:srgbClr val="7030A0"/>
            </a:solidFill>
          </a:ln>
        </p:spPr>
        <p:txBody>
          <a:bodyPr wrap="square">
            <a:spAutoFit/>
          </a:bodyPr>
          <a:lstStyle/>
          <a:p>
            <a:pPr fontAlgn="t"/>
            <a:r>
              <a:rPr lang="en-GB" dirty="0">
                <a:latin typeface="Comic Sans MS" panose="030F0702030302020204" pitchFamily="66" charset="0"/>
              </a:rPr>
              <a:t>It is also possible to count day light hours, sunshine hours or cloud cover. To Calculate day light hours you need to record the time between sun rise and sun set. To Calculate sun shine hours is a lot harder, because you have to time every time the sun comes out (stopwatch). To calculate cloud cover a mirror is often used. You divide the mirror into squares and then place the mirror on the ground. The mirror will reflect the clouds and you can count the number of squares covered or partially covered by cloud. You can do this as a percentage or convert to </a:t>
            </a:r>
            <a:r>
              <a:rPr lang="en-GB" dirty="0" err="1">
                <a:latin typeface="Comic Sans MS" panose="030F0702030302020204" pitchFamily="66" charset="0"/>
              </a:rPr>
              <a:t>oktas</a:t>
            </a:r>
            <a:r>
              <a:rPr lang="en-GB" dirty="0">
                <a:latin typeface="Comic Sans MS" panose="030F0702030302020204" pitchFamily="66" charset="0"/>
              </a:rPr>
              <a:t>, which is the normal measurement of cloud cover. You have to take several readings to avoid anomalous results.</a:t>
            </a:r>
          </a:p>
        </p:txBody>
      </p:sp>
      <p:sp>
        <p:nvSpPr>
          <p:cNvPr id="9" name="Title 1"/>
          <p:cNvSpPr txBox="1">
            <a:spLocks/>
          </p:cNvSpPr>
          <p:nvPr/>
        </p:nvSpPr>
        <p:spPr>
          <a:xfrm>
            <a:off x="284284" y="2770672"/>
            <a:ext cx="11789176" cy="363538"/>
          </a:xfrm>
          <a:prstGeom prst="rect">
            <a:avLst/>
          </a:prstGeom>
          <a:ln w="28575">
            <a:solidFill>
              <a:srgbClr val="00FF00"/>
            </a:solidFill>
          </a:ln>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u="sng" dirty="0">
                <a:latin typeface="Comic Sans MS" panose="030F0702030302020204" pitchFamily="66" charset="0"/>
              </a:rPr>
              <a:t>Demo</a:t>
            </a:r>
            <a:r>
              <a:rPr lang="en-GB" sz="2000" dirty="0">
                <a:latin typeface="Comic Sans MS" panose="030F0702030302020204" pitchFamily="66" charset="0"/>
              </a:rPr>
              <a:t>: Complete your worksheet on the different cloud types.</a:t>
            </a:r>
          </a:p>
        </p:txBody>
      </p:sp>
      <p:pic>
        <p:nvPicPr>
          <p:cNvPr id="10" name="Picture 9"/>
          <p:cNvPicPr>
            <a:picLocks noChangeAspect="1"/>
          </p:cNvPicPr>
          <p:nvPr/>
        </p:nvPicPr>
        <p:blipFill>
          <a:blip r:embed="rId2"/>
          <a:stretch>
            <a:fillRect/>
          </a:stretch>
        </p:blipFill>
        <p:spPr>
          <a:xfrm>
            <a:off x="303492" y="3299389"/>
            <a:ext cx="5926547" cy="3292999"/>
          </a:xfrm>
          <a:prstGeom prst="rect">
            <a:avLst/>
          </a:prstGeom>
          <a:ln w="28575">
            <a:solidFill>
              <a:srgbClr val="00FF00"/>
            </a:solidFill>
          </a:ln>
        </p:spPr>
      </p:pic>
      <p:pic>
        <p:nvPicPr>
          <p:cNvPr id="12" name="Picture 11"/>
          <p:cNvPicPr>
            <a:picLocks noChangeAspect="1"/>
          </p:cNvPicPr>
          <p:nvPr/>
        </p:nvPicPr>
        <p:blipFill>
          <a:blip r:embed="rId3"/>
          <a:stretch>
            <a:fillRect/>
          </a:stretch>
        </p:blipFill>
        <p:spPr>
          <a:xfrm>
            <a:off x="6476528" y="3732498"/>
            <a:ext cx="2305050" cy="3048000"/>
          </a:xfrm>
          <a:prstGeom prst="rect">
            <a:avLst/>
          </a:prstGeom>
        </p:spPr>
      </p:pic>
      <p:sp>
        <p:nvSpPr>
          <p:cNvPr id="13" name="Title 1"/>
          <p:cNvSpPr txBox="1">
            <a:spLocks/>
          </p:cNvSpPr>
          <p:nvPr/>
        </p:nvSpPr>
        <p:spPr>
          <a:xfrm>
            <a:off x="6476528" y="3247230"/>
            <a:ext cx="2391791" cy="675331"/>
          </a:xfrm>
          <a:prstGeom prst="rect">
            <a:avLst/>
          </a:prstGeom>
          <a:solidFill>
            <a:schemeClr val="bg1"/>
          </a:solidFill>
          <a:ln w="28575">
            <a:solidFill>
              <a:srgbClr val="FF0000"/>
            </a:solidFill>
          </a:ln>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dirty="0">
                <a:latin typeface="Comic Sans MS" panose="030F0702030302020204" pitchFamily="66" charset="0"/>
              </a:rPr>
              <a:t>Use supporting material found on page. 145</a:t>
            </a:r>
          </a:p>
        </p:txBody>
      </p:sp>
      <p:sp>
        <p:nvSpPr>
          <p:cNvPr id="14" name="Rectangle 13"/>
          <p:cNvSpPr/>
          <p:nvPr/>
        </p:nvSpPr>
        <p:spPr>
          <a:xfrm>
            <a:off x="9028068" y="3212661"/>
            <a:ext cx="3045392" cy="3416320"/>
          </a:xfrm>
          <a:prstGeom prst="rect">
            <a:avLst/>
          </a:prstGeom>
          <a:ln w="28575">
            <a:solidFill>
              <a:schemeClr val="accent2"/>
            </a:solidFill>
          </a:ln>
        </p:spPr>
        <p:txBody>
          <a:bodyPr wrap="square">
            <a:spAutoFit/>
          </a:bodyPr>
          <a:lstStyle/>
          <a:p>
            <a:r>
              <a:rPr lang="en-GB" u="sng" dirty="0">
                <a:latin typeface="Comic Sans MS" panose="030F0702030302020204" pitchFamily="66" charset="0"/>
              </a:rPr>
              <a:t>Language for learning: </a:t>
            </a:r>
          </a:p>
          <a:p>
            <a:r>
              <a:rPr lang="en-GB" dirty="0">
                <a:latin typeface="Comic Sans MS" panose="030F0702030302020204" pitchFamily="66" charset="0"/>
              </a:rPr>
              <a:t>Clouds are a collection of water droplets or ice crystals. The warmer the air temperature, the more water vapour (gas) that the air can hold. However, when the air starts to cool, water vapour starts to condense as long as it has condensation nuclei to condense around.</a:t>
            </a:r>
          </a:p>
        </p:txBody>
      </p:sp>
    </p:spTree>
    <p:extLst>
      <p:ext uri="{BB962C8B-B14F-4D97-AF65-F5344CB8AC3E}">
        <p14:creationId xmlns:p14="http://schemas.microsoft.com/office/powerpoint/2010/main" val="3353982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4284" y="199171"/>
            <a:ext cx="11769968" cy="363538"/>
          </a:xfrm>
          <a:prstGeom prst="rect">
            <a:avLst/>
          </a:prstGeom>
          <a:ln w="28575">
            <a:solidFill>
              <a:srgbClr val="FF0000"/>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Paper 4 </a:t>
            </a:r>
          </a:p>
        </p:txBody>
      </p:sp>
      <p:pic>
        <p:nvPicPr>
          <p:cNvPr id="5" name="Picture 4"/>
          <p:cNvPicPr>
            <a:picLocks noChangeAspect="1"/>
          </p:cNvPicPr>
          <p:nvPr/>
        </p:nvPicPr>
        <p:blipFill>
          <a:blip r:embed="rId2"/>
          <a:stretch>
            <a:fillRect/>
          </a:stretch>
        </p:blipFill>
        <p:spPr>
          <a:xfrm>
            <a:off x="284284" y="821789"/>
            <a:ext cx="4138302" cy="5808498"/>
          </a:xfrm>
          <a:prstGeom prst="rect">
            <a:avLst/>
          </a:prstGeom>
          <a:ln w="28575">
            <a:solidFill>
              <a:srgbClr val="7030A0"/>
            </a:solidFill>
          </a:ln>
        </p:spPr>
      </p:pic>
      <p:sp>
        <p:nvSpPr>
          <p:cNvPr id="6" name="Rectangle 5"/>
          <p:cNvSpPr/>
          <p:nvPr/>
        </p:nvSpPr>
        <p:spPr>
          <a:xfrm>
            <a:off x="4607510" y="756518"/>
            <a:ext cx="7446741" cy="369332"/>
          </a:xfrm>
          <a:prstGeom prst="rect">
            <a:avLst/>
          </a:prstGeom>
          <a:ln w="28575">
            <a:solidFill>
              <a:srgbClr val="7030A0"/>
            </a:solidFill>
          </a:ln>
        </p:spPr>
        <p:txBody>
          <a:bodyPr wrap="square">
            <a:spAutoFit/>
          </a:bodyPr>
          <a:lstStyle/>
          <a:p>
            <a:r>
              <a:rPr lang="en-GB" dirty="0">
                <a:solidFill>
                  <a:srgbClr val="000000"/>
                </a:solidFill>
                <a:latin typeface="Comic Sans MS" panose="030F0702030302020204" pitchFamily="66" charset="0"/>
              </a:rPr>
              <a:t>1 ½ Hours 60 marks worth 27.5% of your overall grade</a:t>
            </a:r>
            <a:endParaRPr lang="en-GB" dirty="0">
              <a:latin typeface="Comic Sans MS" panose="030F0702030302020204" pitchFamily="66" charset="0"/>
            </a:endParaRPr>
          </a:p>
        </p:txBody>
      </p:sp>
      <p:sp>
        <p:nvSpPr>
          <p:cNvPr id="8" name="AutoShape 2" descr="Picture"/>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3"/>
          <a:stretch>
            <a:fillRect/>
          </a:stretch>
        </p:blipFill>
        <p:spPr>
          <a:xfrm>
            <a:off x="264949" y="1609725"/>
            <a:ext cx="4157637" cy="3943350"/>
          </a:xfrm>
          <a:prstGeom prst="rect">
            <a:avLst/>
          </a:prstGeom>
          <a:ln w="28575">
            <a:solidFill>
              <a:srgbClr val="7030A0"/>
            </a:solidFill>
          </a:ln>
        </p:spPr>
      </p:pic>
      <p:sp>
        <p:nvSpPr>
          <p:cNvPr id="10" name="Rectangle 9"/>
          <p:cNvSpPr/>
          <p:nvPr/>
        </p:nvSpPr>
        <p:spPr>
          <a:xfrm>
            <a:off x="4607510" y="1609725"/>
            <a:ext cx="2833357" cy="2585323"/>
          </a:xfrm>
          <a:prstGeom prst="rect">
            <a:avLst/>
          </a:prstGeom>
          <a:ln w="28575">
            <a:solidFill>
              <a:srgbClr val="7030A0"/>
            </a:solidFill>
          </a:ln>
        </p:spPr>
        <p:txBody>
          <a:bodyPr wrap="square">
            <a:spAutoFit/>
          </a:bodyPr>
          <a:lstStyle/>
          <a:p>
            <a:r>
              <a:rPr lang="en-GB" b="1" u="sng" dirty="0">
                <a:solidFill>
                  <a:srgbClr val="060606"/>
                </a:solidFill>
                <a:latin typeface="Comic Sans MS" panose="030F0702030302020204" pitchFamily="66" charset="0"/>
              </a:rPr>
              <a:t>Tip 1</a:t>
            </a:r>
            <a:br>
              <a:rPr lang="en-GB" b="1" dirty="0">
                <a:solidFill>
                  <a:srgbClr val="060606"/>
                </a:solidFill>
                <a:latin typeface="Comic Sans MS" panose="030F0702030302020204" pitchFamily="66" charset="0"/>
              </a:rPr>
            </a:br>
            <a:r>
              <a:rPr lang="en-GB" b="1" dirty="0">
                <a:solidFill>
                  <a:srgbClr val="060606"/>
                </a:solidFill>
                <a:latin typeface="Comic Sans MS" panose="030F0702030302020204" pitchFamily="66" charset="0"/>
              </a:rPr>
              <a:t>Yes it really is that easy</a:t>
            </a:r>
            <a:br>
              <a:rPr lang="en-GB" dirty="0">
                <a:latin typeface="Comic Sans MS" panose="030F0702030302020204" pitchFamily="66" charset="0"/>
              </a:rPr>
            </a:br>
            <a:r>
              <a:rPr lang="en-GB" dirty="0">
                <a:solidFill>
                  <a:srgbClr val="060606"/>
                </a:solidFill>
                <a:latin typeface="Comic Sans MS" panose="030F0702030302020204" pitchFamily="66" charset="0"/>
              </a:rPr>
              <a:t>Do not over-complicate the question. They are asking you for straightforward things so as to assess your common sense. </a:t>
            </a:r>
            <a:endParaRPr lang="en-GB" dirty="0">
              <a:latin typeface="Comic Sans MS" panose="030F0702030302020204" pitchFamily="66" charset="0"/>
            </a:endParaRPr>
          </a:p>
        </p:txBody>
      </p:sp>
      <p:sp>
        <p:nvSpPr>
          <p:cNvPr id="11" name="Rectangle 10"/>
          <p:cNvSpPr/>
          <p:nvPr/>
        </p:nvSpPr>
        <p:spPr>
          <a:xfrm>
            <a:off x="7630257" y="1197626"/>
            <a:ext cx="4423993" cy="3139321"/>
          </a:xfrm>
          <a:prstGeom prst="rect">
            <a:avLst/>
          </a:prstGeom>
          <a:ln w="28575">
            <a:solidFill>
              <a:srgbClr val="7030A0"/>
            </a:solidFill>
          </a:ln>
        </p:spPr>
        <p:txBody>
          <a:bodyPr wrap="square">
            <a:spAutoFit/>
          </a:bodyPr>
          <a:lstStyle/>
          <a:p>
            <a:r>
              <a:rPr lang="en-GB" b="1" u="sng" dirty="0">
                <a:latin typeface="Comic Sans MS" panose="030F0702030302020204" pitchFamily="66" charset="0"/>
              </a:rPr>
              <a:t>Tip 2</a:t>
            </a:r>
          </a:p>
          <a:p>
            <a:r>
              <a:rPr lang="en-GB" dirty="0">
                <a:latin typeface="Comic Sans MS" panose="030F0702030302020204" pitchFamily="66" charset="0"/>
              </a:rPr>
              <a:t>Questions are not always easy to spot</a:t>
            </a:r>
          </a:p>
          <a:p>
            <a:r>
              <a:rPr lang="en-GB" dirty="0">
                <a:latin typeface="Comic Sans MS" panose="030F0702030302020204" pitchFamily="66" charset="0"/>
              </a:rPr>
              <a:t>It is often possible to miss questions on this paper. They can ask you to fill in table, complete graphs and many other activities. Do not always look for a questions but instead look for the box that tells you there are marks. It will look like this </a:t>
            </a:r>
            <a:r>
              <a:rPr lang="en-GB" b="1" dirty="0">
                <a:latin typeface="Comic Sans MS" panose="030F0702030302020204" pitchFamily="66" charset="0"/>
              </a:rPr>
              <a:t>[2]</a:t>
            </a:r>
            <a:r>
              <a:rPr lang="en-GB" dirty="0">
                <a:latin typeface="Comic Sans MS" panose="030F0702030302020204" pitchFamily="66" charset="0"/>
              </a:rPr>
              <a:t>. </a:t>
            </a:r>
          </a:p>
          <a:p>
            <a:r>
              <a:rPr lang="en-GB" dirty="0">
                <a:latin typeface="Comic Sans MS" panose="030F0702030302020204" pitchFamily="66" charset="0"/>
              </a:rPr>
              <a:t>When you see marks there is always a question for you to answer. </a:t>
            </a:r>
          </a:p>
        </p:txBody>
      </p:sp>
      <p:sp>
        <p:nvSpPr>
          <p:cNvPr id="12" name="Rectangle 11"/>
          <p:cNvSpPr/>
          <p:nvPr/>
        </p:nvSpPr>
        <p:spPr>
          <a:xfrm>
            <a:off x="4561742" y="4661595"/>
            <a:ext cx="7492508" cy="1754326"/>
          </a:xfrm>
          <a:prstGeom prst="rect">
            <a:avLst/>
          </a:prstGeom>
          <a:ln w="28575">
            <a:solidFill>
              <a:srgbClr val="7030A0"/>
            </a:solidFill>
          </a:ln>
        </p:spPr>
        <p:txBody>
          <a:bodyPr wrap="square">
            <a:spAutoFit/>
          </a:bodyPr>
          <a:lstStyle/>
          <a:p>
            <a:r>
              <a:rPr lang="en-GB" b="1" u="sng" dirty="0">
                <a:latin typeface="Comic Sans MS" panose="030F0702030302020204" pitchFamily="66" charset="0"/>
              </a:rPr>
              <a:t>Tip 3</a:t>
            </a:r>
          </a:p>
          <a:p>
            <a:pPr algn="just"/>
            <a:r>
              <a:rPr lang="en-GB" dirty="0">
                <a:latin typeface="Comic Sans MS" panose="030F0702030302020204" pitchFamily="66" charset="0"/>
              </a:rPr>
              <a:t>You need to prove or disprove hypothesis</a:t>
            </a:r>
          </a:p>
          <a:p>
            <a:pPr algn="just"/>
            <a:r>
              <a:rPr lang="en-GB" dirty="0">
                <a:latin typeface="Comic Sans MS" panose="030F0702030302020204" pitchFamily="66" charset="0"/>
              </a:rPr>
              <a:t>Any question asking you to look at data and a hypothesis will require you to say if the hypothesis is correct or not. Failure to do so can mean that you lose all the marks for that question. Even if you do not know you stand a 50% of getting it right so do not leave a blank. </a:t>
            </a:r>
          </a:p>
        </p:txBody>
      </p:sp>
    </p:spTree>
    <p:extLst>
      <p:ext uri="{BB962C8B-B14F-4D97-AF65-F5344CB8AC3E}">
        <p14:creationId xmlns:p14="http://schemas.microsoft.com/office/powerpoint/2010/main" val="129753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4284" y="85954"/>
            <a:ext cx="11769968" cy="363538"/>
          </a:xfrm>
          <a:prstGeom prst="rect">
            <a:avLst/>
          </a:prstGeom>
          <a:ln w="28575">
            <a:solidFill>
              <a:srgbClr val="FF0000"/>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Cloud types </a:t>
            </a:r>
          </a:p>
        </p:txBody>
      </p:sp>
      <p:grpSp>
        <p:nvGrpSpPr>
          <p:cNvPr id="14" name="Group 13"/>
          <p:cNvGrpSpPr/>
          <p:nvPr/>
        </p:nvGrpSpPr>
        <p:grpSpPr>
          <a:xfrm>
            <a:off x="1045028" y="862149"/>
            <a:ext cx="10772503" cy="5773791"/>
            <a:chOff x="1045028" y="522506"/>
            <a:chExt cx="10772503" cy="5773791"/>
          </a:xfrm>
        </p:grpSpPr>
        <p:cxnSp>
          <p:nvCxnSpPr>
            <p:cNvPr id="6" name="Straight Connector 5"/>
            <p:cNvCxnSpPr/>
            <p:nvPr/>
          </p:nvCxnSpPr>
          <p:spPr>
            <a:xfrm>
              <a:off x="1053737" y="522506"/>
              <a:ext cx="0" cy="57737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053738" y="6296297"/>
              <a:ext cx="107637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053736" y="5068389"/>
              <a:ext cx="1076379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045029" y="3672840"/>
              <a:ext cx="1076379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045028" y="2253343"/>
              <a:ext cx="1076379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045028" y="1121228"/>
              <a:ext cx="1076379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7" name="Title 1"/>
          <p:cNvSpPr txBox="1">
            <a:spLocks/>
          </p:cNvSpPr>
          <p:nvPr/>
        </p:nvSpPr>
        <p:spPr>
          <a:xfrm>
            <a:off x="494339" y="6412273"/>
            <a:ext cx="512296" cy="248235"/>
          </a:xfrm>
          <a:prstGeom prst="rect">
            <a:avLst/>
          </a:prstGeom>
          <a:ln w="28575">
            <a:noFill/>
          </a:ln>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0</a:t>
            </a:r>
          </a:p>
        </p:txBody>
      </p:sp>
      <p:sp>
        <p:nvSpPr>
          <p:cNvPr id="18" name="Title 1"/>
          <p:cNvSpPr txBox="1">
            <a:spLocks/>
          </p:cNvSpPr>
          <p:nvPr/>
        </p:nvSpPr>
        <p:spPr>
          <a:xfrm>
            <a:off x="413658" y="5264959"/>
            <a:ext cx="593772" cy="300487"/>
          </a:xfrm>
          <a:prstGeom prst="rect">
            <a:avLst/>
          </a:prstGeom>
          <a:ln w="28575">
            <a:noFill/>
          </a:ln>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1500</a:t>
            </a:r>
          </a:p>
        </p:txBody>
      </p:sp>
      <p:sp>
        <p:nvSpPr>
          <p:cNvPr id="19" name="Title 1"/>
          <p:cNvSpPr txBox="1">
            <a:spLocks/>
          </p:cNvSpPr>
          <p:nvPr/>
        </p:nvSpPr>
        <p:spPr>
          <a:xfrm>
            <a:off x="427706" y="3862239"/>
            <a:ext cx="593772" cy="300487"/>
          </a:xfrm>
          <a:prstGeom prst="rect">
            <a:avLst/>
          </a:prstGeom>
          <a:ln w="28575">
            <a:noFill/>
          </a:ln>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3000</a:t>
            </a:r>
          </a:p>
        </p:txBody>
      </p:sp>
      <p:sp>
        <p:nvSpPr>
          <p:cNvPr id="20" name="Title 1"/>
          <p:cNvSpPr txBox="1">
            <a:spLocks/>
          </p:cNvSpPr>
          <p:nvPr/>
        </p:nvSpPr>
        <p:spPr>
          <a:xfrm>
            <a:off x="441753" y="2420984"/>
            <a:ext cx="593772" cy="339022"/>
          </a:xfrm>
          <a:prstGeom prst="rect">
            <a:avLst/>
          </a:prstGeom>
          <a:ln w="28575">
            <a:noFill/>
          </a:ln>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6000</a:t>
            </a:r>
          </a:p>
        </p:txBody>
      </p:sp>
      <p:sp>
        <p:nvSpPr>
          <p:cNvPr id="21" name="Title 1"/>
          <p:cNvSpPr txBox="1">
            <a:spLocks/>
          </p:cNvSpPr>
          <p:nvPr/>
        </p:nvSpPr>
        <p:spPr>
          <a:xfrm>
            <a:off x="453601" y="1291360"/>
            <a:ext cx="593772" cy="339022"/>
          </a:xfrm>
          <a:prstGeom prst="rect">
            <a:avLst/>
          </a:prstGeom>
          <a:ln w="28575">
            <a:noFill/>
          </a:ln>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u="sng" dirty="0">
                <a:latin typeface="Comic Sans MS" panose="030F0702030302020204" pitchFamily="66" charset="0"/>
              </a:rPr>
              <a:t>12000</a:t>
            </a:r>
          </a:p>
        </p:txBody>
      </p:sp>
      <p:sp>
        <p:nvSpPr>
          <p:cNvPr id="22" name="Title 1"/>
          <p:cNvSpPr txBox="1">
            <a:spLocks/>
          </p:cNvSpPr>
          <p:nvPr/>
        </p:nvSpPr>
        <p:spPr>
          <a:xfrm>
            <a:off x="284284" y="498610"/>
            <a:ext cx="11769968" cy="363538"/>
          </a:xfrm>
          <a:prstGeom prst="rect">
            <a:avLst/>
          </a:prstGeom>
          <a:ln w="28575">
            <a:solidFill>
              <a:srgbClr val="00FF00"/>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u="sng" dirty="0">
                <a:latin typeface="Comic Sans MS" panose="030F0702030302020204" pitchFamily="66" charset="0"/>
              </a:rPr>
              <a:t>Demo</a:t>
            </a:r>
            <a:r>
              <a:rPr lang="en-GB" sz="1800" dirty="0">
                <a:latin typeface="Comic Sans MS" panose="030F0702030302020204" pitchFamily="66" charset="0"/>
              </a:rPr>
              <a:t>: Add the different cloud types to your table, ensure to add the correct labels (p.145)</a:t>
            </a:r>
          </a:p>
        </p:txBody>
      </p:sp>
    </p:spTree>
    <p:extLst>
      <p:ext uri="{BB962C8B-B14F-4D97-AF65-F5344CB8AC3E}">
        <p14:creationId xmlns:p14="http://schemas.microsoft.com/office/powerpoint/2010/main" val="221029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283" y="199171"/>
            <a:ext cx="11813931" cy="363538"/>
          </a:xfrm>
          <a:ln w="28575">
            <a:solidFill>
              <a:srgbClr val="FF0000"/>
            </a:solidFill>
          </a:ln>
        </p:spPr>
        <p:txBody>
          <a:bodyPr>
            <a:normAutofit fontScale="90000"/>
          </a:bodyPr>
          <a:lstStyle/>
          <a:p>
            <a:r>
              <a:rPr lang="en-GB" sz="2000" u="sng" dirty="0">
                <a:latin typeface="Comic Sans MS" panose="030F0702030302020204" pitchFamily="66" charset="0"/>
              </a:rPr>
              <a:t>Weather</a:t>
            </a:r>
          </a:p>
        </p:txBody>
      </p:sp>
      <p:sp>
        <p:nvSpPr>
          <p:cNvPr id="3" name="Subtitle 2"/>
          <p:cNvSpPr>
            <a:spLocks noGrp="1"/>
          </p:cNvSpPr>
          <p:nvPr>
            <p:ph type="subTitle" idx="1"/>
          </p:nvPr>
        </p:nvSpPr>
        <p:spPr>
          <a:xfrm>
            <a:off x="284283" y="709367"/>
            <a:ext cx="11769969" cy="354500"/>
          </a:xfrm>
          <a:ln w="28575">
            <a:solidFill>
              <a:srgbClr val="FFC000"/>
            </a:solidFill>
          </a:ln>
        </p:spPr>
        <p:txBody>
          <a:bodyPr>
            <a:normAutofit lnSpcReduction="10000"/>
          </a:bodyPr>
          <a:lstStyle/>
          <a:p>
            <a:pPr algn="l"/>
            <a:r>
              <a:rPr lang="en-GB" sz="2000" u="sng" dirty="0">
                <a:latin typeface="Comic Sans MS" panose="030F0702030302020204" pitchFamily="66" charset="0"/>
              </a:rPr>
              <a:t>Learning Objective</a:t>
            </a:r>
            <a:r>
              <a:rPr lang="en-GB" sz="2000" dirty="0">
                <a:latin typeface="Comic Sans MS" panose="030F0702030302020204" pitchFamily="66" charset="0"/>
              </a:rPr>
              <a:t>: To be able to explain how weather data is collected.</a:t>
            </a:r>
          </a:p>
        </p:txBody>
      </p:sp>
      <p:cxnSp>
        <p:nvCxnSpPr>
          <p:cNvPr id="6" name="Straight Connector 5"/>
          <p:cNvCxnSpPr/>
          <p:nvPr/>
        </p:nvCxnSpPr>
        <p:spPr>
          <a:xfrm flipH="1">
            <a:off x="2136532" y="1345225"/>
            <a:ext cx="8792" cy="547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28245" y="1793631"/>
            <a:ext cx="11769969" cy="131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89035" y="1345225"/>
            <a:ext cx="1404240" cy="363538"/>
          </a:xfrm>
          <a:prstGeom prst="rect">
            <a:avLst/>
          </a:prstGeom>
          <a:ln w="28575">
            <a:solidFill>
              <a:srgbClr val="FF0000"/>
            </a:solidFill>
          </a:ln>
        </p:spPr>
        <p:txBody>
          <a:bodyPr vert="horz" lIns="91440" tIns="45720" rIns="91440" bIns="45720" rtlCol="0" anchor="ctr">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u="sng" dirty="0">
                <a:latin typeface="Comic Sans MS" panose="030F0702030302020204" pitchFamily="66" charset="0"/>
              </a:rPr>
              <a:t>Measuring weather</a:t>
            </a:r>
          </a:p>
        </p:txBody>
      </p:sp>
      <p:sp>
        <p:nvSpPr>
          <p:cNvPr id="5" name="Rectangle 4"/>
          <p:cNvSpPr/>
          <p:nvPr/>
        </p:nvSpPr>
        <p:spPr>
          <a:xfrm>
            <a:off x="695605" y="1969411"/>
            <a:ext cx="809837" cy="246221"/>
          </a:xfrm>
          <a:prstGeom prst="rect">
            <a:avLst/>
          </a:prstGeom>
        </p:spPr>
        <p:txBody>
          <a:bodyPr wrap="none">
            <a:spAutoFit/>
          </a:bodyPr>
          <a:lstStyle/>
          <a:p>
            <a:r>
              <a:rPr lang="en-GB" sz="1000" dirty="0">
                <a:solidFill>
                  <a:prstClr val="black"/>
                </a:solidFill>
                <a:latin typeface="Comic Sans MS" panose="030F0702030302020204" pitchFamily="66" charset="0"/>
              </a:rPr>
              <a:t>Rain gauge</a:t>
            </a:r>
            <a:endParaRPr lang="en-GB" sz="1000" dirty="0"/>
          </a:p>
        </p:txBody>
      </p:sp>
      <p:sp>
        <p:nvSpPr>
          <p:cNvPr id="9" name="Rectangle 8"/>
          <p:cNvSpPr/>
          <p:nvPr/>
        </p:nvSpPr>
        <p:spPr>
          <a:xfrm>
            <a:off x="489035" y="2454707"/>
            <a:ext cx="1656289" cy="400110"/>
          </a:xfrm>
          <a:prstGeom prst="rect">
            <a:avLst/>
          </a:prstGeom>
        </p:spPr>
        <p:txBody>
          <a:bodyPr wrap="square">
            <a:spAutoFit/>
          </a:bodyPr>
          <a:lstStyle/>
          <a:p>
            <a:r>
              <a:rPr lang="en-GB" sz="1000" dirty="0">
                <a:latin typeface="Comic Sans MS" panose="030F0702030302020204" pitchFamily="66" charset="0"/>
              </a:rPr>
              <a:t>maximum-minimum</a:t>
            </a:r>
          </a:p>
          <a:p>
            <a:r>
              <a:rPr lang="en-GB" sz="1000" dirty="0">
                <a:latin typeface="Comic Sans MS" panose="030F0702030302020204" pitchFamily="66" charset="0"/>
              </a:rPr>
              <a:t>thermometer</a:t>
            </a:r>
            <a:endParaRPr lang="en-GB" sz="1000" dirty="0"/>
          </a:p>
        </p:txBody>
      </p:sp>
      <p:sp>
        <p:nvSpPr>
          <p:cNvPr id="10" name="Rectangle 9"/>
          <p:cNvSpPr/>
          <p:nvPr/>
        </p:nvSpPr>
        <p:spPr>
          <a:xfrm>
            <a:off x="562709" y="3252367"/>
            <a:ext cx="1743806" cy="553998"/>
          </a:xfrm>
          <a:prstGeom prst="rect">
            <a:avLst/>
          </a:prstGeom>
        </p:spPr>
        <p:txBody>
          <a:bodyPr wrap="square">
            <a:spAutoFit/>
          </a:bodyPr>
          <a:lstStyle/>
          <a:p>
            <a:r>
              <a:rPr lang="en-GB" sz="1000" dirty="0">
                <a:latin typeface="Comic Sans MS" panose="030F0702030302020204" pitchFamily="66" charset="0"/>
              </a:rPr>
              <a:t>wet-and-dry bulb</a:t>
            </a:r>
          </a:p>
          <a:p>
            <a:r>
              <a:rPr lang="en-GB" sz="1000" dirty="0">
                <a:latin typeface="Comic Sans MS" panose="030F0702030302020204" pitchFamily="66" charset="0"/>
              </a:rPr>
              <a:t>thermometer (hygrometer)</a:t>
            </a:r>
          </a:p>
        </p:txBody>
      </p:sp>
      <p:sp>
        <p:nvSpPr>
          <p:cNvPr id="11" name="Rectangle 10"/>
          <p:cNvSpPr/>
          <p:nvPr/>
        </p:nvSpPr>
        <p:spPr>
          <a:xfrm>
            <a:off x="562709" y="4377702"/>
            <a:ext cx="1345469" cy="246221"/>
          </a:xfrm>
          <a:prstGeom prst="rect">
            <a:avLst/>
          </a:prstGeom>
        </p:spPr>
        <p:txBody>
          <a:bodyPr wrap="square">
            <a:spAutoFit/>
          </a:bodyPr>
          <a:lstStyle/>
          <a:p>
            <a:r>
              <a:rPr lang="en-GB" sz="1000" dirty="0">
                <a:latin typeface="Comic Sans MS" panose="030F0702030302020204" pitchFamily="66" charset="0"/>
              </a:rPr>
              <a:t>sunshine recorder</a:t>
            </a:r>
            <a:endParaRPr lang="en-GB" sz="1000" dirty="0"/>
          </a:p>
        </p:txBody>
      </p:sp>
      <p:sp>
        <p:nvSpPr>
          <p:cNvPr id="12" name="Rectangle 11"/>
          <p:cNvSpPr/>
          <p:nvPr/>
        </p:nvSpPr>
        <p:spPr>
          <a:xfrm>
            <a:off x="774038" y="5105168"/>
            <a:ext cx="816249" cy="246221"/>
          </a:xfrm>
          <a:prstGeom prst="rect">
            <a:avLst/>
          </a:prstGeom>
        </p:spPr>
        <p:txBody>
          <a:bodyPr wrap="none">
            <a:spAutoFit/>
          </a:bodyPr>
          <a:lstStyle/>
          <a:p>
            <a:r>
              <a:rPr lang="en-GB" sz="1000" dirty="0">
                <a:latin typeface="Comic Sans MS" panose="030F0702030302020204" pitchFamily="66" charset="0"/>
              </a:rPr>
              <a:t>barometer</a:t>
            </a:r>
            <a:endParaRPr lang="en-GB" sz="1000" dirty="0"/>
          </a:p>
        </p:txBody>
      </p:sp>
      <p:sp>
        <p:nvSpPr>
          <p:cNvPr id="13" name="Rectangle 12"/>
          <p:cNvSpPr/>
          <p:nvPr/>
        </p:nvSpPr>
        <p:spPr>
          <a:xfrm>
            <a:off x="633231" y="5811254"/>
            <a:ext cx="917239" cy="246221"/>
          </a:xfrm>
          <a:prstGeom prst="rect">
            <a:avLst/>
          </a:prstGeom>
        </p:spPr>
        <p:txBody>
          <a:bodyPr wrap="none">
            <a:spAutoFit/>
          </a:bodyPr>
          <a:lstStyle/>
          <a:p>
            <a:r>
              <a:rPr lang="en-GB" sz="1000" dirty="0">
                <a:latin typeface="Comic Sans MS" panose="030F0702030302020204" pitchFamily="66" charset="0"/>
              </a:rPr>
              <a:t>anemometer</a:t>
            </a:r>
            <a:endParaRPr lang="en-GB" sz="1000" dirty="0"/>
          </a:p>
        </p:txBody>
      </p:sp>
      <p:sp>
        <p:nvSpPr>
          <p:cNvPr id="14" name="Rectangle 13"/>
          <p:cNvSpPr/>
          <p:nvPr/>
        </p:nvSpPr>
        <p:spPr>
          <a:xfrm>
            <a:off x="722855" y="6411334"/>
            <a:ext cx="755335" cy="246221"/>
          </a:xfrm>
          <a:prstGeom prst="rect">
            <a:avLst/>
          </a:prstGeom>
        </p:spPr>
        <p:txBody>
          <a:bodyPr wrap="none">
            <a:spAutoFit/>
          </a:bodyPr>
          <a:lstStyle/>
          <a:p>
            <a:r>
              <a:rPr lang="en-GB" sz="1000" dirty="0">
                <a:latin typeface="Comic Sans MS" panose="030F0702030302020204" pitchFamily="66" charset="0"/>
              </a:rPr>
              <a:t>wind vane</a:t>
            </a:r>
            <a:endParaRPr lang="en-GB" sz="1000" dirty="0"/>
          </a:p>
        </p:txBody>
      </p:sp>
      <p:cxnSp>
        <p:nvCxnSpPr>
          <p:cNvPr id="15" name="Straight Connector 14"/>
          <p:cNvCxnSpPr/>
          <p:nvPr/>
        </p:nvCxnSpPr>
        <p:spPr>
          <a:xfrm flipH="1">
            <a:off x="5380892" y="1418608"/>
            <a:ext cx="1" cy="5404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06263" y="2398005"/>
            <a:ext cx="11769969" cy="1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06263" y="3147561"/>
            <a:ext cx="11769969" cy="1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28245" y="4077433"/>
            <a:ext cx="11769969" cy="1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13589" y="4841003"/>
            <a:ext cx="11769969" cy="1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28244" y="5568132"/>
            <a:ext cx="11769969" cy="1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39966" y="6297581"/>
            <a:ext cx="11769969" cy="1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28244" y="6809643"/>
            <a:ext cx="11769969" cy="13189"/>
          </a:xfrm>
          <a:prstGeom prst="line">
            <a:avLst/>
          </a:prstGeom>
        </p:spPr>
        <p:style>
          <a:lnRef idx="1">
            <a:schemeClr val="accent1"/>
          </a:lnRef>
          <a:fillRef idx="0">
            <a:schemeClr val="accent1"/>
          </a:fillRef>
          <a:effectRef idx="0">
            <a:schemeClr val="accent1"/>
          </a:effectRef>
          <a:fontRef idx="minor">
            <a:schemeClr val="tx1"/>
          </a:fontRef>
        </p:style>
      </p:cxnSp>
      <p:sp>
        <p:nvSpPr>
          <p:cNvPr id="25" name="Title 1"/>
          <p:cNvSpPr txBox="1">
            <a:spLocks/>
          </p:cNvSpPr>
          <p:nvPr/>
        </p:nvSpPr>
        <p:spPr>
          <a:xfrm>
            <a:off x="2956414" y="1361517"/>
            <a:ext cx="1608992" cy="293406"/>
          </a:xfrm>
          <a:prstGeom prst="rect">
            <a:avLst/>
          </a:prstGeom>
          <a:ln w="28575">
            <a:solidFill>
              <a:srgbClr val="FF0000"/>
            </a:solidFill>
          </a:ln>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1400" u="sng" dirty="0">
                <a:latin typeface="Comic Sans MS" panose="030F0702030302020204" pitchFamily="66" charset="0"/>
              </a:rPr>
              <a:t>Method</a:t>
            </a:r>
          </a:p>
        </p:txBody>
      </p:sp>
      <p:sp>
        <p:nvSpPr>
          <p:cNvPr id="26" name="Title 1"/>
          <p:cNvSpPr txBox="1">
            <a:spLocks/>
          </p:cNvSpPr>
          <p:nvPr/>
        </p:nvSpPr>
        <p:spPr>
          <a:xfrm>
            <a:off x="7924066" y="1370570"/>
            <a:ext cx="1608992" cy="284353"/>
          </a:xfrm>
          <a:prstGeom prst="rect">
            <a:avLst/>
          </a:prstGeom>
          <a:ln w="28575">
            <a:solidFill>
              <a:srgbClr val="FF0000"/>
            </a:solidFill>
          </a:ln>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1400" u="sng" dirty="0">
                <a:latin typeface="Comic Sans MS" panose="030F0702030302020204" pitchFamily="66" charset="0"/>
              </a:rPr>
              <a:t>Explanation </a:t>
            </a:r>
          </a:p>
        </p:txBody>
      </p:sp>
    </p:spTree>
    <p:extLst>
      <p:ext uri="{BB962C8B-B14F-4D97-AF65-F5344CB8AC3E}">
        <p14:creationId xmlns:p14="http://schemas.microsoft.com/office/powerpoint/2010/main" val="2116050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TotalTime>
  <Words>602</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Weather</vt:lpstr>
      <vt:lpstr>Weather (Recording the weather)</vt:lpstr>
      <vt:lpstr>PowerPoint Presentation</vt:lpstr>
      <vt:lpstr>PowerPoint Presentation</vt:lpstr>
      <vt:lpstr>PowerPoint Presentation</vt:lpstr>
      <vt:lpstr>Weather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dc:title>
  <dc:creator>martin roberts</dc:creator>
  <cp:lastModifiedBy>martin roberts</cp:lastModifiedBy>
  <cp:revision>9</cp:revision>
  <cp:lastPrinted>2016-11-08T10:26:05Z</cp:lastPrinted>
  <dcterms:created xsi:type="dcterms:W3CDTF">2016-11-08T09:50:49Z</dcterms:created>
  <dcterms:modified xsi:type="dcterms:W3CDTF">2016-11-14T07:47:10Z</dcterms:modified>
</cp:coreProperties>
</file>