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66" r:id="rId4"/>
    <p:sldId id="267" r:id="rId5"/>
    <p:sldId id="268" r:id="rId6"/>
    <p:sldId id="270" r:id="rId7"/>
    <p:sldId id="274" r:id="rId8"/>
    <p:sldId id="272" r:id="rId9"/>
    <p:sldId id="261" r:id="rId10"/>
    <p:sldId id="262"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660"/>
  </p:normalViewPr>
  <p:slideViewPr>
    <p:cSldViewPr>
      <p:cViewPr varScale="1">
        <p:scale>
          <a:sx n="70" d="100"/>
          <a:sy n="70" d="100"/>
        </p:scale>
        <p:origin x="67" y="259"/>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BB906-9B25-4EFF-A918-5F9F39A08AC0}" type="datetimeFigureOut">
              <a:rPr lang="en-GB" smtClean="0"/>
              <a:t>19/02/2018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F989C-CF38-429A-97D9-D1492CE6C618}" type="slidenum">
              <a:rPr lang="en-GB" smtClean="0"/>
              <a:t>‹#›</a:t>
            </a:fld>
            <a:endParaRPr lang="en-GB"/>
          </a:p>
        </p:txBody>
      </p:sp>
    </p:spTree>
    <p:extLst>
      <p:ext uri="{BB962C8B-B14F-4D97-AF65-F5344CB8AC3E}">
        <p14:creationId xmlns:p14="http://schemas.microsoft.com/office/powerpoint/2010/main" val="254554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171871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104113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278197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4152003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0AD310-64F5-4755-9A9B-59494E3080E5}" type="datetimeFigureOut">
              <a:rPr lang="en-GB" smtClean="0"/>
              <a:t>19/02/2018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0D682-22B0-43D7-A9F7-3A8F1BC5A92A}" type="slidenum">
              <a:rPr lang="en-GB" smtClean="0"/>
              <a:t>‹#›</a:t>
            </a:fld>
            <a:endParaRPr lang="en-GB"/>
          </a:p>
        </p:txBody>
      </p:sp>
    </p:spTree>
    <p:extLst>
      <p:ext uri="{BB962C8B-B14F-4D97-AF65-F5344CB8AC3E}">
        <p14:creationId xmlns:p14="http://schemas.microsoft.com/office/powerpoint/2010/main" val="369986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0AD310-64F5-4755-9A9B-59494E3080E5}" type="datetimeFigureOut">
              <a:rPr lang="en-GB" smtClean="0"/>
              <a:t>19/02/2018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0D682-22B0-43D7-A9F7-3A8F1BC5A92A}" type="slidenum">
              <a:rPr lang="en-GB" smtClean="0"/>
              <a:t>‹#›</a:t>
            </a:fld>
            <a:endParaRPr lang="en-GB"/>
          </a:p>
        </p:txBody>
      </p:sp>
    </p:spTree>
    <p:extLst>
      <p:ext uri="{BB962C8B-B14F-4D97-AF65-F5344CB8AC3E}">
        <p14:creationId xmlns:p14="http://schemas.microsoft.com/office/powerpoint/2010/main" val="313084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0AD310-64F5-4755-9A9B-59494E3080E5}" type="datetimeFigureOut">
              <a:rPr lang="en-GB" smtClean="0"/>
              <a:t>19/02/2018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0D682-22B0-43D7-A9F7-3A8F1BC5A92A}" type="slidenum">
              <a:rPr lang="en-GB" smtClean="0"/>
              <a:t>‹#›</a:t>
            </a:fld>
            <a:endParaRPr lang="en-GB"/>
          </a:p>
        </p:txBody>
      </p:sp>
    </p:spTree>
    <p:extLst>
      <p:ext uri="{BB962C8B-B14F-4D97-AF65-F5344CB8AC3E}">
        <p14:creationId xmlns:p14="http://schemas.microsoft.com/office/powerpoint/2010/main" val="791658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endParaRPr lang="de-DE"/>
          </a:p>
        </p:txBody>
      </p:sp>
      <p:sp>
        <p:nvSpPr>
          <p:cNvPr id="3" name="Date Placeholder 2"/>
          <p:cNvSpPr>
            <a:spLocks noGrp="1"/>
          </p:cNvSpPr>
          <p:nvPr>
            <p:ph type="dt" idx="10"/>
          </p:nvPr>
        </p:nvSpPr>
        <p:spPr>
          <a:xfrm>
            <a:off x="457200" y="6245225"/>
            <a:ext cx="2132013" cy="474663"/>
          </a:xfrm>
        </p:spPr>
        <p:txBody>
          <a:bodyPr/>
          <a:lstStyle>
            <a:lvl1pPr>
              <a:defRPr/>
            </a:lvl1pPr>
          </a:lstStyle>
          <a:p>
            <a:endParaRPr lang="en-GB" altLang="de-DE"/>
          </a:p>
        </p:txBody>
      </p:sp>
      <p:sp>
        <p:nvSpPr>
          <p:cNvPr id="4" name="Footer Placeholder 3"/>
          <p:cNvSpPr>
            <a:spLocks noGrp="1"/>
          </p:cNvSpPr>
          <p:nvPr>
            <p:ph type="ftr" idx="11"/>
          </p:nvPr>
        </p:nvSpPr>
        <p:spPr>
          <a:xfrm>
            <a:off x="3124200" y="6245225"/>
            <a:ext cx="2894013" cy="474663"/>
          </a:xfrm>
        </p:spPr>
        <p:txBody>
          <a:bodyPr/>
          <a:lstStyle>
            <a:lvl1pPr>
              <a:defRPr/>
            </a:lvl1pPr>
          </a:lstStyle>
          <a:p>
            <a:endParaRPr lang="en-GB" altLang="de-DE"/>
          </a:p>
        </p:txBody>
      </p:sp>
      <p:sp>
        <p:nvSpPr>
          <p:cNvPr id="5" name="Slide Number Placeholder 4"/>
          <p:cNvSpPr>
            <a:spLocks noGrp="1"/>
          </p:cNvSpPr>
          <p:nvPr>
            <p:ph type="sldNum" idx="12"/>
          </p:nvPr>
        </p:nvSpPr>
        <p:spPr>
          <a:xfrm>
            <a:off x="6553200" y="6245225"/>
            <a:ext cx="2132013" cy="474663"/>
          </a:xfrm>
        </p:spPr>
        <p:txBody>
          <a:bodyPr/>
          <a:lstStyle>
            <a:lvl1pPr>
              <a:defRPr/>
            </a:lvl1pPr>
          </a:lstStyle>
          <a:p>
            <a:fld id="{1AC73115-20BF-4829-A619-E04E5C3379CD}" type="slidenum">
              <a:rPr lang="en-GB" altLang="de-DE"/>
              <a:pPr/>
              <a:t>‹#›</a:t>
            </a:fld>
            <a:endParaRPr lang="en-GB" altLang="de-DE"/>
          </a:p>
        </p:txBody>
      </p:sp>
    </p:spTree>
    <p:extLst>
      <p:ext uri="{BB962C8B-B14F-4D97-AF65-F5344CB8AC3E}">
        <p14:creationId xmlns:p14="http://schemas.microsoft.com/office/powerpoint/2010/main" val="63595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0AD310-64F5-4755-9A9B-59494E3080E5}" type="datetimeFigureOut">
              <a:rPr lang="en-GB" smtClean="0"/>
              <a:t>19/02/2018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0D682-22B0-43D7-A9F7-3A8F1BC5A92A}" type="slidenum">
              <a:rPr lang="en-GB" smtClean="0"/>
              <a:t>‹#›</a:t>
            </a:fld>
            <a:endParaRPr lang="en-GB"/>
          </a:p>
        </p:txBody>
      </p:sp>
    </p:spTree>
    <p:extLst>
      <p:ext uri="{BB962C8B-B14F-4D97-AF65-F5344CB8AC3E}">
        <p14:creationId xmlns:p14="http://schemas.microsoft.com/office/powerpoint/2010/main" val="413016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0AD310-64F5-4755-9A9B-59494E3080E5}" type="datetimeFigureOut">
              <a:rPr lang="en-GB" smtClean="0"/>
              <a:t>19/02/2018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0D682-22B0-43D7-A9F7-3A8F1BC5A92A}" type="slidenum">
              <a:rPr lang="en-GB" smtClean="0"/>
              <a:t>‹#›</a:t>
            </a:fld>
            <a:endParaRPr lang="en-GB"/>
          </a:p>
        </p:txBody>
      </p:sp>
    </p:spTree>
    <p:extLst>
      <p:ext uri="{BB962C8B-B14F-4D97-AF65-F5344CB8AC3E}">
        <p14:creationId xmlns:p14="http://schemas.microsoft.com/office/powerpoint/2010/main" val="413686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0AD310-64F5-4755-9A9B-59494E3080E5}" type="datetimeFigureOut">
              <a:rPr lang="en-GB" smtClean="0"/>
              <a:t>19/02/2018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70D682-22B0-43D7-A9F7-3A8F1BC5A92A}" type="slidenum">
              <a:rPr lang="en-GB" smtClean="0"/>
              <a:t>‹#›</a:t>
            </a:fld>
            <a:endParaRPr lang="en-GB"/>
          </a:p>
        </p:txBody>
      </p:sp>
    </p:spTree>
    <p:extLst>
      <p:ext uri="{BB962C8B-B14F-4D97-AF65-F5344CB8AC3E}">
        <p14:creationId xmlns:p14="http://schemas.microsoft.com/office/powerpoint/2010/main" val="226700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0AD310-64F5-4755-9A9B-59494E3080E5}" type="datetimeFigureOut">
              <a:rPr lang="en-GB" smtClean="0"/>
              <a:t>19/02/2018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70D682-22B0-43D7-A9F7-3A8F1BC5A92A}" type="slidenum">
              <a:rPr lang="en-GB" smtClean="0"/>
              <a:t>‹#›</a:t>
            </a:fld>
            <a:endParaRPr lang="en-GB"/>
          </a:p>
        </p:txBody>
      </p:sp>
    </p:spTree>
    <p:extLst>
      <p:ext uri="{BB962C8B-B14F-4D97-AF65-F5344CB8AC3E}">
        <p14:creationId xmlns:p14="http://schemas.microsoft.com/office/powerpoint/2010/main" val="148546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0AD310-64F5-4755-9A9B-59494E3080E5}" type="datetimeFigureOut">
              <a:rPr lang="en-GB" smtClean="0"/>
              <a:t>19/02/2018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70D682-22B0-43D7-A9F7-3A8F1BC5A92A}" type="slidenum">
              <a:rPr lang="en-GB" smtClean="0"/>
              <a:t>‹#›</a:t>
            </a:fld>
            <a:endParaRPr lang="en-GB"/>
          </a:p>
        </p:txBody>
      </p:sp>
    </p:spTree>
    <p:extLst>
      <p:ext uri="{BB962C8B-B14F-4D97-AF65-F5344CB8AC3E}">
        <p14:creationId xmlns:p14="http://schemas.microsoft.com/office/powerpoint/2010/main" val="120011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AD310-64F5-4755-9A9B-59494E3080E5}" type="datetimeFigureOut">
              <a:rPr lang="en-GB" smtClean="0"/>
              <a:t>19/02/2018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70D682-22B0-43D7-A9F7-3A8F1BC5A92A}" type="slidenum">
              <a:rPr lang="en-GB" smtClean="0"/>
              <a:t>‹#›</a:t>
            </a:fld>
            <a:endParaRPr lang="en-GB"/>
          </a:p>
        </p:txBody>
      </p:sp>
    </p:spTree>
    <p:extLst>
      <p:ext uri="{BB962C8B-B14F-4D97-AF65-F5344CB8AC3E}">
        <p14:creationId xmlns:p14="http://schemas.microsoft.com/office/powerpoint/2010/main" val="50971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0AD310-64F5-4755-9A9B-59494E3080E5}" type="datetimeFigureOut">
              <a:rPr lang="en-GB" smtClean="0"/>
              <a:t>19/02/2018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70D682-22B0-43D7-A9F7-3A8F1BC5A92A}" type="slidenum">
              <a:rPr lang="en-GB" smtClean="0"/>
              <a:t>‹#›</a:t>
            </a:fld>
            <a:endParaRPr lang="en-GB"/>
          </a:p>
        </p:txBody>
      </p:sp>
    </p:spTree>
    <p:extLst>
      <p:ext uri="{BB962C8B-B14F-4D97-AF65-F5344CB8AC3E}">
        <p14:creationId xmlns:p14="http://schemas.microsoft.com/office/powerpoint/2010/main" val="225250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0AD310-64F5-4755-9A9B-59494E3080E5}" type="datetimeFigureOut">
              <a:rPr lang="en-GB" smtClean="0"/>
              <a:t>19/02/2018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70D682-22B0-43D7-A9F7-3A8F1BC5A92A}" type="slidenum">
              <a:rPr lang="en-GB" smtClean="0"/>
              <a:t>‹#›</a:t>
            </a:fld>
            <a:endParaRPr lang="en-GB"/>
          </a:p>
        </p:txBody>
      </p:sp>
    </p:spTree>
    <p:extLst>
      <p:ext uri="{BB962C8B-B14F-4D97-AF65-F5344CB8AC3E}">
        <p14:creationId xmlns:p14="http://schemas.microsoft.com/office/powerpoint/2010/main" val="2871436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AD310-64F5-4755-9A9B-59494E3080E5}" type="datetimeFigureOut">
              <a:rPr lang="en-GB" smtClean="0"/>
              <a:t>19/02/2018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0D682-22B0-43D7-A9F7-3A8F1BC5A92A}" type="slidenum">
              <a:rPr lang="en-GB" smtClean="0"/>
              <a:t>‹#›</a:t>
            </a:fld>
            <a:endParaRPr lang="en-GB"/>
          </a:p>
        </p:txBody>
      </p:sp>
    </p:spTree>
    <p:extLst>
      <p:ext uri="{BB962C8B-B14F-4D97-AF65-F5344CB8AC3E}">
        <p14:creationId xmlns:p14="http://schemas.microsoft.com/office/powerpoint/2010/main" val="2195597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008" y="62981"/>
            <a:ext cx="8964488" cy="369332"/>
          </a:xfrm>
          <a:prstGeom prst="rect">
            <a:avLst/>
          </a:prstGeom>
          <a:ln w="28575">
            <a:solidFill>
              <a:srgbClr val="FF0000"/>
            </a:solidFill>
          </a:ln>
        </p:spPr>
        <p:txBody>
          <a:bodyPr wrap="square">
            <a:spAutoFit/>
          </a:bodyPr>
          <a:lstStyle/>
          <a:p>
            <a:pPr algn="ctr"/>
            <a:r>
              <a:rPr lang="en-GB" u="sng" cap="all" dirty="0">
                <a:latin typeface="Comic Sans MS" panose="030F0702030302020204" pitchFamily="66" charset="0"/>
              </a:rPr>
              <a:t>Urban Deprivation </a:t>
            </a:r>
            <a:endParaRPr lang="en-GB" cap="all" dirty="0">
              <a:latin typeface="Comic Sans MS" panose="030F0702030302020204" pitchFamily="66" charset="0"/>
            </a:endParaRPr>
          </a:p>
        </p:txBody>
      </p:sp>
      <p:sp>
        <p:nvSpPr>
          <p:cNvPr id="6" name="Rectangle 5"/>
          <p:cNvSpPr/>
          <p:nvPr/>
        </p:nvSpPr>
        <p:spPr>
          <a:xfrm>
            <a:off x="81800" y="558438"/>
            <a:ext cx="8944903" cy="707886"/>
          </a:xfrm>
          <a:prstGeom prst="rect">
            <a:avLst/>
          </a:prstGeom>
          <a:ln w="28575">
            <a:solidFill>
              <a:srgbClr val="FFC000"/>
            </a:solidFill>
          </a:ln>
        </p:spPr>
        <p:txBody>
          <a:bodyPr wrap="square">
            <a:spAutoFit/>
          </a:bodyPr>
          <a:lstStyle/>
          <a:p>
            <a:r>
              <a:rPr lang="en-GB" sz="2000" b="1" u="sng" dirty="0">
                <a:latin typeface="Comic Sans MS" panose="030F0702030302020204" pitchFamily="66" charset="0"/>
              </a:rPr>
              <a:t>Learning Objective:</a:t>
            </a:r>
            <a:r>
              <a:rPr lang="en-GB" sz="2000" dirty="0">
                <a:latin typeface="Comic Sans MS" panose="030F0702030302020204" pitchFamily="66" charset="0"/>
              </a:rPr>
              <a:t> For students to be able to measure and explain urban deprivation through the use of a case study.</a:t>
            </a:r>
          </a:p>
        </p:txBody>
      </p:sp>
      <p:sp>
        <p:nvSpPr>
          <p:cNvPr id="4" name="Rectangle 3"/>
          <p:cNvSpPr/>
          <p:nvPr/>
        </p:nvSpPr>
        <p:spPr>
          <a:xfrm>
            <a:off x="72008" y="1484784"/>
            <a:ext cx="4572000" cy="4801314"/>
          </a:xfrm>
          <a:prstGeom prst="rect">
            <a:avLst/>
          </a:prstGeom>
          <a:ln w="28575">
            <a:solidFill>
              <a:schemeClr val="accent6">
                <a:lumMod val="75000"/>
              </a:schemeClr>
            </a:solidFill>
          </a:ln>
        </p:spPr>
        <p:txBody>
          <a:bodyPr>
            <a:spAutoFit/>
          </a:bodyPr>
          <a:lstStyle/>
          <a:p>
            <a:r>
              <a:rPr lang="en-GB" b="1" u="sng" dirty="0">
                <a:latin typeface="Comic Sans MS" panose="030F0702030302020204" pitchFamily="66" charset="0"/>
              </a:rPr>
              <a:t>Language for Learning:</a:t>
            </a:r>
          </a:p>
          <a:p>
            <a:pPr algn="just"/>
            <a:r>
              <a:rPr lang="en-GB" b="1" u="sng" dirty="0">
                <a:latin typeface="Comic Sans MS" panose="030F0702030302020204" pitchFamily="66" charset="0"/>
              </a:rPr>
              <a:t>Urban decline</a:t>
            </a:r>
            <a:r>
              <a:rPr lang="en-GB" b="1" dirty="0">
                <a:latin typeface="Comic Sans MS" panose="030F0702030302020204" pitchFamily="66" charset="0"/>
              </a:rPr>
              <a:t> </a:t>
            </a:r>
            <a:r>
              <a:rPr lang="en-GB" dirty="0">
                <a:latin typeface="Comic Sans MS" panose="030F0702030302020204" pitchFamily="66" charset="0"/>
              </a:rPr>
              <a:t>is the deterioration of the inner city often caused by lack of investment and maintenance.  It is often but not exclusively accompanied by a decline in population numbers, decreasing economic performance and unemployment.</a:t>
            </a:r>
          </a:p>
          <a:p>
            <a:pPr algn="just"/>
            <a:endParaRPr lang="en-GB" dirty="0">
              <a:latin typeface="Comic Sans MS" panose="030F0702030302020204" pitchFamily="66" charset="0"/>
            </a:endParaRPr>
          </a:p>
          <a:p>
            <a:pPr algn="just"/>
            <a:r>
              <a:rPr lang="en-GB" b="1" u="sng" dirty="0">
                <a:latin typeface="Comic Sans MS" panose="030F0702030302020204" pitchFamily="66" charset="0"/>
              </a:rPr>
              <a:t>Urban deprivation</a:t>
            </a:r>
            <a:r>
              <a:rPr lang="en-GB" b="1" dirty="0">
                <a:latin typeface="Comic Sans MS" panose="030F0702030302020204" pitchFamily="66" charset="0"/>
              </a:rPr>
              <a:t> </a:t>
            </a:r>
            <a:r>
              <a:rPr lang="en-GB" dirty="0">
                <a:latin typeface="Comic Sans MS" panose="030F0702030302020204" pitchFamily="66" charset="0"/>
              </a:rPr>
              <a:t>is a standard of leaving below that of the majority in a particular society that involves hardships and lack of access to resources. Places suffering from urban deprivation have visible differences in housing and economic opportunities been the rich living alongside poor people.</a:t>
            </a:r>
          </a:p>
        </p:txBody>
      </p:sp>
      <p:sp>
        <p:nvSpPr>
          <p:cNvPr id="8" name="Rectangle 7"/>
          <p:cNvSpPr/>
          <p:nvPr/>
        </p:nvSpPr>
        <p:spPr>
          <a:xfrm>
            <a:off x="4788024" y="1511885"/>
            <a:ext cx="4248472" cy="707886"/>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Starter</a:t>
            </a:r>
            <a:r>
              <a:rPr lang="en-GB" sz="2000" dirty="0">
                <a:latin typeface="Comic Sans MS" panose="030F0702030302020204" pitchFamily="66" charset="0"/>
              </a:rPr>
              <a:t>: Define the term Urban decline and urban deprivation. </a:t>
            </a:r>
          </a:p>
        </p:txBody>
      </p:sp>
      <p:pic>
        <p:nvPicPr>
          <p:cNvPr id="2" name="Picture 1">
            <a:extLst>
              <a:ext uri="{FF2B5EF4-FFF2-40B4-BE49-F238E27FC236}">
                <a16:creationId xmlns:a16="http://schemas.microsoft.com/office/drawing/2014/main" id="{11553644-65D4-4012-A70F-9F99A393D9E3}"/>
              </a:ext>
            </a:extLst>
          </p:cNvPr>
          <p:cNvPicPr>
            <a:picLocks noChangeAspect="1"/>
          </p:cNvPicPr>
          <p:nvPr/>
        </p:nvPicPr>
        <p:blipFill>
          <a:blip r:embed="rId2"/>
          <a:stretch>
            <a:fillRect/>
          </a:stretch>
        </p:blipFill>
        <p:spPr>
          <a:xfrm>
            <a:off x="4860032" y="2564904"/>
            <a:ext cx="4146548" cy="2580076"/>
          </a:xfrm>
          <a:prstGeom prst="rect">
            <a:avLst/>
          </a:prstGeom>
        </p:spPr>
      </p:pic>
    </p:spTree>
    <p:extLst>
      <p:ext uri="{BB962C8B-B14F-4D97-AF65-F5344CB8AC3E}">
        <p14:creationId xmlns:p14="http://schemas.microsoft.com/office/powerpoint/2010/main" val="2685968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7D7A50-40A4-444E-BC33-FC4B2F1B1813}"/>
              </a:ext>
            </a:extLst>
          </p:cNvPr>
          <p:cNvSpPr/>
          <p:nvPr/>
        </p:nvSpPr>
        <p:spPr>
          <a:xfrm>
            <a:off x="72008" y="62981"/>
            <a:ext cx="8964488" cy="369332"/>
          </a:xfrm>
          <a:prstGeom prst="rect">
            <a:avLst/>
          </a:prstGeom>
          <a:ln w="28575">
            <a:solidFill>
              <a:srgbClr val="FF0000"/>
            </a:solidFill>
          </a:ln>
        </p:spPr>
        <p:txBody>
          <a:bodyPr wrap="square">
            <a:spAutoFit/>
          </a:bodyPr>
          <a:lstStyle/>
          <a:p>
            <a:pPr algn="ctr"/>
            <a:r>
              <a:rPr lang="en-GB" u="sng" cap="all" dirty="0">
                <a:latin typeface="Comic Sans MS" panose="030F0702030302020204" pitchFamily="66" charset="0"/>
              </a:rPr>
              <a:t>Urban </a:t>
            </a:r>
            <a:r>
              <a:rPr lang="en-GB" u="sng" cap="all" dirty="0" err="1">
                <a:latin typeface="Comic Sans MS" panose="030F0702030302020204" pitchFamily="66" charset="0"/>
              </a:rPr>
              <a:t>Regernation</a:t>
            </a:r>
            <a:r>
              <a:rPr lang="en-GB" u="sng" cap="all" dirty="0">
                <a:latin typeface="Comic Sans MS" panose="030F0702030302020204" pitchFamily="66" charset="0"/>
              </a:rPr>
              <a:t> </a:t>
            </a:r>
            <a:endParaRPr lang="en-GB" cap="all" dirty="0">
              <a:latin typeface="Comic Sans MS" panose="030F0702030302020204" pitchFamily="66" charset="0"/>
            </a:endParaRPr>
          </a:p>
        </p:txBody>
      </p:sp>
      <p:sp>
        <p:nvSpPr>
          <p:cNvPr id="5" name="Rectangle 4">
            <a:extLst>
              <a:ext uri="{FF2B5EF4-FFF2-40B4-BE49-F238E27FC236}">
                <a16:creationId xmlns:a16="http://schemas.microsoft.com/office/drawing/2014/main" id="{A9171D2E-72D5-45F0-A048-3C9D6AB1E330}"/>
              </a:ext>
            </a:extLst>
          </p:cNvPr>
          <p:cNvSpPr/>
          <p:nvPr/>
        </p:nvSpPr>
        <p:spPr>
          <a:xfrm>
            <a:off x="827584" y="6021288"/>
            <a:ext cx="2448272" cy="461665"/>
          </a:xfrm>
          <a:prstGeom prst="rect">
            <a:avLst/>
          </a:prstGeom>
          <a:ln w="28575">
            <a:solidFill>
              <a:srgbClr val="00FF00"/>
            </a:solidFill>
          </a:ln>
        </p:spPr>
        <p:txBody>
          <a:bodyPr wrap="square">
            <a:spAutoFit/>
          </a:bodyPr>
          <a:lstStyle/>
          <a:p>
            <a:pPr algn="ctr"/>
            <a:r>
              <a:rPr lang="en-GB" sz="2400" dirty="0">
                <a:latin typeface="Comic Sans MS" panose="030F0702030302020204" pitchFamily="66" charset="0"/>
              </a:rPr>
              <a:t>Manchester</a:t>
            </a:r>
          </a:p>
        </p:txBody>
      </p:sp>
      <p:sp>
        <p:nvSpPr>
          <p:cNvPr id="6" name="Rectangle 5">
            <a:extLst>
              <a:ext uri="{FF2B5EF4-FFF2-40B4-BE49-F238E27FC236}">
                <a16:creationId xmlns:a16="http://schemas.microsoft.com/office/drawing/2014/main" id="{C603AC1A-0E96-4401-8393-0AFE3BB2FBD6}"/>
              </a:ext>
            </a:extLst>
          </p:cNvPr>
          <p:cNvSpPr/>
          <p:nvPr/>
        </p:nvSpPr>
        <p:spPr>
          <a:xfrm>
            <a:off x="78320" y="476672"/>
            <a:ext cx="8958176" cy="830997"/>
          </a:xfrm>
          <a:prstGeom prst="rect">
            <a:avLst/>
          </a:prstGeom>
          <a:ln w="28575">
            <a:solidFill>
              <a:srgbClr val="00FF00"/>
            </a:solidFill>
          </a:ln>
        </p:spPr>
        <p:txBody>
          <a:bodyPr wrap="square">
            <a:spAutoFit/>
          </a:bodyPr>
          <a:lstStyle/>
          <a:p>
            <a:r>
              <a:rPr lang="en-GB" sz="2400" u="sng" dirty="0">
                <a:latin typeface="Comic Sans MS" panose="030F0702030302020204" pitchFamily="66" charset="0"/>
              </a:rPr>
              <a:t>Demo</a:t>
            </a:r>
            <a:r>
              <a:rPr lang="en-GB" sz="2400" dirty="0">
                <a:latin typeface="Comic Sans MS" panose="030F0702030302020204" pitchFamily="66" charset="0"/>
              </a:rPr>
              <a:t>: Read the Case Study Summery and highlight the solutions.   </a:t>
            </a:r>
          </a:p>
        </p:txBody>
      </p:sp>
      <p:sp>
        <p:nvSpPr>
          <p:cNvPr id="7" name="Rectangle 6">
            <a:extLst>
              <a:ext uri="{FF2B5EF4-FFF2-40B4-BE49-F238E27FC236}">
                <a16:creationId xmlns:a16="http://schemas.microsoft.com/office/drawing/2014/main" id="{0F6EDC28-0381-4D96-9BAF-CBE34BF62AB6}"/>
              </a:ext>
            </a:extLst>
          </p:cNvPr>
          <p:cNvSpPr/>
          <p:nvPr/>
        </p:nvSpPr>
        <p:spPr>
          <a:xfrm>
            <a:off x="179512" y="1484784"/>
            <a:ext cx="3672408" cy="4320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Reading</a:t>
            </a:r>
            <a:r>
              <a:rPr lang="en-GB" dirty="0">
                <a:solidFill>
                  <a:schemeClr val="tx1"/>
                </a:solidFill>
              </a:rPr>
              <a:t> </a:t>
            </a:r>
          </a:p>
        </p:txBody>
      </p:sp>
    </p:spTree>
    <p:extLst>
      <p:ext uri="{BB962C8B-B14F-4D97-AF65-F5344CB8AC3E}">
        <p14:creationId xmlns:p14="http://schemas.microsoft.com/office/powerpoint/2010/main" val="244788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CCDE-E0EF-4EFB-8779-9FF40C8FBE93}"/>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8FAFFBEF-BE36-4B5E-8768-F3882AF9D1B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09" r="1820" b="1132"/>
          <a:stretch/>
        </p:blipFill>
        <p:spPr>
          <a:xfrm>
            <a:off x="0" y="136187"/>
            <a:ext cx="9144000" cy="6664566"/>
          </a:xfrm>
        </p:spPr>
      </p:pic>
    </p:spTree>
    <p:extLst>
      <p:ext uri="{BB962C8B-B14F-4D97-AF65-F5344CB8AC3E}">
        <p14:creationId xmlns:p14="http://schemas.microsoft.com/office/powerpoint/2010/main" val="79069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www.coolgeography.co.uk/A-level/AQA/Year%2013/World%20Cities/Decline/Cycle%20of%20urban%20declin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210960" y="736338"/>
            <a:ext cx="4073008" cy="461665"/>
          </a:xfrm>
          <a:prstGeom prst="rect">
            <a:avLst/>
          </a:prstGeom>
          <a:ln w="28575">
            <a:solidFill>
              <a:srgbClr val="00FF00"/>
            </a:solidFill>
          </a:ln>
        </p:spPr>
        <p:txBody>
          <a:bodyPr wrap="square">
            <a:spAutoFit/>
          </a:bodyPr>
          <a:lstStyle/>
          <a:p>
            <a:pPr algn="ctr"/>
            <a:r>
              <a:rPr lang="en-GB" sz="2400" dirty="0">
                <a:latin typeface="Comic Sans MS" panose="030F0702030302020204" pitchFamily="66" charset="0"/>
              </a:rPr>
              <a:t>Location </a:t>
            </a:r>
          </a:p>
        </p:txBody>
      </p:sp>
      <p:sp>
        <p:nvSpPr>
          <p:cNvPr id="7" name="Rectangle 6"/>
          <p:cNvSpPr/>
          <p:nvPr/>
        </p:nvSpPr>
        <p:spPr>
          <a:xfrm>
            <a:off x="5004048" y="3783218"/>
            <a:ext cx="3960440" cy="830997"/>
          </a:xfrm>
          <a:prstGeom prst="rect">
            <a:avLst/>
          </a:prstGeom>
          <a:ln w="28575">
            <a:solidFill>
              <a:srgbClr val="00FF00"/>
            </a:solidFill>
          </a:ln>
        </p:spPr>
        <p:txBody>
          <a:bodyPr wrap="square">
            <a:spAutoFit/>
          </a:bodyPr>
          <a:lstStyle/>
          <a:p>
            <a:pPr algn="ctr"/>
            <a:r>
              <a:rPr lang="en-GB" sz="2400" dirty="0">
                <a:latin typeface="Comic Sans MS" panose="030F0702030302020204" pitchFamily="66" charset="0"/>
              </a:rPr>
              <a:t>Impact of these processes.</a:t>
            </a:r>
          </a:p>
        </p:txBody>
      </p:sp>
      <p:sp>
        <p:nvSpPr>
          <p:cNvPr id="8" name="Rectangle 7"/>
          <p:cNvSpPr/>
          <p:nvPr/>
        </p:nvSpPr>
        <p:spPr>
          <a:xfrm>
            <a:off x="5005804" y="711370"/>
            <a:ext cx="3958684" cy="461665"/>
          </a:xfrm>
          <a:prstGeom prst="rect">
            <a:avLst/>
          </a:prstGeom>
          <a:ln w="28575">
            <a:solidFill>
              <a:srgbClr val="00FF00"/>
            </a:solidFill>
          </a:ln>
        </p:spPr>
        <p:txBody>
          <a:bodyPr wrap="square">
            <a:spAutoFit/>
          </a:bodyPr>
          <a:lstStyle/>
          <a:p>
            <a:r>
              <a:rPr lang="en-GB" sz="2400" dirty="0">
                <a:latin typeface="Comic Sans MS" panose="030F0702030302020204" pitchFamily="66" charset="0"/>
              </a:rPr>
              <a:t>Processes of Urbanisation </a:t>
            </a:r>
          </a:p>
        </p:txBody>
      </p:sp>
      <p:sp>
        <p:nvSpPr>
          <p:cNvPr id="10" name="Rectangle 9"/>
          <p:cNvSpPr/>
          <p:nvPr/>
        </p:nvSpPr>
        <p:spPr>
          <a:xfrm>
            <a:off x="155574" y="2350471"/>
            <a:ext cx="4128393" cy="461665"/>
          </a:xfrm>
          <a:prstGeom prst="rect">
            <a:avLst/>
          </a:prstGeom>
          <a:ln w="28575">
            <a:solidFill>
              <a:srgbClr val="00FF00"/>
            </a:solidFill>
          </a:ln>
        </p:spPr>
        <p:txBody>
          <a:bodyPr wrap="square">
            <a:spAutoFit/>
          </a:bodyPr>
          <a:lstStyle/>
          <a:p>
            <a:pPr algn="ctr"/>
            <a:r>
              <a:rPr lang="en-GB" sz="2400" dirty="0">
                <a:latin typeface="Comic Sans MS" panose="030F0702030302020204" pitchFamily="66" charset="0"/>
              </a:rPr>
              <a:t>Population and change</a:t>
            </a:r>
          </a:p>
        </p:txBody>
      </p:sp>
      <p:sp>
        <p:nvSpPr>
          <p:cNvPr id="11" name="Rectangle 10"/>
          <p:cNvSpPr/>
          <p:nvPr/>
        </p:nvSpPr>
        <p:spPr>
          <a:xfrm>
            <a:off x="179512" y="4509120"/>
            <a:ext cx="4104456" cy="830997"/>
          </a:xfrm>
          <a:prstGeom prst="rect">
            <a:avLst/>
          </a:prstGeom>
          <a:ln w="28575">
            <a:solidFill>
              <a:srgbClr val="00FF00"/>
            </a:solidFill>
          </a:ln>
        </p:spPr>
        <p:txBody>
          <a:bodyPr wrap="square">
            <a:spAutoFit/>
          </a:bodyPr>
          <a:lstStyle/>
          <a:p>
            <a:pPr algn="ctr"/>
            <a:r>
              <a:rPr lang="en-GB" sz="2400" dirty="0">
                <a:latin typeface="Comic Sans MS" panose="030F0702030302020204" pitchFamily="66" charset="0"/>
              </a:rPr>
              <a:t>Slums and Urban deprivation </a:t>
            </a:r>
          </a:p>
        </p:txBody>
      </p:sp>
      <p:sp>
        <p:nvSpPr>
          <p:cNvPr id="12" name="Rectangle 11"/>
          <p:cNvSpPr/>
          <p:nvPr/>
        </p:nvSpPr>
        <p:spPr>
          <a:xfrm>
            <a:off x="72008" y="62981"/>
            <a:ext cx="8964488" cy="369332"/>
          </a:xfrm>
          <a:prstGeom prst="rect">
            <a:avLst/>
          </a:prstGeom>
          <a:ln w="28575">
            <a:solidFill>
              <a:srgbClr val="FF0000"/>
            </a:solidFill>
          </a:ln>
        </p:spPr>
        <p:txBody>
          <a:bodyPr wrap="square">
            <a:spAutoFit/>
          </a:bodyPr>
          <a:lstStyle/>
          <a:p>
            <a:pPr algn="ctr"/>
            <a:r>
              <a:rPr lang="en-GB" u="sng" cap="all" dirty="0">
                <a:latin typeface="Comic Sans MS" panose="030F0702030302020204" pitchFamily="66" charset="0"/>
              </a:rPr>
              <a:t>Urban Deprivation (LEDC VS medc) </a:t>
            </a:r>
            <a:endParaRPr lang="en-GB" cap="all" dirty="0">
              <a:latin typeface="Comic Sans MS" panose="030F0702030302020204" pitchFamily="66" charset="0"/>
            </a:endParaRPr>
          </a:p>
        </p:txBody>
      </p:sp>
      <p:sp>
        <p:nvSpPr>
          <p:cNvPr id="13" name="Rectangle 12"/>
          <p:cNvSpPr/>
          <p:nvPr/>
        </p:nvSpPr>
        <p:spPr>
          <a:xfrm>
            <a:off x="5004048" y="2559248"/>
            <a:ext cx="3960440" cy="461665"/>
          </a:xfrm>
          <a:prstGeom prst="rect">
            <a:avLst/>
          </a:prstGeom>
          <a:ln w="28575">
            <a:solidFill>
              <a:srgbClr val="00FF00"/>
            </a:solidFill>
          </a:ln>
        </p:spPr>
        <p:txBody>
          <a:bodyPr wrap="square">
            <a:spAutoFit/>
          </a:bodyPr>
          <a:lstStyle/>
          <a:p>
            <a:pPr algn="ctr"/>
            <a:r>
              <a:rPr lang="en-GB" sz="2400" dirty="0">
                <a:latin typeface="Comic Sans MS" panose="030F0702030302020204" pitchFamily="66" charset="0"/>
              </a:rPr>
              <a:t>Urbanisation </a:t>
            </a:r>
          </a:p>
        </p:txBody>
      </p:sp>
      <p:cxnSp>
        <p:nvCxnSpPr>
          <p:cNvPr id="15" name="Straight Arrow Connector 14"/>
          <p:cNvCxnSpPr>
            <a:cxnSpLocks/>
          </p:cNvCxnSpPr>
          <p:nvPr/>
        </p:nvCxnSpPr>
        <p:spPr>
          <a:xfrm>
            <a:off x="2195736" y="1196752"/>
            <a:ext cx="0" cy="11537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cxnSpLocks/>
          </p:cNvCxnSpPr>
          <p:nvPr/>
        </p:nvCxnSpPr>
        <p:spPr>
          <a:xfrm>
            <a:off x="2195736" y="2787498"/>
            <a:ext cx="0" cy="16876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6732240" y="1196752"/>
            <a:ext cx="0" cy="13133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6732240" y="2996952"/>
            <a:ext cx="0" cy="6961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493DCA0D-DAE5-4DBB-8C28-38CFCBAD91C1}"/>
              </a:ext>
            </a:extLst>
          </p:cNvPr>
          <p:cNvCxnSpPr>
            <a:cxnSpLocks/>
          </p:cNvCxnSpPr>
          <p:nvPr/>
        </p:nvCxnSpPr>
        <p:spPr>
          <a:xfrm>
            <a:off x="4572000" y="548680"/>
            <a:ext cx="0" cy="6309320"/>
          </a:xfrm>
          <a:prstGeom prst="line">
            <a:avLst/>
          </a:prstGeom>
          <a:ln w="381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2326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54" y="1440402"/>
            <a:ext cx="2843808" cy="3139321"/>
          </a:xfrm>
          <a:prstGeom prst="rect">
            <a:avLst/>
          </a:prstGeom>
        </p:spPr>
        <p:txBody>
          <a:bodyPr wrap="square">
            <a:spAutoFit/>
          </a:bodyPr>
          <a:lstStyle/>
          <a:p>
            <a:pPr>
              <a:buFont typeface="Arial" panose="020B0604020202020204" pitchFamily="34" charset="0"/>
              <a:buChar char="•"/>
            </a:pPr>
            <a:r>
              <a:rPr lang="en-US" dirty="0">
                <a:latin typeface="Comic Sans MS" panose="030F0702030302020204" pitchFamily="66" charset="0"/>
              </a:rPr>
              <a:t>Decay &amp; deprivation of factories – seedbeds for crime e.g. drugs. </a:t>
            </a:r>
          </a:p>
          <a:p>
            <a:pPr>
              <a:buFont typeface="Arial" panose="020B0604020202020204" pitchFamily="34" charset="0"/>
              <a:buChar char="•"/>
            </a:pPr>
            <a:r>
              <a:rPr lang="en-US" dirty="0">
                <a:latin typeface="Comic Sans MS" panose="030F0702030302020204" pitchFamily="66" charset="0"/>
              </a:rPr>
              <a:t>Lack of open space </a:t>
            </a:r>
          </a:p>
          <a:p>
            <a:pPr>
              <a:buFont typeface="Arial" panose="020B0604020202020204" pitchFamily="34" charset="0"/>
              <a:buChar char="•"/>
            </a:pPr>
            <a:r>
              <a:rPr lang="en-US" dirty="0">
                <a:latin typeface="Comic Sans MS" panose="030F0702030302020204" pitchFamily="66" charset="0"/>
              </a:rPr>
              <a:t>Dereliction and poor state of repair causes depressing environment. </a:t>
            </a:r>
          </a:p>
          <a:p>
            <a:pPr>
              <a:buFont typeface="Arial" panose="020B0604020202020204" pitchFamily="34" charset="0"/>
              <a:buChar char="•"/>
            </a:pPr>
            <a:r>
              <a:rPr lang="en-US" dirty="0">
                <a:latin typeface="Comic Sans MS" panose="030F0702030302020204" pitchFamily="66" charset="0"/>
              </a:rPr>
              <a:t>Air pollution </a:t>
            </a:r>
          </a:p>
          <a:p>
            <a:pPr>
              <a:buFont typeface="Arial" panose="020B0604020202020204" pitchFamily="34" charset="0"/>
              <a:buChar char="•"/>
            </a:pPr>
            <a:r>
              <a:rPr lang="en-US" dirty="0">
                <a:latin typeface="Comic Sans MS" panose="030F0702030302020204" pitchFamily="66" charset="0"/>
              </a:rPr>
              <a:t>Local watercourses often badly polluted by factories. </a:t>
            </a:r>
          </a:p>
        </p:txBody>
      </p:sp>
      <p:sp>
        <p:nvSpPr>
          <p:cNvPr id="5" name="Rectangle 4"/>
          <p:cNvSpPr/>
          <p:nvPr/>
        </p:nvSpPr>
        <p:spPr>
          <a:xfrm>
            <a:off x="72008" y="62981"/>
            <a:ext cx="8964488" cy="369332"/>
          </a:xfrm>
          <a:prstGeom prst="rect">
            <a:avLst/>
          </a:prstGeom>
          <a:ln w="28575">
            <a:solidFill>
              <a:srgbClr val="FF0000"/>
            </a:solidFill>
          </a:ln>
        </p:spPr>
        <p:txBody>
          <a:bodyPr wrap="square">
            <a:spAutoFit/>
          </a:bodyPr>
          <a:lstStyle/>
          <a:p>
            <a:pPr algn="ctr"/>
            <a:r>
              <a:rPr lang="en-GB" u="sng" cap="all" dirty="0">
                <a:latin typeface="Comic Sans MS" panose="030F0702030302020204" pitchFamily="66" charset="0"/>
              </a:rPr>
              <a:t>Urban Deprivation </a:t>
            </a:r>
            <a:endParaRPr lang="en-GB" cap="all" dirty="0">
              <a:latin typeface="Comic Sans MS" panose="030F0702030302020204" pitchFamily="66" charset="0"/>
            </a:endParaRPr>
          </a:p>
        </p:txBody>
      </p:sp>
      <p:sp>
        <p:nvSpPr>
          <p:cNvPr id="6" name="Rectangle 5"/>
          <p:cNvSpPr/>
          <p:nvPr/>
        </p:nvSpPr>
        <p:spPr>
          <a:xfrm>
            <a:off x="72008" y="476672"/>
            <a:ext cx="8964488" cy="400110"/>
          </a:xfrm>
          <a:prstGeom prst="rect">
            <a:avLst/>
          </a:prstGeom>
          <a:ln w="28575">
            <a:solidFill>
              <a:srgbClr val="00FF00"/>
            </a:solidFill>
          </a:ln>
        </p:spPr>
        <p:txBody>
          <a:bodyPr wrap="square">
            <a:spAutoFit/>
          </a:bodyPr>
          <a:lstStyle/>
          <a:p>
            <a:pPr algn="ctr"/>
            <a:r>
              <a:rPr lang="en-GB" sz="2000" u="sng" dirty="0">
                <a:latin typeface="Comic Sans MS" panose="030F0702030302020204" pitchFamily="66" charset="0"/>
              </a:rPr>
              <a:t>Demo</a:t>
            </a:r>
            <a:r>
              <a:rPr lang="en-GB" sz="2000" dirty="0">
                <a:latin typeface="Comic Sans MS" panose="030F0702030302020204" pitchFamily="66" charset="0"/>
              </a:rPr>
              <a:t>: What inner city problems arise due to urban deprivation?</a:t>
            </a:r>
          </a:p>
        </p:txBody>
      </p:sp>
      <p:sp>
        <p:nvSpPr>
          <p:cNvPr id="7" name="Rectangle 6"/>
          <p:cNvSpPr/>
          <p:nvPr/>
        </p:nvSpPr>
        <p:spPr>
          <a:xfrm>
            <a:off x="6369267" y="1447947"/>
            <a:ext cx="2808312" cy="4801314"/>
          </a:xfrm>
          <a:prstGeom prst="rect">
            <a:avLst/>
          </a:prstGeom>
        </p:spPr>
        <p:txBody>
          <a:bodyPr wrap="square">
            <a:spAutoFit/>
          </a:bodyPr>
          <a:lstStyle/>
          <a:p>
            <a:pPr>
              <a:buFont typeface="Arial" panose="020B0604020202020204" pitchFamily="34" charset="0"/>
              <a:buChar char="•"/>
            </a:pPr>
            <a:r>
              <a:rPr lang="en-US" dirty="0">
                <a:latin typeface="Comic Sans MS" panose="030F0702030302020204" pitchFamily="66" charset="0"/>
              </a:rPr>
              <a:t>Properties have deteriorated </a:t>
            </a:r>
          </a:p>
          <a:p>
            <a:pPr>
              <a:buFont typeface="Arial" panose="020B0604020202020204" pitchFamily="34" charset="0"/>
              <a:buChar char="•"/>
            </a:pPr>
            <a:r>
              <a:rPr lang="en-US" dirty="0">
                <a:latin typeface="Comic Sans MS" panose="030F0702030302020204" pitchFamily="66" charset="0"/>
              </a:rPr>
              <a:t>High percentage of overcrowded households </a:t>
            </a:r>
          </a:p>
          <a:p>
            <a:pPr>
              <a:buFont typeface="Arial" panose="020B0604020202020204" pitchFamily="34" charset="0"/>
              <a:buChar char="•"/>
            </a:pPr>
            <a:r>
              <a:rPr lang="en-US" dirty="0">
                <a:latin typeface="Comic Sans MS" panose="030F0702030302020204" pitchFamily="66" charset="0"/>
              </a:rPr>
              <a:t>Higher death &amp; infant mortality rates </a:t>
            </a:r>
          </a:p>
          <a:p>
            <a:pPr>
              <a:buFont typeface="Arial" panose="020B0604020202020204" pitchFamily="34" charset="0"/>
              <a:buChar char="•"/>
            </a:pPr>
            <a:r>
              <a:rPr lang="en-US" dirty="0">
                <a:latin typeface="Comic Sans MS" panose="030F0702030302020204" pitchFamily="66" charset="0"/>
              </a:rPr>
              <a:t>Lower life expectancy </a:t>
            </a:r>
          </a:p>
          <a:p>
            <a:pPr>
              <a:buFont typeface="Arial" panose="020B0604020202020204" pitchFamily="34" charset="0"/>
              <a:buChar char="•"/>
            </a:pPr>
            <a:r>
              <a:rPr lang="en-US" dirty="0">
                <a:latin typeface="Comic Sans MS" panose="030F0702030302020204" pitchFamily="66" charset="0"/>
              </a:rPr>
              <a:t>Social segregation – Racial discrimination e.g. Brixton. People are socially excluded. </a:t>
            </a:r>
          </a:p>
          <a:p>
            <a:pPr>
              <a:buFont typeface="Arial" panose="020B0604020202020204" pitchFamily="34" charset="0"/>
              <a:buChar char="•"/>
            </a:pPr>
            <a:r>
              <a:rPr lang="en-US" dirty="0">
                <a:latin typeface="Comic Sans MS" panose="030F0702030302020204" pitchFamily="66" charset="0"/>
              </a:rPr>
              <a:t>Persistent unemployment – culture of poverty </a:t>
            </a:r>
          </a:p>
          <a:p>
            <a:pPr>
              <a:buFont typeface="Arial" panose="020B0604020202020204" pitchFamily="34" charset="0"/>
              <a:buChar char="•"/>
            </a:pPr>
            <a:r>
              <a:rPr lang="en-US" dirty="0">
                <a:latin typeface="Comic Sans MS" panose="030F0702030302020204" pitchFamily="66" charset="0"/>
              </a:rPr>
              <a:t>High levels of stress due to poverty – family breakdowns. </a:t>
            </a:r>
          </a:p>
        </p:txBody>
      </p:sp>
      <p:sp>
        <p:nvSpPr>
          <p:cNvPr id="8" name="Rectangle 7"/>
          <p:cNvSpPr/>
          <p:nvPr/>
        </p:nvSpPr>
        <p:spPr>
          <a:xfrm>
            <a:off x="3186244" y="1441246"/>
            <a:ext cx="2808312" cy="4801314"/>
          </a:xfrm>
          <a:prstGeom prst="rect">
            <a:avLst/>
          </a:prstGeom>
        </p:spPr>
        <p:txBody>
          <a:bodyPr wrap="square">
            <a:spAutoFit/>
          </a:bodyPr>
          <a:lstStyle/>
          <a:p>
            <a:pPr>
              <a:buFont typeface="Arial" panose="020B0604020202020204" pitchFamily="34" charset="0"/>
              <a:buChar char="•"/>
            </a:pPr>
            <a:r>
              <a:rPr lang="en-US" dirty="0">
                <a:latin typeface="Comic Sans MS" panose="030F0702030302020204" pitchFamily="66" charset="0"/>
              </a:rPr>
              <a:t>Loss of business &amp; industry – massive unemployment (51% above national average. </a:t>
            </a:r>
          </a:p>
          <a:p>
            <a:pPr>
              <a:buFont typeface="Arial" panose="020B0604020202020204" pitchFamily="34" charset="0"/>
              <a:buChar char="•"/>
            </a:pPr>
            <a:r>
              <a:rPr lang="en-US" dirty="0">
                <a:latin typeface="Comic Sans MS" panose="030F0702030302020204" pitchFamily="66" charset="0"/>
              </a:rPr>
              <a:t>Few people can afford to own their own houses or invest any money. </a:t>
            </a:r>
          </a:p>
          <a:p>
            <a:pPr>
              <a:buFont typeface="Arial" panose="020B0604020202020204" pitchFamily="34" charset="0"/>
              <a:buChar char="•"/>
            </a:pPr>
            <a:r>
              <a:rPr lang="en-US" dirty="0">
                <a:latin typeface="Comic Sans MS" panose="030F0702030302020204" pitchFamily="66" charset="0"/>
              </a:rPr>
              <a:t>Local authorities have little taxes so lack of investment in the local area. </a:t>
            </a:r>
          </a:p>
          <a:p>
            <a:pPr>
              <a:buFont typeface="Arial" panose="020B0604020202020204" pitchFamily="34" charset="0"/>
              <a:buChar char="•"/>
            </a:pPr>
            <a:r>
              <a:rPr lang="en-US" dirty="0">
                <a:latin typeface="Comic Sans MS" panose="030F0702030302020204" pitchFamily="66" charset="0"/>
              </a:rPr>
              <a:t>Environmental decay – spiral of decline. </a:t>
            </a:r>
          </a:p>
          <a:p>
            <a:pPr>
              <a:buFont typeface="Arial" panose="020B0604020202020204" pitchFamily="34" charset="0"/>
              <a:buChar char="•"/>
            </a:pPr>
            <a:r>
              <a:rPr lang="en-US" dirty="0">
                <a:latin typeface="Comic Sans MS" panose="030F0702030302020204" pitchFamily="66" charset="0"/>
              </a:rPr>
              <a:t>Businesses put off by high land prices, lack of space, high crime &amp; traffic congestion. </a:t>
            </a:r>
          </a:p>
        </p:txBody>
      </p:sp>
      <p:sp>
        <p:nvSpPr>
          <p:cNvPr id="9" name="Rectangle 8"/>
          <p:cNvSpPr/>
          <p:nvPr/>
        </p:nvSpPr>
        <p:spPr>
          <a:xfrm>
            <a:off x="3563888" y="938580"/>
            <a:ext cx="2284600" cy="369332"/>
          </a:xfrm>
          <a:prstGeom prst="rect">
            <a:avLst/>
          </a:prstGeom>
        </p:spPr>
        <p:txBody>
          <a:bodyPr wrap="none">
            <a:spAutoFit/>
          </a:bodyPr>
          <a:lstStyle/>
          <a:p>
            <a:r>
              <a:rPr lang="en-US" dirty="0">
                <a:latin typeface="Comic Sans MS" panose="030F0702030302020204" pitchFamily="66" charset="0"/>
              </a:rPr>
              <a:t>Economic problems </a:t>
            </a:r>
          </a:p>
        </p:txBody>
      </p:sp>
      <p:sp>
        <p:nvSpPr>
          <p:cNvPr id="10" name="Rectangle 9"/>
          <p:cNvSpPr/>
          <p:nvPr/>
        </p:nvSpPr>
        <p:spPr>
          <a:xfrm>
            <a:off x="174843" y="938580"/>
            <a:ext cx="2802370" cy="369332"/>
          </a:xfrm>
          <a:prstGeom prst="rect">
            <a:avLst/>
          </a:prstGeom>
        </p:spPr>
        <p:txBody>
          <a:bodyPr wrap="none">
            <a:spAutoFit/>
          </a:bodyPr>
          <a:lstStyle/>
          <a:p>
            <a:r>
              <a:rPr lang="en-US" dirty="0">
                <a:latin typeface="Comic Sans MS" panose="030F0702030302020204" pitchFamily="66" charset="0"/>
              </a:rPr>
              <a:t>Environmental Problems </a:t>
            </a:r>
          </a:p>
        </p:txBody>
      </p:sp>
      <p:sp>
        <p:nvSpPr>
          <p:cNvPr id="11" name="Rectangle 10"/>
          <p:cNvSpPr/>
          <p:nvPr/>
        </p:nvSpPr>
        <p:spPr>
          <a:xfrm>
            <a:off x="6804248" y="955841"/>
            <a:ext cx="1938351" cy="369332"/>
          </a:xfrm>
          <a:prstGeom prst="rect">
            <a:avLst/>
          </a:prstGeom>
        </p:spPr>
        <p:txBody>
          <a:bodyPr wrap="none">
            <a:spAutoFit/>
          </a:bodyPr>
          <a:lstStyle/>
          <a:p>
            <a:r>
              <a:rPr lang="en-US" dirty="0">
                <a:latin typeface="Comic Sans MS" panose="030F0702030302020204" pitchFamily="66" charset="0"/>
              </a:rPr>
              <a:t>Social Problems </a:t>
            </a:r>
          </a:p>
        </p:txBody>
      </p:sp>
      <p:cxnSp>
        <p:nvCxnSpPr>
          <p:cNvPr id="13" name="Straight Connector 12"/>
          <p:cNvCxnSpPr/>
          <p:nvPr/>
        </p:nvCxnSpPr>
        <p:spPr>
          <a:xfrm>
            <a:off x="174843" y="1325173"/>
            <a:ext cx="8789645"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4" name="Straight Connector 13"/>
          <p:cNvCxnSpPr/>
          <p:nvPr/>
        </p:nvCxnSpPr>
        <p:spPr>
          <a:xfrm>
            <a:off x="3085225" y="955841"/>
            <a:ext cx="0" cy="5785527"/>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a:xfrm>
            <a:off x="6082161" y="955841"/>
            <a:ext cx="0" cy="5785527"/>
          </a:xfrm>
          <a:prstGeom prst="line">
            <a:avLst/>
          </a:prstGeom>
          <a:ln w="285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21533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8640"/>
            <a:ext cx="8677861" cy="6480720"/>
          </a:xfrm>
        </p:spPr>
      </p:pic>
    </p:spTree>
    <p:extLst>
      <p:ext uri="{BB962C8B-B14F-4D97-AF65-F5344CB8AC3E}">
        <p14:creationId xmlns:p14="http://schemas.microsoft.com/office/powerpoint/2010/main" val="349468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92696"/>
            <a:ext cx="8784976" cy="59046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a:extLst>
              <a:ext uri="{FF2B5EF4-FFF2-40B4-BE49-F238E27FC236}">
                <a16:creationId xmlns:a16="http://schemas.microsoft.com/office/drawing/2014/main" id="{8D10A38F-EF85-489B-9290-13012614CE99}"/>
              </a:ext>
            </a:extLst>
          </p:cNvPr>
          <p:cNvSpPr/>
          <p:nvPr/>
        </p:nvSpPr>
        <p:spPr>
          <a:xfrm>
            <a:off x="72008" y="62981"/>
            <a:ext cx="8964488" cy="369332"/>
          </a:xfrm>
          <a:prstGeom prst="rect">
            <a:avLst/>
          </a:prstGeom>
          <a:ln w="28575">
            <a:solidFill>
              <a:srgbClr val="FF0000"/>
            </a:solidFill>
          </a:ln>
        </p:spPr>
        <p:txBody>
          <a:bodyPr wrap="square">
            <a:spAutoFit/>
          </a:bodyPr>
          <a:lstStyle/>
          <a:p>
            <a:pPr algn="ctr"/>
            <a:r>
              <a:rPr lang="en-GB" u="sng" cap="all" dirty="0">
                <a:latin typeface="Comic Sans MS" panose="030F0702030302020204" pitchFamily="66" charset="0"/>
              </a:rPr>
              <a:t>Urban Deprivation </a:t>
            </a:r>
            <a:endParaRPr lang="en-GB" cap="all" dirty="0">
              <a:latin typeface="Comic Sans MS" panose="030F0702030302020204" pitchFamily="66" charset="0"/>
            </a:endParaRPr>
          </a:p>
        </p:txBody>
      </p:sp>
    </p:spTree>
    <p:extLst>
      <p:ext uri="{BB962C8B-B14F-4D97-AF65-F5344CB8AC3E}">
        <p14:creationId xmlns:p14="http://schemas.microsoft.com/office/powerpoint/2010/main" val="7344184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96752"/>
            <a:ext cx="7620000" cy="5381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a:extLst>
              <a:ext uri="{FF2B5EF4-FFF2-40B4-BE49-F238E27FC236}">
                <a16:creationId xmlns:a16="http://schemas.microsoft.com/office/drawing/2014/main" id="{9D7D87DD-4616-4ABF-A38C-2BEA710DD413}"/>
              </a:ext>
            </a:extLst>
          </p:cNvPr>
          <p:cNvSpPr/>
          <p:nvPr/>
        </p:nvSpPr>
        <p:spPr>
          <a:xfrm rot="16200000">
            <a:off x="-1544034" y="3064314"/>
            <a:ext cx="3672408" cy="369332"/>
          </a:xfrm>
          <a:prstGeom prst="rect">
            <a:avLst/>
          </a:prstGeom>
          <a:ln w="28575">
            <a:solidFill>
              <a:srgbClr val="FF0000"/>
            </a:solidFill>
          </a:ln>
        </p:spPr>
        <p:txBody>
          <a:bodyPr wrap="square">
            <a:spAutoFit/>
          </a:bodyPr>
          <a:lstStyle/>
          <a:p>
            <a:pPr algn="ctr"/>
            <a:r>
              <a:rPr lang="en-GB" u="sng" cap="all" dirty="0">
                <a:latin typeface="Comic Sans MS" panose="030F0702030302020204" pitchFamily="66" charset="0"/>
              </a:rPr>
              <a:t>Linking your learning </a:t>
            </a:r>
            <a:endParaRPr lang="en-GB" cap="all" dirty="0">
              <a:latin typeface="Comic Sans MS" panose="030F0702030302020204" pitchFamily="66" charset="0"/>
            </a:endParaRPr>
          </a:p>
        </p:txBody>
      </p:sp>
      <p:sp>
        <p:nvSpPr>
          <p:cNvPr id="2" name="Arrow: Circular 1">
            <a:extLst>
              <a:ext uri="{FF2B5EF4-FFF2-40B4-BE49-F238E27FC236}">
                <a16:creationId xmlns:a16="http://schemas.microsoft.com/office/drawing/2014/main" id="{95715C33-09E2-490F-BEF1-9F1F2E4B0935}"/>
              </a:ext>
            </a:extLst>
          </p:cNvPr>
          <p:cNvSpPr/>
          <p:nvPr/>
        </p:nvSpPr>
        <p:spPr>
          <a:xfrm>
            <a:off x="-22670" y="332656"/>
            <a:ext cx="2088232" cy="1944216"/>
          </a:xfrm>
          <a:prstGeom prst="circular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Rectangle 4">
            <a:extLst>
              <a:ext uri="{FF2B5EF4-FFF2-40B4-BE49-F238E27FC236}">
                <a16:creationId xmlns:a16="http://schemas.microsoft.com/office/drawing/2014/main" id="{AEBC2561-717A-4AB2-A57C-4CD3B978D4E1}"/>
              </a:ext>
            </a:extLst>
          </p:cNvPr>
          <p:cNvSpPr/>
          <p:nvPr/>
        </p:nvSpPr>
        <p:spPr>
          <a:xfrm>
            <a:off x="89756" y="44624"/>
            <a:ext cx="8964488" cy="369332"/>
          </a:xfrm>
          <a:prstGeom prst="rect">
            <a:avLst/>
          </a:prstGeom>
          <a:ln w="28575">
            <a:solidFill>
              <a:srgbClr val="FF0000"/>
            </a:solidFill>
          </a:ln>
        </p:spPr>
        <p:txBody>
          <a:bodyPr wrap="square">
            <a:spAutoFit/>
          </a:bodyPr>
          <a:lstStyle/>
          <a:p>
            <a:pPr algn="ctr"/>
            <a:r>
              <a:rPr lang="en-GB" u="sng" cap="all" dirty="0">
                <a:latin typeface="Comic Sans MS" panose="030F0702030302020204" pitchFamily="66" charset="0"/>
              </a:rPr>
              <a:t>Urban Deprivation </a:t>
            </a:r>
            <a:endParaRPr lang="en-GB" cap="all" dirty="0">
              <a:latin typeface="Comic Sans MS" panose="030F0702030302020204" pitchFamily="66" charset="0"/>
            </a:endParaRPr>
          </a:p>
        </p:txBody>
      </p:sp>
      <p:sp>
        <p:nvSpPr>
          <p:cNvPr id="6" name="Rectangle 5">
            <a:extLst>
              <a:ext uri="{FF2B5EF4-FFF2-40B4-BE49-F238E27FC236}">
                <a16:creationId xmlns:a16="http://schemas.microsoft.com/office/drawing/2014/main" id="{78B5E947-B463-456B-BF17-B29DD7306B16}"/>
              </a:ext>
            </a:extLst>
          </p:cNvPr>
          <p:cNvSpPr/>
          <p:nvPr/>
        </p:nvSpPr>
        <p:spPr>
          <a:xfrm>
            <a:off x="2267744" y="548680"/>
            <a:ext cx="6799634" cy="646331"/>
          </a:xfrm>
          <a:prstGeom prst="rect">
            <a:avLst/>
          </a:prstGeom>
          <a:ln w="28575">
            <a:solidFill>
              <a:srgbClr val="00FF00"/>
            </a:solidFill>
          </a:ln>
        </p:spPr>
        <p:txBody>
          <a:bodyPr wrap="square">
            <a:spAutoFit/>
          </a:bodyPr>
          <a:lstStyle/>
          <a:p>
            <a:r>
              <a:rPr lang="en-GB" u="sng" cap="all" dirty="0">
                <a:latin typeface="Comic Sans MS" panose="030F0702030302020204" pitchFamily="66" charset="0"/>
              </a:rPr>
              <a:t>Demo</a:t>
            </a:r>
            <a:r>
              <a:rPr lang="en-GB" cap="all" dirty="0">
                <a:latin typeface="Comic Sans MS" panose="030F0702030302020204" pitchFamily="66" charset="0"/>
              </a:rPr>
              <a:t>: How does Deprivation/</a:t>
            </a:r>
            <a:r>
              <a:rPr lang="en-GB" cap="all" dirty="0" err="1">
                <a:latin typeface="Comic Sans MS" panose="030F0702030302020204" pitchFamily="66" charset="0"/>
              </a:rPr>
              <a:t>Unemploymen</a:t>
            </a:r>
            <a:r>
              <a:rPr lang="en-GB" cap="all" dirty="0">
                <a:latin typeface="Comic Sans MS" panose="030F0702030302020204" pitchFamily="66" charset="0"/>
              </a:rPr>
              <a:t>/ ethnicity link together.  </a:t>
            </a:r>
            <a:r>
              <a:rPr lang="en-GB" u="sng" cap="all" dirty="0">
                <a:latin typeface="Comic Sans MS" panose="030F0702030302020204" pitchFamily="66" charset="0"/>
              </a:rPr>
              <a:t> </a:t>
            </a:r>
            <a:endParaRPr lang="en-GB" cap="all" dirty="0">
              <a:latin typeface="Comic Sans MS" panose="030F0702030302020204" pitchFamily="66" charset="0"/>
            </a:endParaRPr>
          </a:p>
        </p:txBody>
      </p:sp>
      <p:pic>
        <p:nvPicPr>
          <p:cNvPr id="7" name="Picture 1">
            <a:extLst>
              <a:ext uri="{FF2B5EF4-FFF2-40B4-BE49-F238E27FC236}">
                <a16:creationId xmlns:a16="http://schemas.microsoft.com/office/drawing/2014/main" id="{55F3307C-B7DF-49DE-878A-A24840AE7F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1628800"/>
            <a:ext cx="6984776" cy="48965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53336606"/>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17032"/>
            <a:ext cx="3574136" cy="29249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709" y="1052736"/>
            <a:ext cx="4154077" cy="33123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052736"/>
            <a:ext cx="3816424" cy="27518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251520" y="116632"/>
            <a:ext cx="8640960" cy="784381"/>
          </a:xfrm>
          <a:prstGeom prst="rect">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r>
              <a:rPr lang="en-GB" altLang="de-DE" sz="2400" b="1" u="sng" dirty="0">
                <a:latin typeface="Comic Sans MS" panose="030F0702030302020204" pitchFamily="66" charset="0"/>
              </a:rPr>
              <a:t>Mapping ethnicity in London</a:t>
            </a:r>
          </a:p>
          <a:p>
            <a:pPr algn="ctr"/>
            <a:r>
              <a:rPr lang="en-GB" altLang="de-DE" dirty="0">
                <a:latin typeface="Comic Sans MS" panose="030F0702030302020204" pitchFamily="66" charset="0"/>
              </a:rPr>
              <a:t>Darker areas are higher percentage</a:t>
            </a:r>
          </a:p>
        </p:txBody>
      </p:sp>
    </p:spTree>
    <p:extLst>
      <p:ext uri="{BB962C8B-B14F-4D97-AF65-F5344CB8AC3E}">
        <p14:creationId xmlns:p14="http://schemas.microsoft.com/office/powerpoint/2010/main" val="1196519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t="37364" b="27902"/>
          <a:stretch>
            <a:fillRect/>
          </a:stretch>
        </p:blipFill>
        <p:spPr bwMode="auto">
          <a:xfrm>
            <a:off x="900113" y="260350"/>
            <a:ext cx="7396162" cy="6121400"/>
          </a:xfrm>
          <a:prstGeom prst="rect">
            <a:avLst/>
          </a:prstGeom>
          <a:noFill/>
          <a:ln>
            <a:noFill/>
          </a:ln>
          <a:effectLst/>
          <a:extLst>
            <a:ext uri="{909E8E84-426E-40DD-AFC4-6F175D3DCCD1}">
              <a14:hiddenFill xmlns:a14="http://schemas.microsoft.com/office/drawing/2010/main">
                <a:blipFill dpi="0" rotWithShape="0">
                  <a:blip/>
                  <a:srcRect t="37364" b="2790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524019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D74974-9B9D-4612-9574-AE3686A86625}"/>
              </a:ext>
            </a:extLst>
          </p:cNvPr>
          <p:cNvSpPr/>
          <p:nvPr/>
        </p:nvSpPr>
        <p:spPr>
          <a:xfrm>
            <a:off x="72008" y="62981"/>
            <a:ext cx="8964488" cy="369332"/>
          </a:xfrm>
          <a:prstGeom prst="rect">
            <a:avLst/>
          </a:prstGeom>
          <a:ln w="28575">
            <a:solidFill>
              <a:srgbClr val="FF0000"/>
            </a:solidFill>
          </a:ln>
        </p:spPr>
        <p:txBody>
          <a:bodyPr wrap="square">
            <a:spAutoFit/>
          </a:bodyPr>
          <a:lstStyle/>
          <a:p>
            <a:pPr algn="ctr"/>
            <a:r>
              <a:rPr lang="en-GB" u="sng" cap="all" dirty="0">
                <a:latin typeface="Comic Sans MS" panose="030F0702030302020204" pitchFamily="66" charset="0"/>
              </a:rPr>
              <a:t>Urban Deprivation (London)</a:t>
            </a:r>
            <a:endParaRPr lang="en-GB" cap="all" dirty="0">
              <a:latin typeface="Comic Sans MS" panose="030F0702030302020204" pitchFamily="66" charset="0"/>
            </a:endParaRPr>
          </a:p>
        </p:txBody>
      </p:sp>
      <p:sp>
        <p:nvSpPr>
          <p:cNvPr id="5" name="Rectangle 4">
            <a:extLst>
              <a:ext uri="{FF2B5EF4-FFF2-40B4-BE49-F238E27FC236}">
                <a16:creationId xmlns:a16="http://schemas.microsoft.com/office/drawing/2014/main" id="{877101FC-2417-4501-BC25-ACA789B469A1}"/>
              </a:ext>
            </a:extLst>
          </p:cNvPr>
          <p:cNvSpPr/>
          <p:nvPr/>
        </p:nvSpPr>
        <p:spPr>
          <a:xfrm>
            <a:off x="74408" y="476672"/>
            <a:ext cx="2040162" cy="276999"/>
          </a:xfrm>
          <a:prstGeom prst="rect">
            <a:avLst/>
          </a:prstGeom>
          <a:ln w="28575">
            <a:solidFill>
              <a:srgbClr val="00FF00"/>
            </a:solidFill>
          </a:ln>
        </p:spPr>
        <p:txBody>
          <a:bodyPr wrap="square">
            <a:spAutoFit/>
          </a:bodyPr>
          <a:lstStyle/>
          <a:p>
            <a:pPr algn="ctr"/>
            <a:r>
              <a:rPr lang="en-GB" sz="1200" dirty="0">
                <a:latin typeface="Comic Sans MS" panose="030F0702030302020204" pitchFamily="66" charset="0"/>
              </a:rPr>
              <a:t>Employment </a:t>
            </a:r>
          </a:p>
        </p:txBody>
      </p:sp>
      <p:sp>
        <p:nvSpPr>
          <p:cNvPr id="6" name="Rectangle 5">
            <a:extLst>
              <a:ext uri="{FF2B5EF4-FFF2-40B4-BE49-F238E27FC236}">
                <a16:creationId xmlns:a16="http://schemas.microsoft.com/office/drawing/2014/main" id="{B485CA27-5B38-43B9-9048-8672242D338F}"/>
              </a:ext>
            </a:extLst>
          </p:cNvPr>
          <p:cNvSpPr/>
          <p:nvPr/>
        </p:nvSpPr>
        <p:spPr>
          <a:xfrm>
            <a:off x="4644008" y="3501008"/>
            <a:ext cx="1152128" cy="276999"/>
          </a:xfrm>
          <a:prstGeom prst="rect">
            <a:avLst/>
          </a:prstGeom>
          <a:ln w="28575">
            <a:solidFill>
              <a:srgbClr val="00FF00"/>
            </a:solidFill>
          </a:ln>
        </p:spPr>
        <p:txBody>
          <a:bodyPr wrap="square">
            <a:spAutoFit/>
          </a:bodyPr>
          <a:lstStyle/>
          <a:p>
            <a:pPr algn="ctr"/>
            <a:r>
              <a:rPr lang="en-GB" sz="1200" dirty="0">
                <a:latin typeface="Comic Sans MS" panose="030F0702030302020204" pitchFamily="66" charset="0"/>
              </a:rPr>
              <a:t>Health</a:t>
            </a:r>
          </a:p>
        </p:txBody>
      </p:sp>
      <p:sp>
        <p:nvSpPr>
          <p:cNvPr id="7" name="Rectangle 6">
            <a:extLst>
              <a:ext uri="{FF2B5EF4-FFF2-40B4-BE49-F238E27FC236}">
                <a16:creationId xmlns:a16="http://schemas.microsoft.com/office/drawing/2014/main" id="{16CC4458-9843-4D50-AC77-E22A61483CEC}"/>
              </a:ext>
            </a:extLst>
          </p:cNvPr>
          <p:cNvSpPr/>
          <p:nvPr/>
        </p:nvSpPr>
        <p:spPr>
          <a:xfrm>
            <a:off x="4644008" y="476672"/>
            <a:ext cx="1584176" cy="276999"/>
          </a:xfrm>
          <a:prstGeom prst="rect">
            <a:avLst/>
          </a:prstGeom>
          <a:ln w="28575">
            <a:solidFill>
              <a:srgbClr val="00FF00"/>
            </a:solidFill>
          </a:ln>
        </p:spPr>
        <p:txBody>
          <a:bodyPr wrap="square">
            <a:spAutoFit/>
          </a:bodyPr>
          <a:lstStyle/>
          <a:p>
            <a:pPr algn="ctr"/>
            <a:r>
              <a:rPr lang="en-GB" sz="1200" dirty="0">
                <a:latin typeface="Comic Sans MS" panose="030F0702030302020204" pitchFamily="66" charset="0"/>
              </a:rPr>
              <a:t>Education</a:t>
            </a:r>
          </a:p>
        </p:txBody>
      </p:sp>
      <p:sp>
        <p:nvSpPr>
          <p:cNvPr id="8" name="Rectangle 7">
            <a:extLst>
              <a:ext uri="{FF2B5EF4-FFF2-40B4-BE49-F238E27FC236}">
                <a16:creationId xmlns:a16="http://schemas.microsoft.com/office/drawing/2014/main" id="{35938FC9-34A0-4214-945D-786242F16662}"/>
              </a:ext>
            </a:extLst>
          </p:cNvPr>
          <p:cNvSpPr/>
          <p:nvPr/>
        </p:nvSpPr>
        <p:spPr>
          <a:xfrm>
            <a:off x="107504" y="3501008"/>
            <a:ext cx="1368152" cy="276999"/>
          </a:xfrm>
          <a:prstGeom prst="rect">
            <a:avLst/>
          </a:prstGeom>
          <a:ln w="28575">
            <a:solidFill>
              <a:srgbClr val="00FF00"/>
            </a:solidFill>
          </a:ln>
        </p:spPr>
        <p:txBody>
          <a:bodyPr wrap="square">
            <a:spAutoFit/>
          </a:bodyPr>
          <a:lstStyle/>
          <a:p>
            <a:pPr algn="ctr"/>
            <a:r>
              <a:rPr lang="en-GB" sz="1200" dirty="0">
                <a:latin typeface="Comic Sans MS" panose="030F0702030302020204" pitchFamily="66" charset="0"/>
              </a:rPr>
              <a:t>Housing</a:t>
            </a:r>
          </a:p>
        </p:txBody>
      </p:sp>
      <p:sp>
        <p:nvSpPr>
          <p:cNvPr id="9" name="Rectangle 8">
            <a:extLst>
              <a:ext uri="{FF2B5EF4-FFF2-40B4-BE49-F238E27FC236}">
                <a16:creationId xmlns:a16="http://schemas.microsoft.com/office/drawing/2014/main" id="{A93E7141-B598-4BA9-97C6-F93E53168664}"/>
              </a:ext>
            </a:extLst>
          </p:cNvPr>
          <p:cNvSpPr/>
          <p:nvPr/>
        </p:nvSpPr>
        <p:spPr>
          <a:xfrm>
            <a:off x="4997" y="980728"/>
            <a:ext cx="4427984" cy="1200329"/>
          </a:xfrm>
          <a:prstGeom prst="rect">
            <a:avLst/>
          </a:prstGeom>
          <a:ln w="28575">
            <a:solidFill>
              <a:schemeClr val="accent6">
                <a:lumMod val="75000"/>
              </a:schemeClr>
            </a:solidFill>
          </a:ln>
        </p:spPr>
        <p:txBody>
          <a:bodyPr wrap="square">
            <a:spAutoFit/>
          </a:bodyPr>
          <a:lstStyle/>
          <a:p>
            <a:pPr marL="285750" indent="-285750">
              <a:buFont typeface="Arial" panose="020B0604020202020204" pitchFamily="34" charset="0"/>
              <a:buChar char="•"/>
            </a:pPr>
            <a:r>
              <a:rPr lang="en-GB" dirty="0">
                <a:latin typeface="Comic Sans MS" panose="030F0702030302020204" pitchFamily="66" charset="0"/>
              </a:rPr>
              <a:t>Barking and Dagenham lowest:</a:t>
            </a:r>
          </a:p>
          <a:p>
            <a:pPr marL="285750" indent="-285750">
              <a:buFont typeface="Arial" panose="020B0604020202020204" pitchFamily="34" charset="0"/>
              <a:buChar char="•"/>
            </a:pPr>
            <a:r>
              <a:rPr lang="en-GB" dirty="0">
                <a:latin typeface="Comic Sans MS" panose="030F0702030302020204" pitchFamily="66" charset="0"/>
              </a:rPr>
              <a:t>Ethnic Minorities tend to be disadvantaged</a:t>
            </a:r>
          </a:p>
          <a:p>
            <a:pPr marL="285750" indent="-285750">
              <a:buFont typeface="Arial" panose="020B0604020202020204" pitchFamily="34" charset="0"/>
              <a:buChar char="•"/>
            </a:pPr>
            <a:r>
              <a:rPr lang="en-GB" dirty="0">
                <a:latin typeface="Comic Sans MS" panose="030F0702030302020204" pitchFamily="66" charset="0"/>
              </a:rPr>
              <a:t>2000/2011 </a:t>
            </a:r>
          </a:p>
        </p:txBody>
      </p:sp>
      <p:sp>
        <p:nvSpPr>
          <p:cNvPr id="10" name="Rectangle 9">
            <a:extLst>
              <a:ext uri="{FF2B5EF4-FFF2-40B4-BE49-F238E27FC236}">
                <a16:creationId xmlns:a16="http://schemas.microsoft.com/office/drawing/2014/main" id="{B1916D89-508F-4920-87D1-2B979AC17E99}"/>
              </a:ext>
            </a:extLst>
          </p:cNvPr>
          <p:cNvSpPr/>
          <p:nvPr/>
        </p:nvSpPr>
        <p:spPr>
          <a:xfrm>
            <a:off x="114133" y="4077072"/>
            <a:ext cx="4241843" cy="1200329"/>
          </a:xfrm>
          <a:prstGeom prst="rect">
            <a:avLst/>
          </a:prstGeom>
          <a:ln w="28575">
            <a:solidFill>
              <a:schemeClr val="accent6">
                <a:lumMod val="75000"/>
              </a:schemeClr>
            </a:solidFill>
          </a:ln>
        </p:spPr>
        <p:txBody>
          <a:bodyPr wrap="square">
            <a:spAutoFit/>
          </a:bodyPr>
          <a:lstStyle/>
          <a:p>
            <a:pPr marL="285750" indent="-285750">
              <a:buFont typeface="Arial" panose="020B0604020202020204" pitchFamily="34" charset="0"/>
              <a:buChar char="•"/>
            </a:pPr>
            <a:r>
              <a:rPr lang="en-GB" dirty="0">
                <a:latin typeface="Comic Sans MS" panose="030F0702030302020204" pitchFamily="66" charset="0"/>
              </a:rPr>
              <a:t>Barking and Dagenham lowest:</a:t>
            </a:r>
          </a:p>
          <a:p>
            <a:pPr marL="285750" indent="-285750">
              <a:buFont typeface="Arial" panose="020B0604020202020204" pitchFamily="34" charset="0"/>
              <a:buChar char="•"/>
            </a:pPr>
            <a:r>
              <a:rPr lang="en-GB" dirty="0">
                <a:latin typeface="Comic Sans MS" panose="030F0702030302020204" pitchFamily="66" charset="0"/>
              </a:rPr>
              <a:t>Ethnic Minorities tend to be disadvantaged</a:t>
            </a:r>
          </a:p>
          <a:p>
            <a:pPr marL="285750" indent="-285750">
              <a:buFont typeface="Arial" panose="020B0604020202020204" pitchFamily="34" charset="0"/>
              <a:buChar char="•"/>
            </a:pPr>
            <a:r>
              <a:rPr lang="en-GB" dirty="0">
                <a:latin typeface="Comic Sans MS" panose="030F0702030302020204" pitchFamily="66" charset="0"/>
              </a:rPr>
              <a:t>2000/2011 </a:t>
            </a:r>
          </a:p>
        </p:txBody>
      </p:sp>
      <p:sp>
        <p:nvSpPr>
          <p:cNvPr id="11" name="Rectangle 10">
            <a:extLst>
              <a:ext uri="{FF2B5EF4-FFF2-40B4-BE49-F238E27FC236}">
                <a16:creationId xmlns:a16="http://schemas.microsoft.com/office/drawing/2014/main" id="{A246588A-8993-4A2C-82B4-7EC5AC9912E0}"/>
              </a:ext>
            </a:extLst>
          </p:cNvPr>
          <p:cNvSpPr/>
          <p:nvPr/>
        </p:nvSpPr>
        <p:spPr>
          <a:xfrm>
            <a:off x="4602849" y="4077072"/>
            <a:ext cx="4241843" cy="1200329"/>
          </a:xfrm>
          <a:prstGeom prst="rect">
            <a:avLst/>
          </a:prstGeom>
          <a:ln w="28575">
            <a:solidFill>
              <a:schemeClr val="accent6">
                <a:lumMod val="75000"/>
              </a:schemeClr>
            </a:solidFill>
          </a:ln>
        </p:spPr>
        <p:txBody>
          <a:bodyPr wrap="square">
            <a:spAutoFit/>
          </a:bodyPr>
          <a:lstStyle/>
          <a:p>
            <a:pPr marL="285750" indent="-285750">
              <a:buFont typeface="Arial" panose="020B0604020202020204" pitchFamily="34" charset="0"/>
              <a:buChar char="•"/>
            </a:pPr>
            <a:r>
              <a:rPr lang="en-GB" dirty="0">
                <a:latin typeface="Comic Sans MS" panose="030F0702030302020204" pitchFamily="66" charset="0"/>
              </a:rPr>
              <a:t>Barking and Dagenham lowest:</a:t>
            </a:r>
          </a:p>
          <a:p>
            <a:pPr marL="285750" indent="-285750">
              <a:buFont typeface="Arial" panose="020B0604020202020204" pitchFamily="34" charset="0"/>
              <a:buChar char="•"/>
            </a:pPr>
            <a:r>
              <a:rPr lang="en-GB" dirty="0">
                <a:latin typeface="Comic Sans MS" panose="030F0702030302020204" pitchFamily="66" charset="0"/>
              </a:rPr>
              <a:t>Ethnic Minorities tend to be disadvantaged</a:t>
            </a:r>
          </a:p>
          <a:p>
            <a:pPr marL="285750" indent="-285750">
              <a:buFont typeface="Arial" panose="020B0604020202020204" pitchFamily="34" charset="0"/>
              <a:buChar char="•"/>
            </a:pPr>
            <a:r>
              <a:rPr lang="en-GB" dirty="0">
                <a:latin typeface="Comic Sans MS" panose="030F0702030302020204" pitchFamily="66" charset="0"/>
              </a:rPr>
              <a:t>2000/2011 </a:t>
            </a:r>
          </a:p>
        </p:txBody>
      </p:sp>
      <p:sp>
        <p:nvSpPr>
          <p:cNvPr id="12" name="Rectangle 11">
            <a:extLst>
              <a:ext uri="{FF2B5EF4-FFF2-40B4-BE49-F238E27FC236}">
                <a16:creationId xmlns:a16="http://schemas.microsoft.com/office/drawing/2014/main" id="{5D46CAEB-A0E9-4CBC-92C7-8190D20865DB}"/>
              </a:ext>
            </a:extLst>
          </p:cNvPr>
          <p:cNvSpPr/>
          <p:nvPr/>
        </p:nvSpPr>
        <p:spPr>
          <a:xfrm>
            <a:off x="4602732" y="980728"/>
            <a:ext cx="4427984" cy="1200329"/>
          </a:xfrm>
          <a:prstGeom prst="rect">
            <a:avLst/>
          </a:prstGeom>
          <a:ln w="28575">
            <a:solidFill>
              <a:schemeClr val="accent6">
                <a:lumMod val="75000"/>
              </a:schemeClr>
            </a:solidFill>
          </a:ln>
        </p:spPr>
        <p:txBody>
          <a:bodyPr wrap="square">
            <a:spAutoFit/>
          </a:bodyPr>
          <a:lstStyle/>
          <a:p>
            <a:pPr marL="285750" indent="-285750">
              <a:buFont typeface="Arial" panose="020B0604020202020204" pitchFamily="34" charset="0"/>
              <a:buChar char="•"/>
            </a:pPr>
            <a:r>
              <a:rPr lang="en-GB" dirty="0">
                <a:latin typeface="Comic Sans MS" panose="030F0702030302020204" pitchFamily="66" charset="0"/>
              </a:rPr>
              <a:t>Barking and Dagenham lowest:</a:t>
            </a:r>
          </a:p>
          <a:p>
            <a:pPr marL="285750" indent="-285750">
              <a:buFont typeface="Arial" panose="020B0604020202020204" pitchFamily="34" charset="0"/>
              <a:buChar char="•"/>
            </a:pPr>
            <a:r>
              <a:rPr lang="en-GB" dirty="0">
                <a:latin typeface="Comic Sans MS" panose="030F0702030302020204" pitchFamily="66" charset="0"/>
              </a:rPr>
              <a:t>Ethnic Minorities tend to be disadvantaged</a:t>
            </a:r>
          </a:p>
          <a:p>
            <a:pPr marL="285750" indent="-285750">
              <a:buFont typeface="Arial" panose="020B0604020202020204" pitchFamily="34" charset="0"/>
              <a:buChar char="•"/>
            </a:pPr>
            <a:r>
              <a:rPr lang="en-GB" dirty="0">
                <a:latin typeface="Comic Sans MS" panose="030F0702030302020204" pitchFamily="66" charset="0"/>
              </a:rPr>
              <a:t>2000/2011 </a:t>
            </a:r>
          </a:p>
        </p:txBody>
      </p:sp>
    </p:spTree>
    <p:extLst>
      <p:ext uri="{BB962C8B-B14F-4D97-AF65-F5344CB8AC3E}">
        <p14:creationId xmlns:p14="http://schemas.microsoft.com/office/powerpoint/2010/main" val="1533394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4669</TotalTime>
  <Words>407</Words>
  <Application>Microsoft Office PowerPoint</Application>
  <PresentationFormat>On-screen Show (4:3)</PresentationFormat>
  <Paragraphs>63</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Microsoft YaHei</vt: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20</cp:revision>
  <dcterms:created xsi:type="dcterms:W3CDTF">2014-12-03T13:35:01Z</dcterms:created>
  <dcterms:modified xsi:type="dcterms:W3CDTF">2018-02-19T09:06:43Z</dcterms:modified>
</cp:coreProperties>
</file>