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1" r:id="rId3"/>
    <p:sldId id="257" r:id="rId4"/>
    <p:sldId id="258" r:id="rId5"/>
    <p:sldId id="256" r:id="rId6"/>
    <p:sldId id="260" r:id="rId7"/>
    <p:sldId id="262"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87746B-4994-2642-8F08-7CF21309F0FE}">
          <p14:sldIdLst>
            <p14:sldId id="259"/>
          </p14:sldIdLst>
        </p14:section>
        <p14:section name="Academic Theory" id="{D970763B-8DB4-DB4F-97C8-F2DD674573A7}">
          <p14:sldIdLst>
            <p14:sldId id="261"/>
            <p14:sldId id="257"/>
            <p14:sldId id="258"/>
            <p14:sldId id="256"/>
            <p14:sldId id="260"/>
            <p14:sldId id="262"/>
          </p14:sldIdLst>
        </p14:section>
      </p14:sectionLst>
    </p:ext>
    <p:ext uri="{EFAFB233-063F-42B5-8137-9DF3F51BA10A}">
      <p15:sldGuideLst xmlns:p15="http://schemas.microsoft.com/office/powerpoint/2012/main">
        <p15:guide id="1" orient="horz" pos="2183"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FA00"/>
    <a:srgbClr val="00FA00"/>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58"/>
  </p:normalViewPr>
  <p:slideViewPr>
    <p:cSldViewPr snapToGrid="0" snapToObjects="1" showGuides="1">
      <p:cViewPr varScale="1">
        <p:scale>
          <a:sx n="88" d="100"/>
          <a:sy n="88" d="100"/>
        </p:scale>
        <p:origin x="184" y="608"/>
      </p:cViewPr>
      <p:guideLst>
        <p:guide orient="horz" pos="2183"/>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E37F-58D7-C247-BEE2-060549892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6A298B-BA3C-144C-96F4-8F7C4C14FA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706A47-D774-C240-9CA0-50597DBB74FA}"/>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5" name="Footer Placeholder 4">
            <a:extLst>
              <a:ext uri="{FF2B5EF4-FFF2-40B4-BE49-F238E27FC236}">
                <a16:creationId xmlns:a16="http://schemas.microsoft.com/office/drawing/2014/main" id="{27309C97-2A87-D248-AFDA-D50BC88AD0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DB127E-1B3B-1448-8802-F354261F8A99}"/>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75499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B9BF-ADE9-3C41-9F1B-AD3DCB0228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736FC7-C2E8-8848-AD06-3C484CCF7B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FCACFA-0454-9B4B-B3E2-5D3C76D4DB2D}"/>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5" name="Footer Placeholder 4">
            <a:extLst>
              <a:ext uri="{FF2B5EF4-FFF2-40B4-BE49-F238E27FC236}">
                <a16:creationId xmlns:a16="http://schemas.microsoft.com/office/drawing/2014/main" id="{81FAC6D7-A79D-7948-82BF-55B7981639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3AE8DC-1030-E041-BC7F-B8F709B72A67}"/>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193456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0B25E-6686-7F4E-BCF7-18068C24A5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3C9F18-1586-9C4E-843A-E0470E621E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DAD18F-1C6E-2546-BF62-57C2AE4679B9}"/>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5" name="Footer Placeholder 4">
            <a:extLst>
              <a:ext uri="{FF2B5EF4-FFF2-40B4-BE49-F238E27FC236}">
                <a16:creationId xmlns:a16="http://schemas.microsoft.com/office/drawing/2014/main" id="{3CC7A45C-5B28-A74F-8D77-8948AFC61E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6B419A5-AC18-7E4F-8671-7E51F1AD2708}"/>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53778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FC69-3FB7-DE41-AEA7-C12F49BDC6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963004-A24C-6F48-9A6B-09DED4B04C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48363F-974C-5249-BF1C-910BAA7A028D}"/>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5" name="Footer Placeholder 4">
            <a:extLst>
              <a:ext uri="{FF2B5EF4-FFF2-40B4-BE49-F238E27FC236}">
                <a16:creationId xmlns:a16="http://schemas.microsoft.com/office/drawing/2014/main" id="{66CB0093-4CF0-5E40-A04D-7B99BA214B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B66156D-236F-A44E-862F-761F64613D93}"/>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67993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DF09-BA83-7C4B-9284-621BC402BA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DC8776-C2C7-0849-8B9E-9C08BF336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DF473F-8946-4D41-838A-719E6D648D7C}"/>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5" name="Footer Placeholder 4">
            <a:extLst>
              <a:ext uri="{FF2B5EF4-FFF2-40B4-BE49-F238E27FC236}">
                <a16:creationId xmlns:a16="http://schemas.microsoft.com/office/drawing/2014/main" id="{96160740-AC25-1444-8ACA-5FC0D131BF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66AB06-CEA1-9543-ABD4-422FE4C179D5}"/>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141550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0FD0-0329-1341-B29B-8245C35AD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EA22CD-FD02-8C47-A9A0-89C07568FD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1A9D7F-735A-864A-AC3D-752DD04397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E3E61B-CD29-714F-8B97-E61CB32652E3}"/>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6" name="Footer Placeholder 5">
            <a:extLst>
              <a:ext uri="{FF2B5EF4-FFF2-40B4-BE49-F238E27FC236}">
                <a16:creationId xmlns:a16="http://schemas.microsoft.com/office/drawing/2014/main" id="{908773DB-DE4C-0940-B454-2D4295A6D7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EDD9A3A-EF54-A54C-92ED-AF47C3E40209}"/>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373942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EAA8-C886-1A49-AD10-A4CF147452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0469A9-A22C-BD4F-8A4C-BB640E2395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053AE5-D691-7842-93B5-601EA4CFFC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698379-926A-DB4E-99A6-F41E4743D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E8081-1A7D-C444-B458-CBAF58C397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87C57F-FA4B-1249-90F7-DC243C1DE4D0}"/>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8" name="Footer Placeholder 7">
            <a:extLst>
              <a:ext uri="{FF2B5EF4-FFF2-40B4-BE49-F238E27FC236}">
                <a16:creationId xmlns:a16="http://schemas.microsoft.com/office/drawing/2014/main" id="{C779BFFF-3874-4341-9DC5-1B97F6E4B81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0AF7687-EEA1-3846-B87F-4CDB05CDD27C}"/>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267183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0522-E05A-4345-B9B6-10D97397AA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672409-1302-184D-8067-AA8DBCC03661}"/>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4" name="Footer Placeholder 3">
            <a:extLst>
              <a:ext uri="{FF2B5EF4-FFF2-40B4-BE49-F238E27FC236}">
                <a16:creationId xmlns:a16="http://schemas.microsoft.com/office/drawing/2014/main" id="{B4F3F034-2D18-634B-8B48-C47A673F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DB9E19A-0354-094D-89FF-B32C195814A8}"/>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19524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58FEC-542A-1B4F-9854-AC2B730DAA0D}"/>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3" name="Footer Placeholder 2">
            <a:extLst>
              <a:ext uri="{FF2B5EF4-FFF2-40B4-BE49-F238E27FC236}">
                <a16:creationId xmlns:a16="http://schemas.microsoft.com/office/drawing/2014/main" id="{6FC753DD-FC75-BD49-B498-1050FF3468C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137EDAF-BB15-3E47-A8C4-6B75ACFFEF7B}"/>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56405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1E81-73BF-3D45-96B0-D9AB1736D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1BDD84-658D-DE40-AE81-162D17736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C01F0D-766D-864E-A1A8-C336F45D6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AC8888-B6F8-4A41-AF5E-C7DFA7386928}"/>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6" name="Footer Placeholder 5">
            <a:extLst>
              <a:ext uri="{FF2B5EF4-FFF2-40B4-BE49-F238E27FC236}">
                <a16:creationId xmlns:a16="http://schemas.microsoft.com/office/drawing/2014/main" id="{1F00A1FE-3A9E-1045-9FCA-1EAAEF900ED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832A148-725D-3D44-AC82-1508D843A7A4}"/>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16107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34C5-54BD-0A40-B821-DB97D490C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01D4A9-3252-BA44-B037-4C7E5583A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35FD3AF-F8D5-2549-B083-F4B2F6C51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8D2B7B-3F0A-2644-829A-06F1F25C9E32}"/>
              </a:ext>
            </a:extLst>
          </p:cNvPr>
          <p:cNvSpPr>
            <a:spLocks noGrp="1"/>
          </p:cNvSpPr>
          <p:nvPr>
            <p:ph type="dt" sz="half" idx="10"/>
          </p:nvPr>
        </p:nvSpPr>
        <p:spPr/>
        <p:txBody>
          <a:bodyPr/>
          <a:lstStyle/>
          <a:p>
            <a:fld id="{0302F817-1901-7A46-824C-7E6F6A7F7527}" type="datetimeFigureOut">
              <a:rPr lang="en-GB" smtClean="0"/>
              <a:t>22/05/2018</a:t>
            </a:fld>
            <a:endParaRPr lang="en-GB" dirty="0"/>
          </a:p>
        </p:txBody>
      </p:sp>
      <p:sp>
        <p:nvSpPr>
          <p:cNvPr id="6" name="Footer Placeholder 5">
            <a:extLst>
              <a:ext uri="{FF2B5EF4-FFF2-40B4-BE49-F238E27FC236}">
                <a16:creationId xmlns:a16="http://schemas.microsoft.com/office/drawing/2014/main" id="{BC9FCA3E-04E5-7347-8E20-D8ADC81DD2F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CB8C58-6BEA-6344-B6E5-C199DE0864DB}"/>
              </a:ext>
            </a:extLst>
          </p:cNvPr>
          <p:cNvSpPr>
            <a:spLocks noGrp="1"/>
          </p:cNvSpPr>
          <p:nvPr>
            <p:ph type="sldNum" sz="quarter" idx="12"/>
          </p:nvPr>
        </p:nvSpPr>
        <p:spPr/>
        <p:txBody>
          <a:bodyPr/>
          <a:lstStyle/>
          <a:p>
            <a:fld id="{2AFB6E04-5B5D-0049-8E1C-B63326B74417}" type="slidenum">
              <a:rPr lang="en-GB" smtClean="0"/>
              <a:t>‹#›</a:t>
            </a:fld>
            <a:endParaRPr lang="en-GB" dirty="0"/>
          </a:p>
        </p:txBody>
      </p:sp>
    </p:spTree>
    <p:extLst>
      <p:ext uri="{BB962C8B-B14F-4D97-AF65-F5344CB8AC3E}">
        <p14:creationId xmlns:p14="http://schemas.microsoft.com/office/powerpoint/2010/main" val="410032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4AA4B-1CAE-834F-A26D-6E13776B8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45A7C8-649E-8A49-9D3B-910B8E963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0A0D3A-1B36-164D-B043-BAE89CF1A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2F817-1901-7A46-824C-7E6F6A7F7527}" type="datetimeFigureOut">
              <a:rPr lang="en-GB" smtClean="0"/>
              <a:t>22/05/2018</a:t>
            </a:fld>
            <a:endParaRPr lang="en-GB" dirty="0"/>
          </a:p>
        </p:txBody>
      </p:sp>
      <p:sp>
        <p:nvSpPr>
          <p:cNvPr id="5" name="Footer Placeholder 4">
            <a:extLst>
              <a:ext uri="{FF2B5EF4-FFF2-40B4-BE49-F238E27FC236}">
                <a16:creationId xmlns:a16="http://schemas.microsoft.com/office/drawing/2014/main" id="{D827FDA5-E8E0-6849-B9C7-2CD1E64B6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C6BA1ED-F4CA-3F4A-AF83-9149FA90F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B6E04-5B5D-0049-8E1C-B63326B74417}" type="slidenum">
              <a:rPr lang="en-GB" smtClean="0"/>
              <a:t>‹#›</a:t>
            </a:fld>
            <a:endParaRPr lang="en-GB" dirty="0"/>
          </a:p>
        </p:txBody>
      </p:sp>
    </p:spTree>
    <p:extLst>
      <p:ext uri="{BB962C8B-B14F-4D97-AF65-F5344CB8AC3E}">
        <p14:creationId xmlns:p14="http://schemas.microsoft.com/office/powerpoint/2010/main" val="82849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7DhagKyvDc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youtube.com/watch?v=GChpEmmAhZM" TargetMode="Externa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2AC38F-410D-CE4D-BC9D-B3ADC6FB79AE}"/>
              </a:ext>
            </a:extLst>
          </p:cNvPr>
          <p:cNvSpPr txBox="1">
            <a:spLocks/>
          </p:cNvSpPr>
          <p:nvPr/>
        </p:nvSpPr>
        <p:spPr>
          <a:xfrm>
            <a:off x="146461" y="106878"/>
            <a:ext cx="11899075" cy="546265"/>
          </a:xfrm>
          <a:prstGeom prst="rect">
            <a:avLst/>
          </a:prstGeom>
          <a:ln w="28575">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u="sng" dirty="0">
                <a:latin typeface="Comic Sans MS" panose="030F0902030302020204" pitchFamily="66" charset="0"/>
              </a:rPr>
              <a:t>Shrinking World(Revision)</a:t>
            </a:r>
          </a:p>
        </p:txBody>
      </p:sp>
      <p:sp>
        <p:nvSpPr>
          <p:cNvPr id="5" name="Title 1">
            <a:extLst>
              <a:ext uri="{FF2B5EF4-FFF2-40B4-BE49-F238E27FC236}">
                <a16:creationId xmlns:a16="http://schemas.microsoft.com/office/drawing/2014/main" id="{6FF9D738-B270-2449-A2F4-0F174C144D5B}"/>
              </a:ext>
            </a:extLst>
          </p:cNvPr>
          <p:cNvSpPr txBox="1">
            <a:spLocks/>
          </p:cNvSpPr>
          <p:nvPr/>
        </p:nvSpPr>
        <p:spPr>
          <a:xfrm>
            <a:off x="146460" y="748145"/>
            <a:ext cx="11899075" cy="439387"/>
          </a:xfrm>
          <a:prstGeom prst="rect">
            <a:avLst/>
          </a:prstGeom>
          <a:ln w="28575">
            <a:solidFill>
              <a:srgbClr val="8EFA00"/>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u="sng" dirty="0">
                <a:latin typeface="Comic Sans MS" panose="030F0902030302020204" pitchFamily="66" charset="0"/>
              </a:rPr>
              <a:t>Starter</a:t>
            </a:r>
            <a:r>
              <a:rPr lang="en-GB" sz="2800" dirty="0">
                <a:latin typeface="Comic Sans MS" panose="030F0902030302020204" pitchFamily="66" charset="0"/>
              </a:rPr>
              <a:t>: What Links can be made from  the concept of Shrinking world? </a:t>
            </a:r>
          </a:p>
        </p:txBody>
      </p:sp>
      <p:sp>
        <p:nvSpPr>
          <p:cNvPr id="6" name="Title 1">
            <a:extLst>
              <a:ext uri="{FF2B5EF4-FFF2-40B4-BE49-F238E27FC236}">
                <a16:creationId xmlns:a16="http://schemas.microsoft.com/office/drawing/2014/main" id="{DD7C8318-9993-3042-8ED1-3D3D612C819E}"/>
              </a:ext>
            </a:extLst>
          </p:cNvPr>
          <p:cNvSpPr txBox="1">
            <a:spLocks/>
          </p:cNvSpPr>
          <p:nvPr/>
        </p:nvSpPr>
        <p:spPr>
          <a:xfrm>
            <a:off x="146460" y="4542971"/>
            <a:ext cx="3119254" cy="2191658"/>
          </a:xfrm>
          <a:prstGeom prst="rect">
            <a:avLst/>
          </a:prstGeom>
          <a:ln w="28575">
            <a:solidFill>
              <a:srgbClr val="7030A0"/>
            </a:solid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u="sng" dirty="0">
                <a:latin typeface="Comic Sans MS" panose="030F0902030302020204" pitchFamily="66" charset="0"/>
              </a:rPr>
              <a:t>Reminder</a:t>
            </a:r>
            <a:r>
              <a:rPr lang="en-GB" sz="2800" dirty="0">
                <a:latin typeface="Comic Sans MS" panose="030F0902030302020204" pitchFamily="66" charset="0"/>
              </a:rPr>
              <a:t>:</a:t>
            </a:r>
          </a:p>
          <a:p>
            <a:pPr algn="l"/>
            <a:r>
              <a:rPr lang="en-GB" sz="2800" dirty="0">
                <a:latin typeface="Comic Sans MS" panose="030F0902030302020204" pitchFamily="66" charset="0"/>
              </a:rPr>
              <a:t>Place</a:t>
            </a:r>
          </a:p>
          <a:p>
            <a:pPr algn="l"/>
            <a:r>
              <a:rPr lang="en-GB" sz="2800" dirty="0">
                <a:latin typeface="Comic Sans MS" panose="030F0902030302020204" pitchFamily="66" charset="0"/>
              </a:rPr>
              <a:t>Process</a:t>
            </a:r>
          </a:p>
          <a:p>
            <a:pPr algn="l"/>
            <a:r>
              <a:rPr lang="en-GB" sz="2800" dirty="0">
                <a:latin typeface="Comic Sans MS" panose="030F0902030302020204" pitchFamily="66" charset="0"/>
              </a:rPr>
              <a:t>Power </a:t>
            </a:r>
          </a:p>
          <a:p>
            <a:pPr algn="l"/>
            <a:r>
              <a:rPr lang="en-GB" sz="2800" dirty="0">
                <a:latin typeface="Comic Sans MS" panose="030F0902030302020204" pitchFamily="66" charset="0"/>
              </a:rPr>
              <a:t>Possibility</a:t>
            </a:r>
          </a:p>
          <a:p>
            <a:pPr algn="l"/>
            <a:r>
              <a:rPr lang="en-GB" sz="2800" dirty="0">
                <a:latin typeface="Comic Sans MS" panose="030F0902030302020204" pitchFamily="66" charset="0"/>
              </a:rPr>
              <a:t>Spacial Interactions</a:t>
            </a:r>
          </a:p>
          <a:p>
            <a:pPr algn="l"/>
            <a:r>
              <a:rPr lang="en-GB" sz="2800" dirty="0">
                <a:latin typeface="Comic Sans MS" panose="030F0902030302020204" pitchFamily="66" charset="0"/>
              </a:rPr>
              <a:t>Scale</a:t>
            </a:r>
          </a:p>
        </p:txBody>
      </p:sp>
      <p:sp>
        <p:nvSpPr>
          <p:cNvPr id="7" name="Title 1">
            <a:extLst>
              <a:ext uri="{FF2B5EF4-FFF2-40B4-BE49-F238E27FC236}">
                <a16:creationId xmlns:a16="http://schemas.microsoft.com/office/drawing/2014/main" id="{BBF823E6-62AF-2D4D-9C73-4216BDAB31A7}"/>
              </a:ext>
            </a:extLst>
          </p:cNvPr>
          <p:cNvSpPr txBox="1">
            <a:spLocks/>
          </p:cNvSpPr>
          <p:nvPr/>
        </p:nvSpPr>
        <p:spPr>
          <a:xfrm>
            <a:off x="4515077" y="3004457"/>
            <a:ext cx="3018972" cy="609600"/>
          </a:xfrm>
          <a:prstGeom prst="rect">
            <a:avLst/>
          </a:prstGeom>
          <a:ln w="28575">
            <a:solidFill>
              <a:srgbClr val="7030A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a:latin typeface="Comic Sans MS" panose="030F0902030302020204" pitchFamily="66" charset="0"/>
              </a:rPr>
              <a:t>Shrinking world </a:t>
            </a:r>
          </a:p>
        </p:txBody>
      </p:sp>
      <p:pic>
        <p:nvPicPr>
          <p:cNvPr id="9" name="Picture 8">
            <a:extLst>
              <a:ext uri="{FF2B5EF4-FFF2-40B4-BE49-F238E27FC236}">
                <a16:creationId xmlns:a16="http://schemas.microsoft.com/office/drawing/2014/main" id="{C189CA81-52A3-6841-A436-9084900E7A1A}"/>
              </a:ext>
            </a:extLst>
          </p:cNvPr>
          <p:cNvPicPr>
            <a:picLocks noChangeAspect="1"/>
          </p:cNvPicPr>
          <p:nvPr/>
        </p:nvPicPr>
        <p:blipFill rotWithShape="1">
          <a:blip r:embed="rId2"/>
          <a:srcRect l="17934" r="20577"/>
          <a:stretch/>
        </p:blipFill>
        <p:spPr>
          <a:xfrm>
            <a:off x="10798628" y="5579952"/>
            <a:ext cx="1393372" cy="1278048"/>
          </a:xfrm>
          <a:prstGeom prst="rect">
            <a:avLst/>
          </a:prstGeom>
        </p:spPr>
      </p:pic>
    </p:spTree>
    <p:extLst>
      <p:ext uri="{BB962C8B-B14F-4D97-AF65-F5344CB8AC3E}">
        <p14:creationId xmlns:p14="http://schemas.microsoft.com/office/powerpoint/2010/main" val="22399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72742B-A503-E748-B5F9-577A990D5357}"/>
              </a:ext>
            </a:extLst>
          </p:cNvPr>
          <p:cNvSpPr/>
          <p:nvPr/>
        </p:nvSpPr>
        <p:spPr>
          <a:xfrm>
            <a:off x="6095999" y="3871911"/>
            <a:ext cx="5949538" cy="2800767"/>
          </a:xfrm>
          <a:prstGeom prst="rect">
            <a:avLst/>
          </a:prstGeom>
          <a:ln w="28575">
            <a:solidFill>
              <a:srgbClr val="7030A0"/>
            </a:solidFill>
          </a:ln>
        </p:spPr>
        <p:txBody>
          <a:bodyPr wrap="square">
            <a:spAutoFit/>
          </a:bodyPr>
          <a:lstStyle/>
          <a:p>
            <a:pPr algn="just"/>
            <a:r>
              <a:rPr lang="de-DE" sz="1600" dirty="0">
                <a:solidFill>
                  <a:srgbClr val="000000"/>
                </a:solidFill>
                <a:latin typeface="Comic Sans MS" panose="030F0902030302020204" pitchFamily="66" charset="0"/>
              </a:rPr>
              <a:t>A concept fundamental to conventional central place theory, diffusion theory, and location theory—is lessening. In 1992, R. O'Brien predicted ‘the end of geography’. He was wrong. Simson (2005) J. Transp. Geog. </a:t>
            </a:r>
            <a:r>
              <a:rPr lang="de-DE" sz="1600" b="1" dirty="0">
                <a:solidFill>
                  <a:srgbClr val="000000"/>
                </a:solidFill>
                <a:latin typeface="Comic Sans MS" panose="030F0902030302020204" pitchFamily="66" charset="0"/>
              </a:rPr>
              <a:t>26</a:t>
            </a:r>
            <a:r>
              <a:rPr lang="de-DE" sz="1600" dirty="0">
                <a:solidFill>
                  <a:srgbClr val="000000"/>
                </a:solidFill>
                <a:latin typeface="Comic Sans MS" panose="030F0902030302020204" pitchFamily="66" charset="0"/>
              </a:rPr>
              <a:t>, 2 writes that ‘speed permeates the history of transport and modernity, but it does so in multiple ways. The time–space compression narrative is not adequate to encompass this history.’ Furthermore ‘there are different kinds of technologies, different levels of technological change, and even the same technology can be used differently by different people in different places’ (N. Coe et al. 2007).</a:t>
            </a:r>
            <a:endParaRPr lang="en-GB" sz="1600" dirty="0">
              <a:latin typeface="Comic Sans MS" panose="030F0902030302020204" pitchFamily="66" charset="0"/>
            </a:endParaRPr>
          </a:p>
        </p:txBody>
      </p:sp>
      <p:sp>
        <p:nvSpPr>
          <p:cNvPr id="5" name="Title 1">
            <a:extLst>
              <a:ext uri="{FF2B5EF4-FFF2-40B4-BE49-F238E27FC236}">
                <a16:creationId xmlns:a16="http://schemas.microsoft.com/office/drawing/2014/main" id="{B98088EA-D1DE-B041-8102-3FB83EF53C63}"/>
              </a:ext>
            </a:extLst>
          </p:cNvPr>
          <p:cNvSpPr txBox="1">
            <a:spLocks/>
          </p:cNvSpPr>
          <p:nvPr/>
        </p:nvSpPr>
        <p:spPr>
          <a:xfrm>
            <a:off x="146461" y="106878"/>
            <a:ext cx="11899075" cy="546265"/>
          </a:xfrm>
          <a:prstGeom prst="rect">
            <a:avLst/>
          </a:prstGeom>
          <a:ln w="28575">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u="sng" dirty="0">
                <a:latin typeface="Comic Sans MS" panose="030F0902030302020204" pitchFamily="66" charset="0"/>
              </a:rPr>
              <a:t>Shrinking World Theory</a:t>
            </a:r>
          </a:p>
        </p:txBody>
      </p:sp>
      <p:sp>
        <p:nvSpPr>
          <p:cNvPr id="6" name="Rectangle 5">
            <a:extLst>
              <a:ext uri="{FF2B5EF4-FFF2-40B4-BE49-F238E27FC236}">
                <a16:creationId xmlns:a16="http://schemas.microsoft.com/office/drawing/2014/main" id="{99999A84-3816-744F-91BA-AE105C300ADA}"/>
              </a:ext>
            </a:extLst>
          </p:cNvPr>
          <p:cNvSpPr/>
          <p:nvPr/>
        </p:nvSpPr>
        <p:spPr>
          <a:xfrm>
            <a:off x="146460" y="1145585"/>
            <a:ext cx="5775368" cy="1569660"/>
          </a:xfrm>
          <a:prstGeom prst="rect">
            <a:avLst/>
          </a:prstGeom>
          <a:ln w="28575">
            <a:solidFill>
              <a:srgbClr val="7030A0"/>
            </a:solidFill>
          </a:ln>
        </p:spPr>
        <p:txBody>
          <a:bodyPr wrap="square">
            <a:spAutoFit/>
          </a:bodyPr>
          <a:lstStyle/>
          <a:p>
            <a:pPr algn="just"/>
            <a:r>
              <a:rPr lang="de-DE" sz="1600" b="1" u="sng" dirty="0">
                <a:latin typeface="Comic Sans MS" panose="030F0902030302020204" pitchFamily="66" charset="0"/>
              </a:rPr>
              <a:t>Central place theory</a:t>
            </a:r>
            <a:r>
              <a:rPr lang="de-DE" sz="1600" dirty="0">
                <a:latin typeface="Comic Sans MS" panose="030F0902030302020204" pitchFamily="66" charset="0"/>
              </a:rPr>
              <a:t> is a geographical theory that seeks to explain the number, size and location of human settlements in a residential system.The theory was created by </a:t>
            </a:r>
            <a:r>
              <a:rPr lang="en-GB" sz="1600" dirty="0">
                <a:latin typeface="Comic Sans MS" panose="030F0902030302020204" pitchFamily="66" charset="0"/>
              </a:rPr>
              <a:t>the</a:t>
            </a:r>
            <a:r>
              <a:rPr lang="de-DE" sz="1600" dirty="0">
                <a:latin typeface="Comic Sans MS" panose="030F0902030302020204" pitchFamily="66" charset="0"/>
              </a:rPr>
              <a:t> German geographer Walter Christaller, who asserted that settlements simply functioned as 'central places' providing services to surrounding areas</a:t>
            </a:r>
            <a:endParaRPr lang="en-GB" sz="1600" dirty="0">
              <a:latin typeface="Comic Sans MS" panose="030F0902030302020204" pitchFamily="66" charset="0"/>
            </a:endParaRPr>
          </a:p>
        </p:txBody>
      </p:sp>
      <p:sp>
        <p:nvSpPr>
          <p:cNvPr id="7" name="Rectangle 6">
            <a:extLst>
              <a:ext uri="{FF2B5EF4-FFF2-40B4-BE49-F238E27FC236}">
                <a16:creationId xmlns:a16="http://schemas.microsoft.com/office/drawing/2014/main" id="{2D8C3A23-4464-C946-ACFD-1B5504A96BD5}"/>
              </a:ext>
            </a:extLst>
          </p:cNvPr>
          <p:cNvSpPr/>
          <p:nvPr/>
        </p:nvSpPr>
        <p:spPr>
          <a:xfrm>
            <a:off x="6096000" y="862144"/>
            <a:ext cx="5949536" cy="2800767"/>
          </a:xfrm>
          <a:prstGeom prst="rect">
            <a:avLst/>
          </a:prstGeom>
          <a:ln w="28575">
            <a:solidFill>
              <a:srgbClr val="7030A0"/>
            </a:solidFill>
          </a:ln>
        </p:spPr>
        <p:txBody>
          <a:bodyPr wrap="square">
            <a:spAutoFit/>
          </a:bodyPr>
          <a:lstStyle/>
          <a:p>
            <a:pPr algn="just"/>
            <a:r>
              <a:rPr lang="de-DE" sz="1600" b="1" u="sng" dirty="0">
                <a:latin typeface="Comic Sans MS" panose="030F0902030302020204" pitchFamily="66" charset="0"/>
              </a:rPr>
              <a:t>Diffusion of innovations</a:t>
            </a:r>
            <a:r>
              <a:rPr lang="de-DE" sz="1600" dirty="0">
                <a:latin typeface="Comic Sans MS" panose="030F0902030302020204" pitchFamily="66" charset="0"/>
              </a:rPr>
              <a:t> is a theory that seeks to explain how, why, and at what rate new ideas and technology spread. Everett Rogers, a professor of communication studies, popularized the theory in his book </a:t>
            </a:r>
            <a:r>
              <a:rPr lang="de-DE" sz="1600" i="1" dirty="0">
                <a:latin typeface="Comic Sans MS" panose="030F0902030302020204" pitchFamily="66" charset="0"/>
              </a:rPr>
              <a:t>Diffusion of Innovations</a:t>
            </a:r>
            <a:r>
              <a:rPr lang="de-DE" sz="1600" dirty="0">
                <a:latin typeface="Comic Sans MS" panose="030F0902030302020204" pitchFamily="66" charset="0"/>
              </a:rPr>
              <a:t>; the book was first published in 1962, and is now in its fifth edition (2003).Rogers argues that diffusion is the process by which an innovation is communicated over time among the participants in a social system. The origins of the diffusion of innovations theory are varied and span multiple disciplines.</a:t>
            </a:r>
          </a:p>
        </p:txBody>
      </p:sp>
      <p:sp>
        <p:nvSpPr>
          <p:cNvPr id="8" name="Rectangle 7">
            <a:extLst>
              <a:ext uri="{FF2B5EF4-FFF2-40B4-BE49-F238E27FC236}">
                <a16:creationId xmlns:a16="http://schemas.microsoft.com/office/drawing/2014/main" id="{8143AF64-DB43-214B-B99C-70DA7F18E6FF}"/>
              </a:ext>
            </a:extLst>
          </p:cNvPr>
          <p:cNvSpPr/>
          <p:nvPr/>
        </p:nvSpPr>
        <p:spPr>
          <a:xfrm>
            <a:off x="146459" y="4241244"/>
            <a:ext cx="5775369" cy="2062103"/>
          </a:xfrm>
          <a:prstGeom prst="rect">
            <a:avLst/>
          </a:prstGeom>
          <a:ln w="28575">
            <a:solidFill>
              <a:srgbClr val="7030A0"/>
            </a:solidFill>
          </a:ln>
        </p:spPr>
        <p:txBody>
          <a:bodyPr wrap="square">
            <a:spAutoFit/>
          </a:bodyPr>
          <a:lstStyle/>
          <a:p>
            <a:pPr algn="just"/>
            <a:r>
              <a:rPr lang="de-DE" sz="1600" b="1" u="sng" dirty="0">
                <a:latin typeface="Comic Sans MS" panose="030F0902030302020204" pitchFamily="66" charset="0"/>
              </a:rPr>
              <a:t>Location theory</a:t>
            </a:r>
            <a:r>
              <a:rPr lang="de-DE" sz="1600" dirty="0">
                <a:latin typeface="Comic Sans MS" panose="030F0902030302020204" pitchFamily="66" charset="0"/>
              </a:rPr>
              <a:t> has become an integral part of economic geography, regional science, and spatial economics. Location theory addresses questions of what economic activities are located where and why. Location theory or microeconomic theory generally assumes that agents act in their own self-interest. Firms thus choose locations that maximize their profits and individuals choose locations that maximize their utility.</a:t>
            </a:r>
          </a:p>
        </p:txBody>
      </p:sp>
    </p:spTree>
    <p:extLst>
      <p:ext uri="{BB962C8B-B14F-4D97-AF65-F5344CB8AC3E}">
        <p14:creationId xmlns:p14="http://schemas.microsoft.com/office/powerpoint/2010/main" val="79726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18FCC4-E655-954A-99F7-C26C8A6F4A18}"/>
              </a:ext>
            </a:extLst>
          </p:cNvPr>
          <p:cNvSpPr txBox="1">
            <a:spLocks/>
          </p:cNvSpPr>
          <p:nvPr/>
        </p:nvSpPr>
        <p:spPr>
          <a:xfrm>
            <a:off x="146461" y="106878"/>
            <a:ext cx="11899075" cy="546265"/>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u="sng" dirty="0">
                <a:latin typeface="Comic Sans MS" panose="030F0902030302020204" pitchFamily="66" charset="0"/>
              </a:rPr>
              <a:t>Global Flows</a:t>
            </a:r>
          </a:p>
        </p:txBody>
      </p:sp>
      <p:pic>
        <p:nvPicPr>
          <p:cNvPr id="2" name="Picture 1">
            <a:extLst>
              <a:ext uri="{FF2B5EF4-FFF2-40B4-BE49-F238E27FC236}">
                <a16:creationId xmlns:a16="http://schemas.microsoft.com/office/drawing/2014/main" id="{7AD48461-7A97-6D47-BEC2-314DEC1DDD20}"/>
              </a:ext>
            </a:extLst>
          </p:cNvPr>
          <p:cNvPicPr>
            <a:picLocks noChangeAspect="1"/>
          </p:cNvPicPr>
          <p:nvPr/>
        </p:nvPicPr>
        <p:blipFill rotWithShape="1">
          <a:blip r:embed="rId2"/>
          <a:srcRect l="2589" r="1068"/>
          <a:stretch/>
        </p:blipFill>
        <p:spPr>
          <a:xfrm>
            <a:off x="146461" y="769256"/>
            <a:ext cx="11893048" cy="5631543"/>
          </a:xfrm>
          <a:prstGeom prst="rect">
            <a:avLst/>
          </a:prstGeom>
          <a:ln w="28575">
            <a:solidFill>
              <a:srgbClr val="7030A0"/>
            </a:solidFill>
          </a:ln>
        </p:spPr>
      </p:pic>
    </p:spTree>
    <p:extLst>
      <p:ext uri="{BB962C8B-B14F-4D97-AF65-F5344CB8AC3E}">
        <p14:creationId xmlns:p14="http://schemas.microsoft.com/office/powerpoint/2010/main" val="31199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Movie 3">
            <a:hlinkClick r:id="rId2" highlightClick="1"/>
            <a:extLst>
              <a:ext uri="{FF2B5EF4-FFF2-40B4-BE49-F238E27FC236}">
                <a16:creationId xmlns:a16="http://schemas.microsoft.com/office/drawing/2014/main" id="{6AB7C7BD-9B90-1E4D-BBC7-FC3765A9B854}"/>
              </a:ext>
            </a:extLst>
          </p:cNvPr>
          <p:cNvSpPr/>
          <p:nvPr/>
        </p:nvSpPr>
        <p:spPr>
          <a:xfrm>
            <a:off x="11479974" y="255319"/>
            <a:ext cx="439387" cy="24938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E021D974-1F1E-6B4A-A22D-1410A48D7715}"/>
              </a:ext>
            </a:extLst>
          </p:cNvPr>
          <p:cNvSpPr txBox="1">
            <a:spLocks/>
          </p:cNvSpPr>
          <p:nvPr/>
        </p:nvSpPr>
        <p:spPr>
          <a:xfrm>
            <a:off x="146461" y="106878"/>
            <a:ext cx="11899075" cy="546265"/>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u="sng" dirty="0">
                <a:latin typeface="Comic Sans MS" panose="030F0902030302020204" pitchFamily="66" charset="0"/>
              </a:rPr>
              <a:t>Free Trade </a:t>
            </a:r>
          </a:p>
        </p:txBody>
      </p:sp>
      <p:sp>
        <p:nvSpPr>
          <p:cNvPr id="6" name="Rectangle 5">
            <a:extLst>
              <a:ext uri="{FF2B5EF4-FFF2-40B4-BE49-F238E27FC236}">
                <a16:creationId xmlns:a16="http://schemas.microsoft.com/office/drawing/2014/main" id="{1EADE9EF-A607-8F43-923E-7A26A5CCF76B}"/>
              </a:ext>
            </a:extLst>
          </p:cNvPr>
          <p:cNvSpPr/>
          <p:nvPr/>
        </p:nvSpPr>
        <p:spPr>
          <a:xfrm>
            <a:off x="3040079" y="5718629"/>
            <a:ext cx="6096000" cy="923330"/>
          </a:xfrm>
          <a:prstGeom prst="rect">
            <a:avLst/>
          </a:prstGeom>
          <a:ln w="28575">
            <a:solidFill>
              <a:srgbClr val="7030A0"/>
            </a:solidFill>
          </a:ln>
        </p:spPr>
        <p:txBody>
          <a:bodyPr>
            <a:spAutoFit/>
          </a:bodyPr>
          <a:lstStyle/>
          <a:p>
            <a:pPr algn="just"/>
            <a:r>
              <a:rPr lang="de-DE" b="1" dirty="0">
                <a:latin typeface="Comic Sans MS" panose="030F0902030302020204" pitchFamily="66" charset="0"/>
              </a:rPr>
              <a:t>Monetarism</a:t>
            </a:r>
            <a:r>
              <a:rPr lang="de-DE" dirty="0">
                <a:latin typeface="Comic Sans MS" panose="030F0902030302020204" pitchFamily="66" charset="0"/>
              </a:rPr>
              <a:t> is a school of thought in monetary economics that emphasizes the role of governments in controlling the amount of money in circulation. </a:t>
            </a:r>
            <a:endParaRPr lang="en-GB" dirty="0">
              <a:latin typeface="Comic Sans MS" panose="030F0902030302020204" pitchFamily="66" charset="0"/>
            </a:endParaRPr>
          </a:p>
        </p:txBody>
      </p:sp>
      <p:cxnSp>
        <p:nvCxnSpPr>
          <p:cNvPr id="8" name="Straight Connector 7">
            <a:extLst>
              <a:ext uri="{FF2B5EF4-FFF2-40B4-BE49-F238E27FC236}">
                <a16:creationId xmlns:a16="http://schemas.microsoft.com/office/drawing/2014/main" id="{0F30F4B3-F80B-6547-B22E-648F9C9CE3DF}"/>
              </a:ext>
            </a:extLst>
          </p:cNvPr>
          <p:cNvCxnSpPr>
            <a:cxnSpLocks/>
            <a:endCxn id="6" idx="0"/>
          </p:cNvCxnSpPr>
          <p:nvPr/>
        </p:nvCxnSpPr>
        <p:spPr>
          <a:xfrm flipH="1">
            <a:off x="6088079" y="914400"/>
            <a:ext cx="7920" cy="4804229"/>
          </a:xfrm>
          <a:prstGeom prst="line">
            <a:avLst/>
          </a:prstGeom>
          <a:ln w="28575">
            <a:solidFill>
              <a:srgbClr val="7030A0"/>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69DD7E0F-05A3-1048-9A3A-4FD77428A655}"/>
              </a:ext>
            </a:extLst>
          </p:cNvPr>
          <p:cNvCxnSpPr>
            <a:cxnSpLocks/>
          </p:cNvCxnSpPr>
          <p:nvPr/>
        </p:nvCxnSpPr>
        <p:spPr>
          <a:xfrm flipH="1">
            <a:off x="146460" y="1306286"/>
            <a:ext cx="11899075" cy="0"/>
          </a:xfrm>
          <a:prstGeom prst="line">
            <a:avLst/>
          </a:prstGeom>
          <a:ln w="28575">
            <a:solidFill>
              <a:srgbClr val="7030A0"/>
            </a:solidFill>
          </a:ln>
        </p:spPr>
        <p:style>
          <a:lnRef idx="2">
            <a:schemeClr val="dk1"/>
          </a:lnRef>
          <a:fillRef idx="0">
            <a:schemeClr val="dk1"/>
          </a:fillRef>
          <a:effectRef idx="1">
            <a:schemeClr val="dk1"/>
          </a:effectRef>
          <a:fontRef idx="minor">
            <a:schemeClr val="tx1"/>
          </a:fontRef>
        </p:style>
      </p:cxnSp>
      <p:sp>
        <p:nvSpPr>
          <p:cNvPr id="12" name="Title 1">
            <a:extLst>
              <a:ext uri="{FF2B5EF4-FFF2-40B4-BE49-F238E27FC236}">
                <a16:creationId xmlns:a16="http://schemas.microsoft.com/office/drawing/2014/main" id="{3CF50E41-658C-1941-B564-FD6571E87E9A}"/>
              </a:ext>
            </a:extLst>
          </p:cNvPr>
          <p:cNvSpPr txBox="1">
            <a:spLocks/>
          </p:cNvSpPr>
          <p:nvPr/>
        </p:nvSpPr>
        <p:spPr>
          <a:xfrm>
            <a:off x="146460" y="803564"/>
            <a:ext cx="5818912" cy="430150"/>
          </a:xfrm>
          <a:prstGeom prst="rect">
            <a:avLst/>
          </a:prstGeom>
          <a:ln w="28575">
            <a:solidFill>
              <a:srgbClr val="FFFF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u="sng" dirty="0">
                <a:latin typeface="Comic Sans MS" panose="030F0902030302020204" pitchFamily="66" charset="0"/>
              </a:rPr>
              <a:t>Arguments For </a:t>
            </a:r>
          </a:p>
        </p:txBody>
      </p:sp>
      <p:sp>
        <p:nvSpPr>
          <p:cNvPr id="13" name="Title 1">
            <a:extLst>
              <a:ext uri="{FF2B5EF4-FFF2-40B4-BE49-F238E27FC236}">
                <a16:creationId xmlns:a16="http://schemas.microsoft.com/office/drawing/2014/main" id="{F3562EDB-3130-9C4D-9AD1-1BE6039C74E9}"/>
              </a:ext>
            </a:extLst>
          </p:cNvPr>
          <p:cNvSpPr txBox="1">
            <a:spLocks/>
          </p:cNvSpPr>
          <p:nvPr/>
        </p:nvSpPr>
        <p:spPr>
          <a:xfrm>
            <a:off x="6226623" y="801584"/>
            <a:ext cx="5818912" cy="430150"/>
          </a:xfrm>
          <a:prstGeom prst="rect">
            <a:avLst/>
          </a:prstGeom>
          <a:ln w="28575">
            <a:solidFill>
              <a:srgbClr val="00B0F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u="sng" dirty="0">
                <a:latin typeface="Comic Sans MS" panose="030F0902030302020204" pitchFamily="66" charset="0"/>
              </a:rPr>
              <a:t>Arguments Against</a:t>
            </a:r>
          </a:p>
        </p:txBody>
      </p:sp>
      <p:sp>
        <p:nvSpPr>
          <p:cNvPr id="16" name="Title 1">
            <a:extLst>
              <a:ext uri="{FF2B5EF4-FFF2-40B4-BE49-F238E27FC236}">
                <a16:creationId xmlns:a16="http://schemas.microsoft.com/office/drawing/2014/main" id="{881120F0-4205-BC4E-8804-5B3E8E3086DF}"/>
              </a:ext>
            </a:extLst>
          </p:cNvPr>
          <p:cNvSpPr txBox="1">
            <a:spLocks/>
          </p:cNvSpPr>
          <p:nvPr/>
        </p:nvSpPr>
        <p:spPr>
          <a:xfrm>
            <a:off x="146459" y="1508497"/>
            <a:ext cx="5810995" cy="901866"/>
          </a:xfrm>
          <a:prstGeom prst="rect">
            <a:avLst/>
          </a:prstGeom>
          <a:ln w="28575">
            <a:solidFill>
              <a:srgbClr val="00FA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u="sng" dirty="0">
                <a:latin typeface="Comic Sans MS" panose="030F0902030302020204" pitchFamily="66" charset="0"/>
              </a:rPr>
              <a:t>Demo</a:t>
            </a:r>
            <a:r>
              <a:rPr lang="en-GB" sz="2800" dirty="0">
                <a:latin typeface="Comic Sans MS" panose="030F0902030302020204" pitchFamily="66" charset="0"/>
              </a:rPr>
              <a:t>: Use the information to be able to evaluate Free Trade.   </a:t>
            </a:r>
          </a:p>
        </p:txBody>
      </p:sp>
    </p:spTree>
    <p:extLst>
      <p:ext uri="{BB962C8B-B14F-4D97-AF65-F5344CB8AC3E}">
        <p14:creationId xmlns:p14="http://schemas.microsoft.com/office/powerpoint/2010/main" val="9976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0354-D8E2-A840-AF8E-6E415E73C1EA}"/>
              </a:ext>
            </a:extLst>
          </p:cNvPr>
          <p:cNvSpPr>
            <a:spLocks noGrp="1"/>
          </p:cNvSpPr>
          <p:nvPr>
            <p:ph type="ctrTitle"/>
          </p:nvPr>
        </p:nvSpPr>
        <p:spPr>
          <a:xfrm>
            <a:off x="146461" y="106878"/>
            <a:ext cx="11899075" cy="546265"/>
          </a:xfrm>
          <a:ln w="28575">
            <a:solidFill>
              <a:srgbClr val="FF0000"/>
            </a:solidFill>
          </a:ln>
        </p:spPr>
        <p:txBody>
          <a:bodyPr>
            <a:normAutofit/>
          </a:bodyPr>
          <a:lstStyle/>
          <a:p>
            <a:r>
              <a:rPr lang="en-GB" sz="2800" b="1" u="sng" dirty="0">
                <a:latin typeface="Comic Sans MS" panose="030F0902030302020204" pitchFamily="66" charset="0"/>
              </a:rPr>
              <a:t>Trade Blocs </a:t>
            </a:r>
          </a:p>
        </p:txBody>
      </p:sp>
      <p:sp>
        <p:nvSpPr>
          <p:cNvPr id="4" name="Title 1">
            <a:extLst>
              <a:ext uri="{FF2B5EF4-FFF2-40B4-BE49-F238E27FC236}">
                <a16:creationId xmlns:a16="http://schemas.microsoft.com/office/drawing/2014/main" id="{6BFC826A-6C1A-564B-B415-2D5622F3268A}"/>
              </a:ext>
            </a:extLst>
          </p:cNvPr>
          <p:cNvSpPr txBox="1">
            <a:spLocks/>
          </p:cNvSpPr>
          <p:nvPr/>
        </p:nvSpPr>
        <p:spPr>
          <a:xfrm>
            <a:off x="146460" y="748145"/>
            <a:ext cx="11899075" cy="439387"/>
          </a:xfrm>
          <a:prstGeom prst="rect">
            <a:avLst/>
          </a:prstGeom>
          <a:ln w="28575">
            <a:solidFill>
              <a:srgbClr val="8EFA00"/>
            </a:solidFill>
          </a:ln>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u="sng" dirty="0">
                <a:latin typeface="Comic Sans MS" panose="030F0902030302020204" pitchFamily="66" charset="0"/>
              </a:rPr>
              <a:t>Homework</a:t>
            </a:r>
            <a:r>
              <a:rPr lang="en-GB" sz="2800" dirty="0">
                <a:latin typeface="Comic Sans MS" panose="030F0902030302020204" pitchFamily="66" charset="0"/>
              </a:rPr>
              <a:t>: Research trade agreement that are found in the EU and Germany and </a:t>
            </a:r>
            <a:r>
              <a:rPr lang="en-GB" sz="2800" b="1" u="sng" dirty="0">
                <a:latin typeface="Comic Sans MS" panose="030F0902030302020204" pitchFamily="66" charset="0"/>
              </a:rPr>
              <a:t>Evaluate</a:t>
            </a:r>
            <a:r>
              <a:rPr lang="en-GB" sz="2800" dirty="0">
                <a:latin typeface="Comic Sans MS" panose="030F0902030302020204" pitchFamily="66" charset="0"/>
              </a:rPr>
              <a:t> them. </a:t>
            </a:r>
          </a:p>
        </p:txBody>
      </p:sp>
      <p:pic>
        <p:nvPicPr>
          <p:cNvPr id="3" name="Picture 2">
            <a:extLst>
              <a:ext uri="{FF2B5EF4-FFF2-40B4-BE49-F238E27FC236}">
                <a16:creationId xmlns:a16="http://schemas.microsoft.com/office/drawing/2014/main" id="{1ADEB2B1-991C-B348-85B2-54BD0D01B4B1}"/>
              </a:ext>
            </a:extLst>
          </p:cNvPr>
          <p:cNvPicPr>
            <a:picLocks noChangeAspect="1"/>
          </p:cNvPicPr>
          <p:nvPr/>
        </p:nvPicPr>
        <p:blipFill>
          <a:blip r:embed="rId2"/>
          <a:stretch>
            <a:fillRect/>
          </a:stretch>
        </p:blipFill>
        <p:spPr>
          <a:xfrm>
            <a:off x="146460" y="1282534"/>
            <a:ext cx="11899075" cy="5427024"/>
          </a:xfrm>
          <a:prstGeom prst="rect">
            <a:avLst/>
          </a:prstGeom>
        </p:spPr>
      </p:pic>
      <p:sp>
        <p:nvSpPr>
          <p:cNvPr id="5" name="Rounded Rectangle 4">
            <a:extLst>
              <a:ext uri="{FF2B5EF4-FFF2-40B4-BE49-F238E27FC236}">
                <a16:creationId xmlns:a16="http://schemas.microsoft.com/office/drawing/2014/main" id="{993A70BC-5C3F-B147-9341-A365EC6E9B22}"/>
              </a:ext>
            </a:extLst>
          </p:cNvPr>
          <p:cNvSpPr/>
          <p:nvPr/>
        </p:nvSpPr>
        <p:spPr>
          <a:xfrm>
            <a:off x="146460" y="2075543"/>
            <a:ext cx="2611254" cy="1146628"/>
          </a:xfrm>
          <a:prstGeom prst="roundRect">
            <a:avLst/>
          </a:pr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a:extLst>
              <a:ext uri="{FF2B5EF4-FFF2-40B4-BE49-F238E27FC236}">
                <a16:creationId xmlns:a16="http://schemas.microsoft.com/office/drawing/2014/main" id="{8EF797D6-FD1B-E245-AAAC-182DF1667C28}"/>
              </a:ext>
            </a:extLst>
          </p:cNvPr>
          <p:cNvSpPr/>
          <p:nvPr/>
        </p:nvSpPr>
        <p:spPr>
          <a:xfrm>
            <a:off x="5444173" y="1282534"/>
            <a:ext cx="4149769" cy="1146628"/>
          </a:xfrm>
          <a:prstGeom prst="roundRect">
            <a:avLst/>
          </a:pr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7214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6C7881-004E-484D-9C89-80FD1D15C01B}"/>
              </a:ext>
            </a:extLst>
          </p:cNvPr>
          <p:cNvSpPr txBox="1">
            <a:spLocks/>
          </p:cNvSpPr>
          <p:nvPr/>
        </p:nvSpPr>
        <p:spPr>
          <a:xfrm>
            <a:off x="146461" y="106878"/>
            <a:ext cx="11899075" cy="546265"/>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u="sng" dirty="0">
                <a:latin typeface="Comic Sans MS" panose="030F0902030302020204" pitchFamily="66" charset="0"/>
              </a:rPr>
              <a:t>NAFTA</a:t>
            </a:r>
          </a:p>
        </p:txBody>
      </p:sp>
      <p:sp>
        <p:nvSpPr>
          <p:cNvPr id="5" name="Action Button: Movie 4">
            <a:hlinkClick r:id="rId2" highlightClick="1"/>
            <a:extLst>
              <a:ext uri="{FF2B5EF4-FFF2-40B4-BE49-F238E27FC236}">
                <a16:creationId xmlns:a16="http://schemas.microsoft.com/office/drawing/2014/main" id="{0517D059-29AA-2148-8628-C0C6B1A4A2DC}"/>
              </a:ext>
            </a:extLst>
          </p:cNvPr>
          <p:cNvSpPr/>
          <p:nvPr/>
        </p:nvSpPr>
        <p:spPr>
          <a:xfrm>
            <a:off x="11422740" y="246743"/>
            <a:ext cx="478971" cy="304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822458D1-54A4-4447-96DD-8221BCEFF191}"/>
              </a:ext>
            </a:extLst>
          </p:cNvPr>
          <p:cNvPicPr>
            <a:picLocks noChangeAspect="1"/>
          </p:cNvPicPr>
          <p:nvPr/>
        </p:nvPicPr>
        <p:blipFill>
          <a:blip r:embed="rId3"/>
          <a:stretch>
            <a:fillRect/>
          </a:stretch>
        </p:blipFill>
        <p:spPr>
          <a:xfrm>
            <a:off x="146461" y="754743"/>
            <a:ext cx="4368536" cy="6103257"/>
          </a:xfrm>
          <a:prstGeom prst="rect">
            <a:avLst/>
          </a:prstGeom>
          <a:ln w="28575">
            <a:solidFill>
              <a:srgbClr val="7030A0"/>
            </a:solidFill>
          </a:ln>
        </p:spPr>
      </p:pic>
      <p:sp>
        <p:nvSpPr>
          <p:cNvPr id="7" name="Title 1">
            <a:extLst>
              <a:ext uri="{FF2B5EF4-FFF2-40B4-BE49-F238E27FC236}">
                <a16:creationId xmlns:a16="http://schemas.microsoft.com/office/drawing/2014/main" id="{9FFE4A48-DDD6-8D4F-B3BF-26835E4584DA}"/>
              </a:ext>
            </a:extLst>
          </p:cNvPr>
          <p:cNvSpPr txBox="1">
            <a:spLocks/>
          </p:cNvSpPr>
          <p:nvPr/>
        </p:nvSpPr>
        <p:spPr>
          <a:xfrm>
            <a:off x="4702629" y="748145"/>
            <a:ext cx="7342906" cy="906484"/>
          </a:xfrm>
          <a:prstGeom prst="rect">
            <a:avLst/>
          </a:prstGeom>
          <a:ln w="28575">
            <a:solidFill>
              <a:srgbClr val="8EFA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u="sng" dirty="0">
                <a:latin typeface="Comic Sans MS" panose="030F0902030302020204" pitchFamily="66" charset="0"/>
              </a:rPr>
              <a:t>Demo</a:t>
            </a:r>
            <a:r>
              <a:rPr lang="en-GB" sz="2800" dirty="0">
                <a:latin typeface="Comic Sans MS" panose="030F0902030302020204" pitchFamily="66" charset="0"/>
              </a:rPr>
              <a:t>: Read through the </a:t>
            </a:r>
            <a:r>
              <a:rPr lang="en-GB" sz="2800" u="sng" dirty="0">
                <a:latin typeface="Comic Sans MS" panose="030F0902030302020204" pitchFamily="66" charset="0"/>
              </a:rPr>
              <a:t>GEO-Factsheet</a:t>
            </a:r>
            <a:r>
              <a:rPr lang="en-GB" sz="2800" dirty="0">
                <a:latin typeface="Comic Sans MS" panose="030F0902030302020204" pitchFamily="66" charset="0"/>
              </a:rPr>
              <a:t> and highlight the following information.  </a:t>
            </a:r>
          </a:p>
        </p:txBody>
      </p:sp>
      <p:sp>
        <p:nvSpPr>
          <p:cNvPr id="8" name="Title 1">
            <a:extLst>
              <a:ext uri="{FF2B5EF4-FFF2-40B4-BE49-F238E27FC236}">
                <a16:creationId xmlns:a16="http://schemas.microsoft.com/office/drawing/2014/main" id="{C5084882-3194-EB49-9508-A3C331101544}"/>
              </a:ext>
            </a:extLst>
          </p:cNvPr>
          <p:cNvSpPr txBox="1">
            <a:spLocks/>
          </p:cNvSpPr>
          <p:nvPr/>
        </p:nvSpPr>
        <p:spPr>
          <a:xfrm>
            <a:off x="4702630" y="2127002"/>
            <a:ext cx="2524431" cy="514598"/>
          </a:xfrm>
          <a:prstGeom prst="rect">
            <a:avLst/>
          </a:prstGeom>
          <a:ln w="28575">
            <a:solidFill>
              <a:srgbClr val="FF8AD8"/>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latin typeface="Comic Sans MS" panose="030F0902030302020204" pitchFamily="66" charset="0"/>
              </a:rPr>
              <a:t>Background</a:t>
            </a:r>
          </a:p>
        </p:txBody>
      </p:sp>
      <p:sp>
        <p:nvSpPr>
          <p:cNvPr id="9" name="Title 1">
            <a:extLst>
              <a:ext uri="{FF2B5EF4-FFF2-40B4-BE49-F238E27FC236}">
                <a16:creationId xmlns:a16="http://schemas.microsoft.com/office/drawing/2014/main" id="{DDBE1C18-771A-364F-A5DD-C0B7CF7D2466}"/>
              </a:ext>
            </a:extLst>
          </p:cNvPr>
          <p:cNvSpPr txBox="1">
            <a:spLocks/>
          </p:cNvSpPr>
          <p:nvPr/>
        </p:nvSpPr>
        <p:spPr>
          <a:xfrm>
            <a:off x="4702629" y="2988684"/>
            <a:ext cx="2524432" cy="753856"/>
          </a:xfrm>
          <a:prstGeom prst="rect">
            <a:avLst/>
          </a:prstGeom>
          <a:ln w="28575">
            <a:solidFill>
              <a:srgbClr val="92D050"/>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latin typeface="Comic Sans MS" panose="030F0902030302020204" pitchFamily="66" charset="0"/>
              </a:rPr>
              <a:t>Differences with EU </a:t>
            </a:r>
          </a:p>
        </p:txBody>
      </p:sp>
      <p:sp>
        <p:nvSpPr>
          <p:cNvPr id="10" name="Title 1">
            <a:extLst>
              <a:ext uri="{FF2B5EF4-FFF2-40B4-BE49-F238E27FC236}">
                <a16:creationId xmlns:a16="http://schemas.microsoft.com/office/drawing/2014/main" id="{B9FD1149-0DE2-9641-B15C-F9E9F602E0FD}"/>
              </a:ext>
            </a:extLst>
          </p:cNvPr>
          <p:cNvSpPr txBox="1">
            <a:spLocks/>
          </p:cNvSpPr>
          <p:nvPr/>
        </p:nvSpPr>
        <p:spPr>
          <a:xfrm>
            <a:off x="4702630" y="4053341"/>
            <a:ext cx="2524431" cy="514598"/>
          </a:xfrm>
          <a:prstGeom prst="rect">
            <a:avLst/>
          </a:prstGeom>
          <a:ln w="28575">
            <a:solidFill>
              <a:srgbClr val="FFFF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latin typeface="Comic Sans MS" panose="030F0902030302020204" pitchFamily="66" charset="0"/>
              </a:rPr>
              <a:t>Impacts</a:t>
            </a:r>
          </a:p>
        </p:txBody>
      </p:sp>
      <p:sp>
        <p:nvSpPr>
          <p:cNvPr id="11" name="Rectangle 10">
            <a:extLst>
              <a:ext uri="{FF2B5EF4-FFF2-40B4-BE49-F238E27FC236}">
                <a16:creationId xmlns:a16="http://schemas.microsoft.com/office/drawing/2014/main" id="{CCC23B26-0961-AB4A-8AB6-34A8FA2A2B84}"/>
              </a:ext>
            </a:extLst>
          </p:cNvPr>
          <p:cNvSpPr/>
          <p:nvPr/>
        </p:nvSpPr>
        <p:spPr>
          <a:xfrm>
            <a:off x="7414694" y="2127002"/>
            <a:ext cx="725714" cy="514598"/>
          </a:xfrm>
          <a:prstGeom prst="rect">
            <a:avLst/>
          </a:prstGeom>
          <a:solidFill>
            <a:srgbClr val="FF8AD8"/>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F334830-4CBA-D04D-B566-CF93511C4040}"/>
              </a:ext>
            </a:extLst>
          </p:cNvPr>
          <p:cNvSpPr/>
          <p:nvPr/>
        </p:nvSpPr>
        <p:spPr>
          <a:xfrm>
            <a:off x="7414693" y="2988684"/>
            <a:ext cx="725714" cy="753856"/>
          </a:xfrm>
          <a:prstGeom prst="rect">
            <a:avLst/>
          </a:prstGeom>
          <a:solidFill>
            <a:srgbClr val="8EFA00"/>
          </a:solidFill>
          <a:ln>
            <a:solidFill>
              <a:srgbClr val="00F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614D7170-7AE3-1C4A-A726-6D5216ADAC6D}"/>
              </a:ext>
            </a:extLst>
          </p:cNvPr>
          <p:cNvSpPr/>
          <p:nvPr/>
        </p:nvSpPr>
        <p:spPr>
          <a:xfrm>
            <a:off x="7414694" y="4053341"/>
            <a:ext cx="725714" cy="51459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5F8050A1-50CF-C14B-BB1E-0E54633B3603}"/>
              </a:ext>
            </a:extLst>
          </p:cNvPr>
          <p:cNvPicPr>
            <a:picLocks noChangeAspect="1"/>
          </p:cNvPicPr>
          <p:nvPr/>
        </p:nvPicPr>
        <p:blipFill>
          <a:blip r:embed="rId4"/>
          <a:stretch>
            <a:fillRect/>
          </a:stretch>
        </p:blipFill>
        <p:spPr>
          <a:xfrm>
            <a:off x="8432800" y="1879249"/>
            <a:ext cx="3612735" cy="2688690"/>
          </a:xfrm>
          <a:prstGeom prst="rect">
            <a:avLst/>
          </a:prstGeom>
        </p:spPr>
      </p:pic>
    </p:spTree>
    <p:extLst>
      <p:ext uri="{BB962C8B-B14F-4D97-AF65-F5344CB8AC3E}">
        <p14:creationId xmlns:p14="http://schemas.microsoft.com/office/powerpoint/2010/main" val="418674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469958-4614-6C47-83BD-172C1B35BFE7}"/>
              </a:ext>
            </a:extLst>
          </p:cNvPr>
          <p:cNvSpPr txBox="1">
            <a:spLocks/>
          </p:cNvSpPr>
          <p:nvPr/>
        </p:nvSpPr>
        <p:spPr>
          <a:xfrm>
            <a:off x="146461" y="106878"/>
            <a:ext cx="11899075" cy="546265"/>
          </a:xfrm>
          <a:prstGeom prst="rect">
            <a:avLst/>
          </a:prstGeom>
          <a:ln w="28575">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u="sng" dirty="0">
                <a:latin typeface="Comic Sans MS" panose="030F0902030302020204" pitchFamily="66" charset="0"/>
              </a:rPr>
              <a:t>A debate about migration </a:t>
            </a:r>
          </a:p>
        </p:txBody>
      </p:sp>
      <p:pic>
        <p:nvPicPr>
          <p:cNvPr id="5" name="Picture 4">
            <a:extLst>
              <a:ext uri="{FF2B5EF4-FFF2-40B4-BE49-F238E27FC236}">
                <a16:creationId xmlns:a16="http://schemas.microsoft.com/office/drawing/2014/main" id="{C0586945-31FD-394D-B174-F12D287529B9}"/>
              </a:ext>
            </a:extLst>
          </p:cNvPr>
          <p:cNvPicPr>
            <a:picLocks noChangeAspect="1"/>
          </p:cNvPicPr>
          <p:nvPr/>
        </p:nvPicPr>
        <p:blipFill>
          <a:blip r:embed="rId2"/>
          <a:stretch>
            <a:fillRect/>
          </a:stretch>
        </p:blipFill>
        <p:spPr>
          <a:xfrm>
            <a:off x="146459" y="874486"/>
            <a:ext cx="3722400" cy="5847552"/>
          </a:xfrm>
          <a:prstGeom prst="rect">
            <a:avLst/>
          </a:prstGeom>
          <a:ln w="28575">
            <a:solidFill>
              <a:srgbClr val="7030A0"/>
            </a:solidFill>
          </a:ln>
        </p:spPr>
      </p:pic>
      <p:sp>
        <p:nvSpPr>
          <p:cNvPr id="6" name="Title 1">
            <a:extLst>
              <a:ext uri="{FF2B5EF4-FFF2-40B4-BE49-F238E27FC236}">
                <a16:creationId xmlns:a16="http://schemas.microsoft.com/office/drawing/2014/main" id="{A2CE6FC4-2EC3-424A-999C-97E736DDDAF6}"/>
              </a:ext>
            </a:extLst>
          </p:cNvPr>
          <p:cNvSpPr txBox="1">
            <a:spLocks/>
          </p:cNvSpPr>
          <p:nvPr/>
        </p:nvSpPr>
        <p:spPr>
          <a:xfrm>
            <a:off x="4093029" y="748144"/>
            <a:ext cx="7952506" cy="659741"/>
          </a:xfrm>
          <a:prstGeom prst="rect">
            <a:avLst/>
          </a:prstGeom>
          <a:ln w="28575">
            <a:solidFill>
              <a:srgbClr val="8EFA00"/>
            </a:solidFill>
          </a:ln>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u="sng" dirty="0">
                <a:latin typeface="Comic Sans MS" panose="030F0902030302020204" pitchFamily="66" charset="0"/>
              </a:rPr>
              <a:t>Demo</a:t>
            </a:r>
            <a:r>
              <a:rPr lang="en-GB" sz="2800" dirty="0">
                <a:latin typeface="Comic Sans MS" panose="030F0902030302020204" pitchFamily="66" charset="0"/>
              </a:rPr>
              <a:t>: Are Economic migrants helping or hindering the global economy? </a:t>
            </a:r>
            <a:r>
              <a:rPr lang="en-GB" sz="2800" u="sng" dirty="0">
                <a:latin typeface="Comic Sans MS" panose="030F0902030302020204" pitchFamily="66" charset="0"/>
              </a:rPr>
              <a:t>  </a:t>
            </a:r>
            <a:endParaRPr lang="en-GB" sz="2800" dirty="0">
              <a:latin typeface="Comic Sans MS" panose="030F0902030302020204" pitchFamily="66" charset="0"/>
            </a:endParaRPr>
          </a:p>
        </p:txBody>
      </p:sp>
      <p:sp>
        <p:nvSpPr>
          <p:cNvPr id="7" name="Title 1">
            <a:extLst>
              <a:ext uri="{FF2B5EF4-FFF2-40B4-BE49-F238E27FC236}">
                <a16:creationId xmlns:a16="http://schemas.microsoft.com/office/drawing/2014/main" id="{B8804A49-82F3-3145-92EF-782A6506145F}"/>
              </a:ext>
            </a:extLst>
          </p:cNvPr>
          <p:cNvSpPr txBox="1">
            <a:spLocks/>
          </p:cNvSpPr>
          <p:nvPr/>
        </p:nvSpPr>
        <p:spPr>
          <a:xfrm>
            <a:off x="4093029" y="5639255"/>
            <a:ext cx="7952506" cy="986971"/>
          </a:xfrm>
          <a:prstGeom prst="rect">
            <a:avLst/>
          </a:prstGeom>
          <a:ln w="28575">
            <a:solidFill>
              <a:srgbClr val="7030A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de-DE" sz="1600" dirty="0">
                <a:latin typeface="Comic Sans MS" panose="030F0902030302020204" pitchFamily="66" charset="0"/>
              </a:rPr>
              <a:t>An </a:t>
            </a:r>
            <a:r>
              <a:rPr lang="de-DE" sz="1600" b="1" dirty="0">
                <a:latin typeface="Comic Sans MS" panose="030F0902030302020204" pitchFamily="66" charset="0"/>
              </a:rPr>
              <a:t>economic </a:t>
            </a:r>
            <a:r>
              <a:rPr lang="de-DE" sz="1600" b="1" dirty="0" err="1">
                <a:latin typeface="Comic Sans MS" panose="030F0902030302020204" pitchFamily="66" charset="0"/>
              </a:rPr>
              <a:t>migrant</a:t>
            </a:r>
            <a:r>
              <a:rPr lang="de-DE" sz="1600" dirty="0">
                <a:latin typeface="Comic Sans MS" panose="030F0902030302020204" pitchFamily="66" charset="0"/>
              </a:rPr>
              <a:t> is </a:t>
            </a:r>
            <a:r>
              <a:rPr lang="de-DE" sz="1600" dirty="0" err="1">
                <a:latin typeface="Comic Sans MS" panose="030F0902030302020204" pitchFamily="66" charset="0"/>
              </a:rPr>
              <a:t>someone</a:t>
            </a:r>
            <a:r>
              <a:rPr lang="de-DE" sz="1600" dirty="0">
                <a:latin typeface="Comic Sans MS" panose="030F0902030302020204" pitchFamily="66" charset="0"/>
              </a:rPr>
              <a:t> who </a:t>
            </a:r>
            <a:r>
              <a:rPr lang="de-DE" sz="1600" dirty="0" err="1">
                <a:latin typeface="Comic Sans MS" panose="030F0902030302020204" pitchFamily="66" charset="0"/>
              </a:rPr>
              <a:t>emigrates</a:t>
            </a:r>
            <a:r>
              <a:rPr lang="de-DE" sz="1600" dirty="0">
                <a:latin typeface="Comic Sans MS" panose="030F0902030302020204" pitchFamily="66" charset="0"/>
              </a:rPr>
              <a:t> </a:t>
            </a:r>
            <a:r>
              <a:rPr lang="de-DE" sz="1600" dirty="0" err="1">
                <a:latin typeface="Comic Sans MS" panose="030F0902030302020204" pitchFamily="66" charset="0"/>
              </a:rPr>
              <a:t>from</a:t>
            </a:r>
            <a:r>
              <a:rPr lang="de-DE" sz="1600" dirty="0">
                <a:latin typeface="Comic Sans MS" panose="030F0902030302020204" pitchFamily="66" charset="0"/>
              </a:rPr>
              <a:t> </a:t>
            </a:r>
            <a:r>
              <a:rPr lang="de-DE" sz="1600" dirty="0" err="1">
                <a:latin typeface="Comic Sans MS" panose="030F0902030302020204" pitchFamily="66" charset="0"/>
              </a:rPr>
              <a:t>one</a:t>
            </a:r>
            <a:r>
              <a:rPr lang="de-DE" sz="1600" dirty="0">
                <a:latin typeface="Comic Sans MS" panose="030F0902030302020204" pitchFamily="66" charset="0"/>
              </a:rPr>
              <a:t> </a:t>
            </a:r>
            <a:r>
              <a:rPr lang="de-DE" sz="1600" dirty="0" err="1">
                <a:latin typeface="Comic Sans MS" panose="030F0902030302020204" pitchFamily="66" charset="0"/>
              </a:rPr>
              <a:t>region</a:t>
            </a:r>
            <a:r>
              <a:rPr lang="de-DE" sz="1600" dirty="0">
                <a:latin typeface="Comic Sans MS" panose="030F0902030302020204" pitchFamily="66" charset="0"/>
              </a:rPr>
              <a:t> to </a:t>
            </a:r>
            <a:r>
              <a:rPr lang="de-DE" sz="1600" dirty="0" err="1">
                <a:latin typeface="Comic Sans MS" panose="030F0902030302020204" pitchFamily="66" charset="0"/>
              </a:rPr>
              <a:t>another</a:t>
            </a:r>
            <a:r>
              <a:rPr lang="de-DE" sz="1600" dirty="0">
                <a:latin typeface="Comic Sans MS" panose="030F0902030302020204" pitchFamily="66" charset="0"/>
              </a:rPr>
              <a:t> to </a:t>
            </a:r>
            <a:r>
              <a:rPr lang="de-DE" sz="1600" dirty="0" err="1">
                <a:latin typeface="Comic Sans MS" panose="030F0902030302020204" pitchFamily="66" charset="0"/>
              </a:rPr>
              <a:t>seek</a:t>
            </a:r>
            <a:r>
              <a:rPr lang="de-DE" sz="1600" dirty="0">
                <a:latin typeface="Comic Sans MS" panose="030F0902030302020204" pitchFamily="66" charset="0"/>
              </a:rPr>
              <a:t> an </a:t>
            </a:r>
            <a:r>
              <a:rPr lang="de-DE" sz="1600" dirty="0" err="1">
                <a:latin typeface="Comic Sans MS" panose="030F0902030302020204" pitchFamily="66" charset="0"/>
              </a:rPr>
              <a:t>improvement</a:t>
            </a:r>
            <a:r>
              <a:rPr lang="de-DE" sz="1600" dirty="0">
                <a:latin typeface="Comic Sans MS" panose="030F0902030302020204" pitchFamily="66" charset="0"/>
              </a:rPr>
              <a:t> in </a:t>
            </a:r>
            <a:r>
              <a:rPr lang="de-DE" sz="1600" dirty="0" err="1">
                <a:latin typeface="Comic Sans MS" panose="030F0902030302020204" pitchFamily="66" charset="0"/>
              </a:rPr>
              <a:t>living</a:t>
            </a:r>
            <a:r>
              <a:rPr lang="de-DE" sz="1600" dirty="0">
                <a:latin typeface="Comic Sans MS" panose="030F0902030302020204" pitchFamily="66" charset="0"/>
              </a:rPr>
              <a:t> </a:t>
            </a:r>
            <a:r>
              <a:rPr lang="de-DE" sz="1600" dirty="0" err="1">
                <a:latin typeface="Comic Sans MS" panose="030F0902030302020204" pitchFamily="66" charset="0"/>
              </a:rPr>
              <a:t>standards</a:t>
            </a:r>
            <a:r>
              <a:rPr lang="de-DE" sz="1600" dirty="0">
                <a:latin typeface="Comic Sans MS" panose="030F0902030302020204" pitchFamily="66" charset="0"/>
              </a:rPr>
              <a:t> </a:t>
            </a:r>
            <a:r>
              <a:rPr lang="de-DE" sz="1600" dirty="0" err="1">
                <a:latin typeface="Comic Sans MS" panose="030F0902030302020204" pitchFamily="66" charset="0"/>
              </a:rPr>
              <a:t>because</a:t>
            </a:r>
            <a:r>
              <a:rPr lang="de-DE" sz="1600" dirty="0">
                <a:latin typeface="Comic Sans MS" panose="030F0902030302020204" pitchFamily="66" charset="0"/>
              </a:rPr>
              <a:t> the </a:t>
            </a:r>
            <a:r>
              <a:rPr lang="de-DE" sz="1600" dirty="0" err="1">
                <a:latin typeface="Comic Sans MS" panose="030F0902030302020204" pitchFamily="66" charset="0"/>
              </a:rPr>
              <a:t>living</a:t>
            </a:r>
            <a:r>
              <a:rPr lang="de-DE" sz="1600" dirty="0">
                <a:latin typeface="Comic Sans MS" panose="030F0902030302020204" pitchFamily="66" charset="0"/>
              </a:rPr>
              <a:t> </a:t>
            </a:r>
            <a:r>
              <a:rPr lang="de-DE" sz="1600" dirty="0" err="1">
                <a:latin typeface="Comic Sans MS" panose="030F0902030302020204" pitchFamily="66" charset="0"/>
              </a:rPr>
              <a:t>conditions</a:t>
            </a:r>
            <a:r>
              <a:rPr lang="de-DE" sz="1600" dirty="0">
                <a:latin typeface="Comic Sans MS" panose="030F0902030302020204" pitchFamily="66" charset="0"/>
              </a:rPr>
              <a:t> or </a:t>
            </a:r>
            <a:r>
              <a:rPr lang="de-DE" sz="1600" dirty="0" err="1">
                <a:latin typeface="Comic Sans MS" panose="030F0902030302020204" pitchFamily="66" charset="0"/>
              </a:rPr>
              <a:t>job</a:t>
            </a:r>
            <a:r>
              <a:rPr lang="de-DE" sz="1600" dirty="0">
                <a:latin typeface="Comic Sans MS" panose="030F0902030302020204" pitchFamily="66" charset="0"/>
              </a:rPr>
              <a:t> </a:t>
            </a:r>
            <a:r>
              <a:rPr lang="de-DE" sz="1600" dirty="0" err="1">
                <a:latin typeface="Comic Sans MS" panose="030F0902030302020204" pitchFamily="66" charset="0"/>
              </a:rPr>
              <a:t>opportunities</a:t>
            </a:r>
            <a:r>
              <a:rPr lang="de-DE" sz="1600" dirty="0">
                <a:latin typeface="Comic Sans MS" panose="030F0902030302020204" pitchFamily="66" charset="0"/>
              </a:rPr>
              <a:t> in the </a:t>
            </a:r>
            <a:r>
              <a:rPr lang="de-DE" sz="1600" b="1" dirty="0" err="1">
                <a:latin typeface="Comic Sans MS" panose="030F0902030302020204" pitchFamily="66" charset="0"/>
              </a:rPr>
              <a:t>migrant's</a:t>
            </a:r>
            <a:r>
              <a:rPr lang="de-DE" sz="1600" dirty="0">
                <a:latin typeface="Comic Sans MS" panose="030F0902030302020204" pitchFamily="66" charset="0"/>
              </a:rPr>
              <a:t> own </a:t>
            </a:r>
            <a:r>
              <a:rPr lang="de-DE" sz="1600" dirty="0" err="1">
                <a:latin typeface="Comic Sans MS" panose="030F0902030302020204" pitchFamily="66" charset="0"/>
              </a:rPr>
              <a:t>region</a:t>
            </a:r>
            <a:r>
              <a:rPr lang="de-DE" sz="1600" dirty="0">
                <a:latin typeface="Comic Sans MS" panose="030F0902030302020204" pitchFamily="66" charset="0"/>
              </a:rPr>
              <a:t> are not </a:t>
            </a:r>
            <a:r>
              <a:rPr lang="de-DE" sz="1600" dirty="0" err="1">
                <a:latin typeface="Comic Sans MS" panose="030F0902030302020204" pitchFamily="66" charset="0"/>
              </a:rPr>
              <a:t>sufficient</a:t>
            </a:r>
            <a:r>
              <a:rPr lang="de-DE" sz="1600" dirty="0">
                <a:latin typeface="Comic Sans MS" panose="030F0902030302020204" pitchFamily="66" charset="0"/>
              </a:rPr>
              <a:t>. The United </a:t>
            </a:r>
            <a:r>
              <a:rPr lang="de-DE" sz="1600" dirty="0" err="1">
                <a:latin typeface="Comic Sans MS" panose="030F0902030302020204" pitchFamily="66" charset="0"/>
              </a:rPr>
              <a:t>Nations</a:t>
            </a:r>
            <a:r>
              <a:rPr lang="de-DE" sz="1600" dirty="0">
                <a:latin typeface="Comic Sans MS" panose="030F0902030302020204" pitchFamily="66" charset="0"/>
              </a:rPr>
              <a:t> </a:t>
            </a:r>
            <a:r>
              <a:rPr lang="de-DE" sz="1600" dirty="0" err="1">
                <a:latin typeface="Comic Sans MS" panose="030F0902030302020204" pitchFamily="66" charset="0"/>
              </a:rPr>
              <a:t>uses</a:t>
            </a:r>
            <a:r>
              <a:rPr lang="de-DE" sz="1600" dirty="0">
                <a:latin typeface="Comic Sans MS" panose="030F0902030302020204" pitchFamily="66" charset="0"/>
              </a:rPr>
              <a:t> the </a:t>
            </a:r>
            <a:r>
              <a:rPr lang="de-DE" sz="1600" dirty="0" err="1">
                <a:latin typeface="Comic Sans MS" panose="030F0902030302020204" pitchFamily="66" charset="0"/>
              </a:rPr>
              <a:t>term</a:t>
            </a:r>
            <a:r>
              <a:rPr lang="de-DE" sz="1600" dirty="0">
                <a:latin typeface="Comic Sans MS" panose="030F0902030302020204" pitchFamily="66" charset="0"/>
              </a:rPr>
              <a:t> </a:t>
            </a:r>
            <a:r>
              <a:rPr lang="de-DE" sz="1600" b="1" dirty="0" err="1">
                <a:latin typeface="Comic Sans MS" panose="030F0902030302020204" pitchFamily="66" charset="0"/>
              </a:rPr>
              <a:t>migrant</a:t>
            </a:r>
            <a:r>
              <a:rPr lang="de-DE" sz="1600" dirty="0">
                <a:latin typeface="Comic Sans MS" panose="030F0902030302020204" pitchFamily="66" charset="0"/>
              </a:rPr>
              <a:t> </a:t>
            </a:r>
            <a:r>
              <a:rPr lang="de-DE" sz="1600" dirty="0" err="1">
                <a:latin typeface="Comic Sans MS" panose="030F0902030302020204" pitchFamily="66" charset="0"/>
              </a:rPr>
              <a:t>worker</a:t>
            </a:r>
            <a:r>
              <a:rPr lang="de-DE" sz="1600" dirty="0">
                <a:latin typeface="Comic Sans MS" panose="030F0902030302020204" pitchFamily="66" charset="0"/>
              </a:rPr>
              <a:t>.</a:t>
            </a:r>
          </a:p>
        </p:txBody>
      </p:sp>
      <p:pic>
        <p:nvPicPr>
          <p:cNvPr id="8" name="Picture 7">
            <a:extLst>
              <a:ext uri="{FF2B5EF4-FFF2-40B4-BE49-F238E27FC236}">
                <a16:creationId xmlns:a16="http://schemas.microsoft.com/office/drawing/2014/main" id="{9E72CBA5-0D60-4D40-B28D-5AFB9EFA1328}"/>
              </a:ext>
            </a:extLst>
          </p:cNvPr>
          <p:cNvPicPr>
            <a:picLocks noChangeAspect="1"/>
          </p:cNvPicPr>
          <p:nvPr/>
        </p:nvPicPr>
        <p:blipFill>
          <a:blip r:embed="rId3"/>
          <a:stretch>
            <a:fillRect/>
          </a:stretch>
        </p:blipFill>
        <p:spPr>
          <a:xfrm>
            <a:off x="4741643" y="1513177"/>
            <a:ext cx="6549106" cy="3904672"/>
          </a:xfrm>
          <a:prstGeom prst="rect">
            <a:avLst/>
          </a:prstGeom>
          <a:ln w="28575">
            <a:solidFill>
              <a:srgbClr val="7030A0"/>
            </a:solidFill>
          </a:ln>
        </p:spPr>
      </p:pic>
    </p:spTree>
    <p:extLst>
      <p:ext uri="{BB962C8B-B14F-4D97-AF65-F5344CB8AC3E}">
        <p14:creationId xmlns:p14="http://schemas.microsoft.com/office/powerpoint/2010/main" val="2997428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163</Words>
  <Application>Microsoft Macintosh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Trade Blocs </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Uneven population distribution </dc:title>
  <dc:creator>Martin Roberts</dc:creator>
  <cp:lastModifiedBy>Martin Roberts</cp:lastModifiedBy>
  <cp:revision>16</cp:revision>
  <dcterms:created xsi:type="dcterms:W3CDTF">2018-04-19T08:01:56Z</dcterms:created>
  <dcterms:modified xsi:type="dcterms:W3CDTF">2018-05-22T11:19:29Z</dcterms:modified>
</cp:coreProperties>
</file>