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7" r:id="rId2"/>
    <p:sldId id="266" r:id="rId3"/>
    <p:sldId id="278" r:id="rId4"/>
    <p:sldId id="265" r:id="rId5"/>
    <p:sldId id="267" r:id="rId6"/>
    <p:sldId id="268" r:id="rId7"/>
    <p:sldId id="269" r:id="rId8"/>
    <p:sldId id="270" r:id="rId9"/>
    <p:sldId id="271" r:id="rId10"/>
    <p:sldId id="272" r:id="rId11"/>
    <p:sldId id="273" r:id="rId12"/>
    <p:sldId id="274" r:id="rId13"/>
    <p:sldId id="275" r:id="rId14"/>
    <p:sldId id="276" r:id="rId15"/>
    <p:sldId id="261" r:id="rId16"/>
  </p:sldIdLst>
  <p:sldSz cx="9144000" cy="6858000" type="screen4x3"/>
  <p:notesSz cx="6877050" cy="9656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19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GB"/>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37918A14-15E0-4B81-8765-F95F8DBB02CA}" type="datetimeFigureOut">
              <a:rPr lang="en-GB" smtClean="0"/>
              <a:t>25/04/2017</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GB"/>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GB"/>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FACD0904-F46A-4BE9-B07C-1E8196D12F6E}" type="slidenum">
              <a:rPr lang="en-GB" smtClean="0"/>
              <a:t>‹#›</a:t>
            </a:fld>
            <a:endParaRPr lang="en-GB"/>
          </a:p>
        </p:txBody>
      </p:sp>
    </p:spTree>
    <p:extLst>
      <p:ext uri="{BB962C8B-B14F-4D97-AF65-F5344CB8AC3E}">
        <p14:creationId xmlns:p14="http://schemas.microsoft.com/office/powerpoint/2010/main" val="160128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E7C195A-5D21-49AB-9B91-7068397C937B}"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375179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C195A-5D21-49AB-9B91-7068397C937B}"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283112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C195A-5D21-49AB-9B91-7068397C937B}"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2977912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E7C195A-5D21-49AB-9B91-7068397C937B}"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2109748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C195A-5D21-49AB-9B91-7068397C937B}" type="datetimeFigureOut">
              <a:rPr lang="en-GB" smtClean="0"/>
              <a:t>25/04/2017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2388390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7C195A-5D21-49AB-9B91-7068397C937B}"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374680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E7C195A-5D21-49AB-9B91-7068397C937B}" type="datetimeFigureOut">
              <a:rPr lang="en-GB" smtClean="0"/>
              <a:t>25/04/2017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359384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E7C195A-5D21-49AB-9B91-7068397C937B}" type="datetimeFigureOut">
              <a:rPr lang="en-GB" smtClean="0"/>
              <a:t>25/04/2017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249944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C195A-5D21-49AB-9B91-7068397C937B}" type="datetimeFigureOut">
              <a:rPr lang="en-GB" smtClean="0"/>
              <a:t>25/04/2017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123970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C195A-5D21-49AB-9B91-7068397C937B}"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1558843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7C195A-5D21-49AB-9B91-7068397C937B}" type="datetimeFigureOut">
              <a:rPr lang="en-GB" smtClean="0"/>
              <a:t>25/04/2017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7620A-FB54-4259-BFD1-E0F566B5BB71}" type="slidenum">
              <a:rPr lang="en-GB" smtClean="0"/>
              <a:t>‹#›</a:t>
            </a:fld>
            <a:endParaRPr lang="en-GB"/>
          </a:p>
        </p:txBody>
      </p:sp>
    </p:spTree>
    <p:extLst>
      <p:ext uri="{BB962C8B-B14F-4D97-AF65-F5344CB8AC3E}">
        <p14:creationId xmlns:p14="http://schemas.microsoft.com/office/powerpoint/2010/main" val="103746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7C195A-5D21-49AB-9B91-7068397C937B}" type="datetimeFigureOut">
              <a:rPr lang="en-GB" smtClean="0"/>
              <a:t>25/04/2017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7620A-FB54-4259-BFD1-E0F566B5BB71}" type="slidenum">
              <a:rPr lang="en-GB" smtClean="0"/>
              <a:t>‹#›</a:t>
            </a:fld>
            <a:endParaRPr lang="en-GB"/>
          </a:p>
        </p:txBody>
      </p:sp>
    </p:spTree>
    <p:extLst>
      <p:ext uri="{BB962C8B-B14F-4D97-AF65-F5344CB8AC3E}">
        <p14:creationId xmlns:p14="http://schemas.microsoft.com/office/powerpoint/2010/main" val="3412950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qgnvbMwRaf8"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Jerology animated GIF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Rectangle 4"/>
          <p:cNvSpPr>
            <a:spLocks noChangeArrowheads="1"/>
          </p:cNvSpPr>
          <p:nvPr/>
        </p:nvSpPr>
        <p:spPr bwMode="auto">
          <a:xfrm>
            <a:off x="152467" y="148570"/>
            <a:ext cx="8809038"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GB" altLang="en-US" sz="2000" u="sng" dirty="0">
                <a:latin typeface="Comic Sans MS" pitchFamily="66" charset="0"/>
              </a:rPr>
              <a:t>Freshwater </a:t>
            </a:r>
          </a:p>
        </p:txBody>
      </p:sp>
      <p:graphicFrame>
        <p:nvGraphicFramePr>
          <p:cNvPr id="9" name="Table 8"/>
          <p:cNvGraphicFramePr>
            <a:graphicFrameLocks noGrp="1"/>
          </p:cNvGraphicFramePr>
          <p:nvPr>
            <p:extLst>
              <p:ext uri="{D42A27DB-BD31-4B8C-83A1-F6EECF244321}">
                <p14:modId xmlns:p14="http://schemas.microsoft.com/office/powerpoint/2010/main" val="335700398"/>
              </p:ext>
            </p:extLst>
          </p:nvPr>
        </p:nvGraphicFramePr>
        <p:xfrm>
          <a:off x="152467" y="1788924"/>
          <a:ext cx="8898714" cy="5001460"/>
        </p:xfrm>
        <a:graphic>
          <a:graphicData uri="http://schemas.openxmlformats.org/drawingml/2006/table">
            <a:tbl>
              <a:tblPr>
                <a:tableStyleId>{5940675A-B579-460E-94D1-54222C63F5DA}</a:tableStyleId>
              </a:tblPr>
              <a:tblGrid>
                <a:gridCol w="1564609">
                  <a:extLst>
                    <a:ext uri="{9D8B030D-6E8A-4147-A177-3AD203B41FA5}">
                      <a16:colId xmlns:a16="http://schemas.microsoft.com/office/drawing/2014/main" val="20000"/>
                    </a:ext>
                  </a:extLst>
                </a:gridCol>
                <a:gridCol w="3422582">
                  <a:extLst>
                    <a:ext uri="{9D8B030D-6E8A-4147-A177-3AD203B41FA5}">
                      <a16:colId xmlns:a16="http://schemas.microsoft.com/office/drawing/2014/main" val="20001"/>
                    </a:ext>
                  </a:extLst>
                </a:gridCol>
                <a:gridCol w="977881">
                  <a:extLst>
                    <a:ext uri="{9D8B030D-6E8A-4147-A177-3AD203B41FA5}">
                      <a16:colId xmlns:a16="http://schemas.microsoft.com/office/drawing/2014/main" val="20002"/>
                    </a:ext>
                  </a:extLst>
                </a:gridCol>
                <a:gridCol w="2933642">
                  <a:extLst>
                    <a:ext uri="{9D8B030D-6E8A-4147-A177-3AD203B41FA5}">
                      <a16:colId xmlns:a16="http://schemas.microsoft.com/office/drawing/2014/main" val="20003"/>
                    </a:ext>
                  </a:extLst>
                </a:gridCol>
              </a:tblGrid>
              <a:tr h="393811">
                <a:tc gridSpan="4">
                  <a:txBody>
                    <a:bodyPr/>
                    <a:lstStyle/>
                    <a:p>
                      <a:pPr algn="ctr">
                        <a:spcAft>
                          <a:spcPts val="0"/>
                        </a:spcAft>
                      </a:pPr>
                      <a:r>
                        <a:rPr lang="en-US" sz="2800" dirty="0">
                          <a:effectLst/>
                          <a:latin typeface="Comic Sans MS" panose="030F0702030302020204" pitchFamily="66" charset="0"/>
                        </a:rPr>
                        <a:t>1. The water system</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74543">
                <a:tc>
                  <a:txBody>
                    <a:bodyPr/>
                    <a:lstStyle/>
                    <a:p>
                      <a:pPr algn="ctr">
                        <a:spcAft>
                          <a:spcPts val="0"/>
                        </a:spcAft>
                      </a:pPr>
                      <a:r>
                        <a:rPr lang="en-US" sz="1400" dirty="0">
                          <a:effectLst/>
                          <a:latin typeface="Comic Sans MS" panose="030F0702030302020204" pitchFamily="66" charset="0"/>
                        </a:rPr>
                        <a:t>Sub-topic</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Development</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Teaching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lgn="ctr">
                        <a:spcAft>
                          <a:spcPts val="0"/>
                        </a:spcAft>
                      </a:pPr>
                      <a:r>
                        <a:rPr lang="en-US" sz="1400" dirty="0">
                          <a:effectLst/>
                          <a:latin typeface="Comic Sans MS" panose="030F0702030302020204" pitchFamily="66" charset="0"/>
                        </a:rPr>
                        <a:t>Reflection/Notes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extLst>
                  <a:ext uri="{0D108BD9-81ED-4DB2-BD59-A6C34878D82A}">
                    <a16:rowId xmlns:a16="http://schemas.microsoft.com/office/drawing/2014/main" val="10001"/>
                  </a:ext>
                </a:extLst>
              </a:tr>
              <a:tr h="2163985">
                <a:tc>
                  <a:txBody>
                    <a:bodyPr/>
                    <a:lstStyle/>
                    <a:p>
                      <a:pPr algn="ctr">
                        <a:spcAft>
                          <a:spcPts val="0"/>
                        </a:spcAft>
                      </a:pPr>
                      <a:r>
                        <a:rPr lang="en-US" sz="1400" dirty="0">
                          <a:effectLst/>
                          <a:latin typeface="Comic Sans MS" panose="030F0702030302020204" pitchFamily="66" charset="0"/>
                        </a:rPr>
                        <a:t>The hydrological cycle</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1400" dirty="0">
                          <a:effectLst/>
                          <a:latin typeface="Comic Sans MS" panose="030F0702030302020204" pitchFamily="66" charset="0"/>
                        </a:rPr>
                        <a:t>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Examine the inputs, outputs, stores and transfers of the hydrological cycle. Discuss the causes and consequences of the changing balance between water stored in oceans and ice.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tc rowSpan="2">
                  <a:txBody>
                    <a:bodyPr/>
                    <a:lstStyle/>
                    <a:p>
                      <a:pPr algn="ctr">
                        <a:spcAft>
                          <a:spcPts val="0"/>
                        </a:spcAft>
                      </a:pPr>
                      <a:r>
                        <a:rPr lang="en-US" sz="1400" dirty="0">
                          <a:effectLst/>
                          <a:latin typeface="Comic Sans MS" panose="030F0702030302020204" pitchFamily="66" charset="0"/>
                        </a:rPr>
                        <a:t>3 hours</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2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extLst>
                  <a:ext uri="{0D108BD9-81ED-4DB2-BD59-A6C34878D82A}">
                    <a16:rowId xmlns:a16="http://schemas.microsoft.com/office/drawing/2014/main" val="10002"/>
                  </a:ext>
                </a:extLst>
              </a:tr>
              <a:tr h="1536212">
                <a:tc>
                  <a:txBody>
                    <a:bodyPr/>
                    <a:lstStyle/>
                    <a:p>
                      <a:pPr algn="ctr">
                        <a:spcAft>
                          <a:spcPts val="0"/>
                        </a:spcAft>
                      </a:pPr>
                      <a:r>
                        <a:rPr lang="en-US" sz="1400" dirty="0">
                          <a:effectLst/>
                          <a:latin typeface="Comic Sans MS" panose="030F0702030302020204" pitchFamily="66" charset="0"/>
                        </a:rPr>
                        <a:t>The water balance</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ctr"/>
                </a:tc>
                <a:tc>
                  <a:txBody>
                    <a:bodyPr/>
                    <a:lstStyle/>
                    <a:p>
                      <a:pPr>
                        <a:spcAft>
                          <a:spcPts val="0"/>
                        </a:spcAft>
                      </a:pPr>
                      <a:r>
                        <a:rPr lang="en-US" sz="1400" dirty="0">
                          <a:effectLst/>
                          <a:latin typeface="Comic Sans MS" panose="030F0702030302020204" pitchFamily="66" charset="0"/>
                        </a:rPr>
                        <a:t> </a:t>
                      </a:r>
                      <a:endParaRPr lang="en-GB" sz="2400" dirty="0">
                        <a:effectLst/>
                        <a:latin typeface="Comic Sans MS" panose="030F0702030302020204" pitchFamily="66" charset="0"/>
                      </a:endParaRPr>
                    </a:p>
                    <a:p>
                      <a:pPr>
                        <a:spcAft>
                          <a:spcPts val="0"/>
                        </a:spcAft>
                      </a:pPr>
                      <a:r>
                        <a:rPr lang="en-US" sz="1400" dirty="0">
                          <a:effectLst/>
                          <a:latin typeface="Comic Sans MS" panose="030F0702030302020204" pitchFamily="66" charset="0"/>
                        </a:rPr>
                        <a:t>Explain the concept of maximum sustainable yield of freshwater in terms of a balance between inputs and outputs.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tc>
                <a:tc vMerge="1">
                  <a:txBody>
                    <a:bodyPr/>
                    <a:lstStyle/>
                    <a:p>
                      <a:endParaRPr lang="en-GB"/>
                    </a:p>
                  </a:txBody>
                  <a:tcPr/>
                </a:tc>
                <a:tc>
                  <a:txBody>
                    <a:bodyPr/>
                    <a:lstStyle/>
                    <a:p>
                      <a:pPr>
                        <a:spcAft>
                          <a:spcPts val="0"/>
                        </a:spcAft>
                      </a:pPr>
                      <a:r>
                        <a:rPr lang="en-US" sz="1400" dirty="0">
                          <a:effectLst/>
                          <a:latin typeface="Comic Sans MS" panose="030F0702030302020204" pitchFamily="66" charset="0"/>
                        </a:rPr>
                        <a:t> </a:t>
                      </a:r>
                      <a:endParaRPr lang="en-GB" sz="2400" dirty="0">
                        <a:solidFill>
                          <a:srgbClr val="000000"/>
                        </a:solidFill>
                        <a:effectLst/>
                        <a:latin typeface="Comic Sans MS" panose="030F0702030302020204" pitchFamily="66" charset="0"/>
                        <a:ea typeface="Times New Roman"/>
                        <a:cs typeface="Times New Roman"/>
                      </a:endParaRPr>
                    </a:p>
                  </a:txBody>
                  <a:tcPr marL="68580" marR="68580" marT="0" marB="0" anchor="b"/>
                </a:tc>
                <a:extLst>
                  <a:ext uri="{0D108BD9-81ED-4DB2-BD59-A6C34878D82A}">
                    <a16:rowId xmlns:a16="http://schemas.microsoft.com/office/drawing/2014/main" val="10003"/>
                  </a:ext>
                </a:extLst>
              </a:tr>
            </a:tbl>
          </a:graphicData>
        </a:graphic>
      </p:graphicFrame>
      <p:sp>
        <p:nvSpPr>
          <p:cNvPr id="6" name="Rectangle 4"/>
          <p:cNvSpPr>
            <a:spLocks noChangeArrowheads="1"/>
          </p:cNvSpPr>
          <p:nvPr/>
        </p:nvSpPr>
        <p:spPr bwMode="auto">
          <a:xfrm>
            <a:off x="152467" y="764704"/>
            <a:ext cx="8809038" cy="707886"/>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GB" altLang="en-US" sz="2000" u="sng" dirty="0">
                <a:latin typeface="Comic Sans MS" pitchFamily="66" charset="0"/>
              </a:rPr>
              <a:t>Learning Objective:</a:t>
            </a:r>
            <a:r>
              <a:rPr lang="en-GB" altLang="en-US" sz="2000" dirty="0">
                <a:latin typeface="Comic Sans MS" pitchFamily="66" charset="0"/>
              </a:rPr>
              <a:t> Discuss the changing balance between water stored in oceans and ice. </a:t>
            </a:r>
          </a:p>
        </p:txBody>
      </p:sp>
    </p:spTree>
    <p:extLst>
      <p:ext uri="{BB962C8B-B14F-4D97-AF65-F5344CB8AC3E}">
        <p14:creationId xmlns:p14="http://schemas.microsoft.com/office/powerpoint/2010/main" val="1052779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Box 2"/>
          <p:cNvSpPr txBox="1">
            <a:spLocks noChangeArrowheads="1"/>
          </p:cNvSpPr>
          <p:nvPr/>
        </p:nvSpPr>
        <p:spPr bwMode="auto">
          <a:xfrm>
            <a:off x="65767" y="115481"/>
            <a:ext cx="8942263"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pic>
        <p:nvPicPr>
          <p:cNvPr id="49154" name="Picture 2"/>
          <p:cNvPicPr>
            <a:picLocks noChangeAspect="1" noChangeArrowheads="1"/>
          </p:cNvPicPr>
          <p:nvPr/>
        </p:nvPicPr>
        <p:blipFill>
          <a:blip r:embed="rId2" cstate="print"/>
          <a:srcRect/>
          <a:stretch>
            <a:fillRect/>
          </a:stretch>
        </p:blipFill>
        <p:spPr bwMode="auto">
          <a:xfrm>
            <a:off x="4831209" y="1124744"/>
            <a:ext cx="4205287" cy="3124200"/>
          </a:xfrm>
          <a:prstGeom prst="rect">
            <a:avLst/>
          </a:prstGeom>
          <a:noFill/>
          <a:ln w="9525">
            <a:noFill/>
            <a:miter lim="800000"/>
            <a:headEnd/>
            <a:tailEnd/>
          </a:ln>
        </p:spPr>
      </p:pic>
      <p:pic>
        <p:nvPicPr>
          <p:cNvPr id="49155" name="Picture 3"/>
          <p:cNvPicPr>
            <a:picLocks noChangeAspect="1" noChangeArrowheads="1"/>
          </p:cNvPicPr>
          <p:nvPr/>
        </p:nvPicPr>
        <p:blipFill>
          <a:blip r:embed="rId3" cstate="print"/>
          <a:srcRect/>
          <a:stretch>
            <a:fillRect/>
          </a:stretch>
        </p:blipFill>
        <p:spPr bwMode="auto">
          <a:xfrm>
            <a:off x="0" y="685800"/>
            <a:ext cx="4953000" cy="4114800"/>
          </a:xfrm>
          <a:prstGeom prst="rect">
            <a:avLst/>
          </a:prstGeom>
          <a:noFill/>
          <a:ln w="9525">
            <a:noFill/>
            <a:miter lim="800000"/>
            <a:headEnd/>
            <a:tailEnd/>
          </a:ln>
        </p:spPr>
      </p:pic>
    </p:spTree>
    <p:extLst>
      <p:ext uri="{BB962C8B-B14F-4D97-AF65-F5344CB8AC3E}">
        <p14:creationId xmlns:p14="http://schemas.microsoft.com/office/powerpoint/2010/main" val="416911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2"/>
          <p:cNvPicPr>
            <a:picLocks noChangeAspect="1" noChangeArrowheads="1"/>
          </p:cNvPicPr>
          <p:nvPr/>
        </p:nvPicPr>
        <p:blipFill>
          <a:blip r:embed="rId2" cstate="print"/>
          <a:srcRect/>
          <a:stretch>
            <a:fillRect/>
          </a:stretch>
        </p:blipFill>
        <p:spPr bwMode="auto">
          <a:xfrm>
            <a:off x="228600" y="838200"/>
            <a:ext cx="8686800" cy="5486400"/>
          </a:xfrm>
          <a:prstGeom prst="rect">
            <a:avLst/>
          </a:prstGeom>
          <a:noFill/>
          <a:ln w="28575">
            <a:solidFill>
              <a:srgbClr val="7030A0"/>
            </a:solidFill>
            <a:miter lim="800000"/>
            <a:headEnd/>
            <a:tailEnd/>
          </a:ln>
        </p:spPr>
      </p:pic>
      <p:sp>
        <p:nvSpPr>
          <p:cNvPr id="50178" name="TextBox 2"/>
          <p:cNvSpPr txBox="1">
            <a:spLocks noChangeArrowheads="1"/>
          </p:cNvSpPr>
          <p:nvPr/>
        </p:nvSpPr>
        <p:spPr bwMode="auto">
          <a:xfrm>
            <a:off x="228600" y="159023"/>
            <a:ext cx="868680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Changes to sea level</a:t>
            </a:r>
          </a:p>
        </p:txBody>
      </p:sp>
    </p:spTree>
    <p:extLst>
      <p:ext uri="{BB962C8B-B14F-4D97-AF65-F5344CB8AC3E}">
        <p14:creationId xmlns:p14="http://schemas.microsoft.com/office/powerpoint/2010/main" val="173873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London Future images: This view across Parliament Square shows paddy fields "/>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4046710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2" descr="London Future images: Londons busiest thoroughfare is a haven of calm as water levels rise "/>
          <p:cNvPicPr>
            <a:picLocks noChangeAspect="1" noChangeArrowheads="1"/>
          </p:cNvPicPr>
          <p:nvPr/>
        </p:nvPicPr>
        <p:blipFill>
          <a:blip r:embed="rId2" cstate="print"/>
          <a:srcRect/>
          <a:stretch>
            <a:fillRect/>
          </a:stretch>
        </p:blipFill>
        <p:spPr bwMode="auto">
          <a:xfrm>
            <a:off x="6350" y="17463"/>
            <a:ext cx="9137650" cy="6824662"/>
          </a:xfrm>
          <a:prstGeom prst="rect">
            <a:avLst/>
          </a:prstGeom>
          <a:noFill/>
          <a:ln w="9525">
            <a:noFill/>
            <a:miter lim="800000"/>
            <a:headEnd/>
            <a:tailEnd/>
          </a:ln>
        </p:spPr>
      </p:pic>
    </p:spTree>
    <p:extLst>
      <p:ext uri="{BB962C8B-B14F-4D97-AF65-F5344CB8AC3E}">
        <p14:creationId xmlns:p14="http://schemas.microsoft.com/office/powerpoint/2010/main" val="12740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London Future images: London becomes the new Venice"/>
          <p:cNvPicPr>
            <a:picLocks noChangeAspect="1" noChangeArrowheads="1"/>
          </p:cNvPicPr>
          <p:nvPr/>
        </p:nvPicPr>
        <p:blipFill>
          <a:blip r:embed="rId2" cstate="print"/>
          <a:srcRect/>
          <a:stretch>
            <a:fillRect/>
          </a:stretch>
        </p:blipFill>
        <p:spPr bwMode="auto">
          <a:xfrm>
            <a:off x="6350" y="0"/>
            <a:ext cx="9058275" cy="6858000"/>
          </a:xfrm>
          <a:prstGeom prst="rect">
            <a:avLst/>
          </a:prstGeom>
          <a:noFill/>
          <a:ln w="9525">
            <a:noFill/>
            <a:miter lim="800000"/>
            <a:headEnd/>
            <a:tailEnd/>
          </a:ln>
        </p:spPr>
      </p:pic>
    </p:spTree>
    <p:extLst>
      <p:ext uri="{BB962C8B-B14F-4D97-AF65-F5344CB8AC3E}">
        <p14:creationId xmlns:p14="http://schemas.microsoft.com/office/powerpoint/2010/main" val="101654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179512" y="116632"/>
            <a:ext cx="8735888"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Maximum sustainable yield</a:t>
            </a:r>
          </a:p>
        </p:txBody>
      </p:sp>
      <p:pic>
        <p:nvPicPr>
          <p:cNvPr id="39938" name="Picture 2" descr="http://www2.mdbc.gov.au/subs/eResource_book/chapter1/fig2.gif"/>
          <p:cNvPicPr>
            <a:picLocks noChangeAspect="1" noChangeArrowheads="1"/>
          </p:cNvPicPr>
          <p:nvPr/>
        </p:nvPicPr>
        <p:blipFill>
          <a:blip r:embed="rId2" cstate="print"/>
          <a:srcRect/>
          <a:stretch>
            <a:fillRect/>
          </a:stretch>
        </p:blipFill>
        <p:spPr bwMode="auto">
          <a:xfrm>
            <a:off x="4434114" y="663106"/>
            <a:ext cx="4495800" cy="3495675"/>
          </a:xfrm>
          <a:prstGeom prst="rect">
            <a:avLst/>
          </a:prstGeom>
          <a:noFill/>
          <a:ln w="9525">
            <a:noFill/>
            <a:miter lim="800000"/>
            <a:headEnd/>
            <a:tailEnd/>
          </a:ln>
        </p:spPr>
      </p:pic>
      <p:pic>
        <p:nvPicPr>
          <p:cNvPr id="39939" name="Picture 3" descr="http://www.icevi.org/publications/ICEVI-WC2002/papers/10-topic/10-lunn2_files/image002.gif"/>
          <p:cNvPicPr>
            <a:picLocks noChangeAspect="1" noChangeArrowheads="1"/>
          </p:cNvPicPr>
          <p:nvPr/>
        </p:nvPicPr>
        <p:blipFill>
          <a:blip r:embed="rId3" cstate="print"/>
          <a:srcRect/>
          <a:stretch>
            <a:fillRect/>
          </a:stretch>
        </p:blipFill>
        <p:spPr bwMode="auto">
          <a:xfrm>
            <a:off x="22225" y="663106"/>
            <a:ext cx="4397375" cy="3500437"/>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3059832" y="3454648"/>
            <a:ext cx="3367832" cy="3403352"/>
          </a:xfrm>
          <a:prstGeom prst="rect">
            <a:avLst/>
          </a:prstGeom>
          <a:noFill/>
          <a:ln w="9525">
            <a:noFill/>
            <a:miter lim="800000"/>
            <a:headEnd/>
            <a:tailEnd/>
          </a:ln>
        </p:spPr>
      </p:pic>
    </p:spTree>
    <p:extLst>
      <p:ext uri="{BB962C8B-B14F-4D97-AF65-F5344CB8AC3E}">
        <p14:creationId xmlns:p14="http://schemas.microsoft.com/office/powerpoint/2010/main" val="146076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Barcharts of the distribution of water on Earth"/>
          <p:cNvPicPr>
            <a:picLocks noChangeAspect="1" noChangeArrowheads="1"/>
          </p:cNvPicPr>
          <p:nvPr/>
        </p:nvPicPr>
        <p:blipFill>
          <a:blip r:embed="rId2" cstate="print"/>
          <a:srcRect/>
          <a:stretch>
            <a:fillRect/>
          </a:stretch>
        </p:blipFill>
        <p:spPr bwMode="auto">
          <a:xfrm>
            <a:off x="228600" y="990600"/>
            <a:ext cx="8686800" cy="5572125"/>
          </a:xfrm>
          <a:prstGeom prst="rect">
            <a:avLst/>
          </a:prstGeom>
          <a:noFill/>
          <a:ln w="28575">
            <a:solidFill>
              <a:srgbClr val="7030A0"/>
            </a:solidFill>
            <a:miter lim="800000"/>
            <a:headEnd/>
            <a:tailEnd/>
          </a:ln>
        </p:spPr>
      </p:pic>
      <p:sp>
        <p:nvSpPr>
          <p:cNvPr id="41986" name="TextBox 4"/>
          <p:cNvSpPr txBox="1">
            <a:spLocks noChangeArrowheads="1"/>
          </p:cNvSpPr>
          <p:nvPr/>
        </p:nvSpPr>
        <p:spPr bwMode="auto">
          <a:xfrm>
            <a:off x="179512" y="116632"/>
            <a:ext cx="8735888"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Tree>
    <p:extLst>
      <p:ext uri="{BB962C8B-B14F-4D97-AF65-F5344CB8AC3E}">
        <p14:creationId xmlns:p14="http://schemas.microsoft.com/office/powerpoint/2010/main" val="242850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980728"/>
            <a:ext cx="8735888" cy="3693319"/>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Permafrost</a:t>
            </a:r>
            <a:r>
              <a:rPr lang="en-GB" dirty="0">
                <a:latin typeface="Comic Sans MS" panose="030F0702030302020204" pitchFamily="66" charset="0"/>
              </a:rPr>
              <a:t>: Ground that is permanently frozen. For permafrost to exits the ground temperature must be below freezing for the whole year, Permafrost contains large amounts of methane which is released when it melts.</a:t>
            </a:r>
          </a:p>
          <a:p>
            <a:r>
              <a:rPr lang="en-GB" b="1" u="sng" dirty="0">
                <a:latin typeface="Comic Sans MS" panose="030F0702030302020204" pitchFamily="66" charset="0"/>
              </a:rPr>
              <a:t>Glacier</a:t>
            </a:r>
            <a:r>
              <a:rPr lang="en-GB" dirty="0">
                <a:latin typeface="Comic Sans MS" panose="030F0702030302020204" pitchFamily="66" charset="0"/>
              </a:rPr>
              <a:t>: A slow moving river of ice ages. many of the world's glaciers are melting. The melting of glaciers at their snouts is known as ablation.</a:t>
            </a:r>
          </a:p>
          <a:p>
            <a:r>
              <a:rPr lang="en-GB" b="1" u="sng" dirty="0">
                <a:latin typeface="Comic Sans MS" panose="030F0702030302020204" pitchFamily="66" charset="0"/>
              </a:rPr>
              <a:t>Ice sheet</a:t>
            </a:r>
            <a:r>
              <a:rPr lang="en-GB" dirty="0">
                <a:latin typeface="Comic Sans MS" panose="030F0702030302020204" pitchFamily="66" charset="0"/>
              </a:rPr>
              <a:t>: Also known as a continental glacier, ice sheets are areas of ice over 50,000 square kilometres found on land. The world's only ice sheets are found on Antarctica and Greenland.</a:t>
            </a:r>
          </a:p>
          <a:p>
            <a:r>
              <a:rPr lang="en-GB" b="1" u="sng" dirty="0">
                <a:latin typeface="Comic Sans MS" panose="030F0702030302020204" pitchFamily="66" charset="0"/>
              </a:rPr>
              <a:t>Iceberg</a:t>
            </a:r>
            <a:r>
              <a:rPr lang="en-GB" dirty="0">
                <a:latin typeface="Comic Sans MS" panose="030F0702030302020204" pitchFamily="66" charset="0"/>
              </a:rPr>
              <a:t>: A large piece of ice that has broken off a glacier or ice shelf. 90% of icebergs are submerged underwater</a:t>
            </a:r>
          </a:p>
          <a:p>
            <a:r>
              <a:rPr lang="en-GB" b="1" u="sng" dirty="0">
                <a:latin typeface="Comic Sans MS" panose="030F0702030302020204" pitchFamily="66" charset="0"/>
              </a:rPr>
              <a:t>Ice shelf</a:t>
            </a:r>
            <a:r>
              <a:rPr lang="en-GB" dirty="0">
                <a:latin typeface="Comic Sans MS" panose="030F0702030302020204" pitchFamily="66" charset="0"/>
              </a:rPr>
              <a:t>: Thick floating platforms of ice. Ice shelves are between 100, and 1,000m thick</a:t>
            </a:r>
          </a:p>
          <a:p>
            <a:r>
              <a:rPr lang="en-GB" dirty="0">
                <a:latin typeface="Comic Sans MS" panose="030F0702030302020204" pitchFamily="66" charset="0"/>
              </a:rPr>
              <a:t>Sea ice: Frozen sea water. Seas like the Baltic Sea freeze during winter</a:t>
            </a:r>
          </a:p>
        </p:txBody>
      </p:sp>
      <p:sp>
        <p:nvSpPr>
          <p:cNvPr id="4" name="TextBox 4"/>
          <p:cNvSpPr txBox="1">
            <a:spLocks noChangeArrowheads="1"/>
          </p:cNvSpPr>
          <p:nvPr/>
        </p:nvSpPr>
        <p:spPr bwMode="auto">
          <a:xfrm>
            <a:off x="179512" y="116632"/>
            <a:ext cx="8735888"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Tree>
    <p:extLst>
      <p:ext uri="{BB962C8B-B14F-4D97-AF65-F5344CB8AC3E}">
        <p14:creationId xmlns:p14="http://schemas.microsoft.com/office/powerpoint/2010/main" val="193625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2" cstate="print"/>
          <a:srcRect/>
          <a:stretch>
            <a:fillRect/>
          </a:stretch>
        </p:blipFill>
        <p:spPr bwMode="auto">
          <a:xfrm>
            <a:off x="4163888" y="691682"/>
            <a:ext cx="4800600" cy="5916612"/>
          </a:xfrm>
          <a:prstGeom prst="rect">
            <a:avLst/>
          </a:prstGeom>
          <a:noFill/>
          <a:ln w="28575">
            <a:solidFill>
              <a:srgbClr val="7030A0"/>
            </a:solidFill>
            <a:miter lim="800000"/>
            <a:headEnd/>
            <a:tailEnd/>
          </a:ln>
        </p:spPr>
      </p:pic>
      <p:sp>
        <p:nvSpPr>
          <p:cNvPr id="43010" name="TextBox 1"/>
          <p:cNvSpPr txBox="1">
            <a:spLocks noChangeArrowheads="1"/>
          </p:cNvSpPr>
          <p:nvPr/>
        </p:nvSpPr>
        <p:spPr bwMode="auto">
          <a:xfrm>
            <a:off x="179512" y="685800"/>
            <a:ext cx="3505200" cy="1384300"/>
          </a:xfrm>
          <a:prstGeom prst="rect">
            <a:avLst/>
          </a:prstGeom>
          <a:solidFill>
            <a:schemeClr val="bg1"/>
          </a:solidFill>
          <a:ln w="28575">
            <a:solidFill>
              <a:srgbClr val="7030A0"/>
            </a:solidFill>
            <a:miter lim="800000"/>
            <a:headEnd/>
            <a:tailEnd/>
          </a:ln>
        </p:spPr>
        <p:txBody>
          <a:bodyPr>
            <a:spAutoFit/>
          </a:bodyPr>
          <a:lstStyle/>
          <a:p>
            <a:r>
              <a:rPr lang="en-US" sz="2800" dirty="0">
                <a:latin typeface="Comic Sans MS" panose="030F0702030302020204" pitchFamily="66" charset="0"/>
              </a:rPr>
              <a:t>Land bridge </a:t>
            </a:r>
            <a:r>
              <a:rPr lang="en-US" sz="2000" dirty="0">
                <a:latin typeface="Comic Sans MS" panose="030F0702030302020204" pitchFamily="66" charset="0"/>
              </a:rPr>
              <a:t>between </a:t>
            </a:r>
            <a:r>
              <a:rPr lang="en-US" sz="2800" dirty="0">
                <a:latin typeface="Comic Sans MS" panose="030F0702030302020204" pitchFamily="66" charset="0"/>
              </a:rPr>
              <a:t>Siberia and North America</a:t>
            </a:r>
          </a:p>
        </p:txBody>
      </p:sp>
      <p:sp>
        <p:nvSpPr>
          <p:cNvPr id="43011" name="TextBox 3"/>
          <p:cNvSpPr txBox="1">
            <a:spLocks noChangeArrowheads="1"/>
          </p:cNvSpPr>
          <p:nvPr/>
        </p:nvSpPr>
        <p:spPr bwMode="auto">
          <a:xfrm>
            <a:off x="179512" y="116632"/>
            <a:ext cx="8784976"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pic>
        <p:nvPicPr>
          <p:cNvPr id="43012" name="Picture 2" descr="http://2.bp.blogspot.com/_nXKHZ4gXH8I/SwGsx1VzsjI/AAAAAAAAEQU/G5NlAuelr3g/s1600/Flooded-Earth-Final-111509.jpg"/>
          <p:cNvPicPr>
            <a:picLocks noChangeAspect="1" noChangeArrowheads="1"/>
          </p:cNvPicPr>
          <p:nvPr/>
        </p:nvPicPr>
        <p:blipFill>
          <a:blip r:embed="rId3" cstate="print"/>
          <a:srcRect/>
          <a:stretch>
            <a:fillRect/>
          </a:stretch>
        </p:blipFill>
        <p:spPr bwMode="auto">
          <a:xfrm>
            <a:off x="323528" y="2204864"/>
            <a:ext cx="3200400" cy="4343400"/>
          </a:xfrm>
          <a:prstGeom prst="rect">
            <a:avLst/>
          </a:prstGeom>
          <a:noFill/>
          <a:ln w="9525">
            <a:noFill/>
            <a:miter lim="800000"/>
            <a:headEnd/>
            <a:tailEnd/>
          </a:ln>
        </p:spPr>
      </p:pic>
    </p:spTree>
    <p:extLst>
      <p:ext uri="{BB962C8B-B14F-4D97-AF65-F5344CB8AC3E}">
        <p14:creationId xmlns:p14="http://schemas.microsoft.com/office/powerpoint/2010/main" val="1215585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cstate="print"/>
          <a:srcRect/>
          <a:stretch>
            <a:fillRect/>
          </a:stretch>
        </p:blipFill>
        <p:spPr bwMode="auto">
          <a:xfrm>
            <a:off x="369560" y="992088"/>
            <a:ext cx="8458200" cy="5029200"/>
          </a:xfrm>
          <a:prstGeom prst="rect">
            <a:avLst/>
          </a:prstGeom>
          <a:noFill/>
          <a:ln w="9525">
            <a:noFill/>
            <a:miter lim="800000"/>
            <a:headEnd/>
            <a:tailEnd/>
          </a:ln>
        </p:spPr>
      </p:pic>
      <p:sp>
        <p:nvSpPr>
          <p:cNvPr id="44034" name="TextBox 2"/>
          <p:cNvSpPr txBox="1">
            <a:spLocks noChangeArrowheads="1"/>
          </p:cNvSpPr>
          <p:nvPr/>
        </p:nvSpPr>
        <p:spPr bwMode="auto">
          <a:xfrm>
            <a:off x="251520" y="87015"/>
            <a:ext cx="8587680"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
        <p:nvSpPr>
          <p:cNvPr id="2" name="Action Button: End 1">
            <a:hlinkClick r:id="rId3" highlightClick="1"/>
          </p:cNvPr>
          <p:cNvSpPr/>
          <p:nvPr/>
        </p:nvSpPr>
        <p:spPr>
          <a:xfrm>
            <a:off x="369560" y="209835"/>
            <a:ext cx="458024" cy="21602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0040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3"/>
          <p:cNvPicPr>
            <a:picLocks noChangeAspect="1" noChangeArrowheads="1"/>
          </p:cNvPicPr>
          <p:nvPr/>
        </p:nvPicPr>
        <p:blipFill>
          <a:blip r:embed="rId2" cstate="print"/>
          <a:srcRect/>
          <a:stretch>
            <a:fillRect/>
          </a:stretch>
        </p:blipFill>
        <p:spPr bwMode="auto">
          <a:xfrm>
            <a:off x="243149" y="1070323"/>
            <a:ext cx="8810102" cy="4518918"/>
          </a:xfrm>
          <a:prstGeom prst="rect">
            <a:avLst/>
          </a:prstGeom>
          <a:noFill/>
          <a:ln w="9525">
            <a:noFill/>
            <a:miter lim="800000"/>
            <a:headEnd/>
            <a:tailEnd/>
          </a:ln>
        </p:spPr>
      </p:pic>
      <p:sp>
        <p:nvSpPr>
          <p:cNvPr id="45058" name="TextBox 3"/>
          <p:cNvSpPr txBox="1">
            <a:spLocks noChangeArrowheads="1"/>
          </p:cNvSpPr>
          <p:nvPr/>
        </p:nvSpPr>
        <p:spPr bwMode="auto">
          <a:xfrm>
            <a:off x="223713" y="87015"/>
            <a:ext cx="8740775"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Tree>
    <p:extLst>
      <p:ext uri="{BB962C8B-B14F-4D97-AF65-F5344CB8AC3E}">
        <p14:creationId xmlns:p14="http://schemas.microsoft.com/office/powerpoint/2010/main" val="141938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p:cNvPicPr>
            <a:picLocks noChangeAspect="1" noChangeArrowheads="1"/>
          </p:cNvPicPr>
          <p:nvPr/>
        </p:nvPicPr>
        <p:blipFill>
          <a:blip r:embed="rId2" cstate="print"/>
          <a:srcRect/>
          <a:stretch>
            <a:fillRect/>
          </a:stretch>
        </p:blipFill>
        <p:spPr bwMode="auto">
          <a:xfrm>
            <a:off x="228600" y="980728"/>
            <a:ext cx="8735888" cy="5029200"/>
          </a:xfrm>
          <a:prstGeom prst="rect">
            <a:avLst/>
          </a:prstGeom>
          <a:noFill/>
          <a:ln w="9525">
            <a:noFill/>
            <a:miter lim="800000"/>
            <a:headEnd/>
            <a:tailEnd/>
          </a:ln>
        </p:spPr>
      </p:pic>
      <p:sp>
        <p:nvSpPr>
          <p:cNvPr id="46082" name="TextBox 3"/>
          <p:cNvSpPr txBox="1">
            <a:spLocks noChangeArrowheads="1"/>
          </p:cNvSpPr>
          <p:nvPr/>
        </p:nvSpPr>
        <p:spPr bwMode="auto">
          <a:xfrm>
            <a:off x="228600" y="188640"/>
            <a:ext cx="8735888" cy="461665"/>
          </a:xfrm>
          <a:prstGeom prst="rect">
            <a:avLst/>
          </a:prstGeom>
          <a:solidFill>
            <a:schemeClr val="bg1"/>
          </a:solidFill>
          <a:ln w="38100">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Tree>
    <p:extLst>
      <p:ext uri="{BB962C8B-B14F-4D97-AF65-F5344CB8AC3E}">
        <p14:creationId xmlns:p14="http://schemas.microsoft.com/office/powerpoint/2010/main" val="99789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ICESat measurements of the distribution of winter sea ice thickness over the Arctic Ocean"/>
          <p:cNvPicPr>
            <a:picLocks noChangeAspect="1" noChangeArrowheads="1"/>
          </p:cNvPicPr>
          <p:nvPr/>
        </p:nvPicPr>
        <p:blipFill>
          <a:blip r:embed="rId2" cstate="print"/>
          <a:srcRect/>
          <a:stretch>
            <a:fillRect/>
          </a:stretch>
        </p:blipFill>
        <p:spPr bwMode="auto">
          <a:xfrm>
            <a:off x="304800" y="838200"/>
            <a:ext cx="8382000" cy="5807075"/>
          </a:xfrm>
          <a:prstGeom prst="rect">
            <a:avLst/>
          </a:prstGeom>
          <a:noFill/>
          <a:ln w="9525">
            <a:noFill/>
            <a:miter lim="800000"/>
            <a:headEnd/>
            <a:tailEnd/>
          </a:ln>
        </p:spPr>
      </p:pic>
      <p:sp>
        <p:nvSpPr>
          <p:cNvPr id="47106" name="TextBox 2"/>
          <p:cNvSpPr txBox="1">
            <a:spLocks noChangeArrowheads="1"/>
          </p:cNvSpPr>
          <p:nvPr/>
        </p:nvSpPr>
        <p:spPr bwMode="auto">
          <a:xfrm>
            <a:off x="94233" y="87015"/>
            <a:ext cx="8942263" cy="461665"/>
          </a:xfrm>
          <a:prstGeom prst="rect">
            <a:avLst/>
          </a:prstGeom>
          <a:solidFill>
            <a:schemeClr val="bg1"/>
          </a:solidFill>
          <a:ln w="28575">
            <a:solidFill>
              <a:srgbClr val="FF0000"/>
            </a:solidFill>
            <a:miter lim="800000"/>
            <a:headEnd/>
            <a:tailEnd/>
          </a:ln>
        </p:spPr>
        <p:txBody>
          <a:bodyPr wrap="square">
            <a:spAutoFit/>
          </a:bodyPr>
          <a:lstStyle/>
          <a:p>
            <a:pPr algn="ctr"/>
            <a:r>
              <a:rPr lang="en-US" sz="2400" u="sng" dirty="0">
                <a:latin typeface="Comic Sans MS" panose="030F0702030302020204" pitchFamily="66" charset="0"/>
              </a:rPr>
              <a:t>Water stored in ice and oceans</a:t>
            </a:r>
          </a:p>
        </p:txBody>
      </p:sp>
    </p:spTree>
    <p:extLst>
      <p:ext uri="{BB962C8B-B14F-4D97-AF65-F5344CB8AC3E}">
        <p14:creationId xmlns:p14="http://schemas.microsoft.com/office/powerpoint/2010/main" val="4081957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AutoShape 2" descr="data:image/jpg;base64,/9j/4AAQSkZJRgABAQAAAQABAAD/2wBDAAkGBwgHBgkIBwgKCgkLDRYPDQwMDRsUFRAWIB0iIiAdHx8kKDQsJCYxJx8fLT0tMTU3Ojo6Iys/RD84QzQ5Ojf/2wBDAQoKCg0MDRoPDxo3JR8lNzc3Nzc3Nzc3Nzc3Nzc3Nzc3Nzc3Nzc3Nzc3Nzc3Nzc3Nzc3Nzc3Nzc3Nzc3Nzc3Nzf/wAARCACkAOMDASIAAhEBAxEB/8QAHAAAAgIDAQEAAAAAAAAAAAAABAUDBgACBwEI/8QAShAAAgECBQIEAwUGAgYHCQEAAQIDBBEABRIhMRNBBiJRYRRxgSMyQpGhBxWxwdHw0uEWJFJigvElNFV0g4TCJjM1Q1Nyk5Sis//EABkBAQEBAQEBAAAAAAAAAAAAAAABAgMEBf/EACQRAQEAAgICAgEFAQAAAAAAAAABAhEDIRIxE1EEFCIyQWFx/9oADAMBAAIRAxEAPwC65TlVAcroGOXULMaWBmJpYiSemvJK+98GjJctQEHLaA9/+qRf4cLqKeT900ARiE+CguLb26a4nE8y3EbOTqvtyMZBRynLe2WUA/8AKRf4cYcpy22+WUB/8pF/hxNTVRdftoyNt2A8v+WI6ySZwI6SOwblybbX7YLUCZflDOyLl+XFl+8BSxG3/wDOBpYcnWoEMeW5e8ntRxWG53J0/wAMQTwLCSkEjSSiygRC/wCZv89sQ0lHPIFkUqqLdSG/h7/TF0iGWKkma60FAqr5riiiT9NN7YZZdT5dVRENlWXiRSQyikiubf8ADgP4MshNOSyA2LE6Rx6/pzguhnmpKBy0cbaASqjYt622O22AO/dWWWJOV0Atsf8AVIj/AOnHhyrLbH/o2gFuf9SiH/pxvBUpWwiSNGV18xQkhh+Vrj3xKUOwMhPrr3OIoI5XloP/AMNy/wCtLF/hxuuVZZ3yyg9/9Ui/w42liX7ybG9jo3I+eIiKsEqkkUljwdjp9OfngiYZRlrDzZbQHbtSRD/049fJMua1svoVHN/g4v8ADjanrZG+zkppVbuAL4ISoSWyqSp/2HUg/rgulH8U5XSLncoioKYII0sFpkAHlF+BhQMvpSbfCU+/pAv9MWnxPW0sWdyQPIWlCpqAA0gaVsSfzPfCSuqqCdjHApNm3dhZuNzYcX4AvsPfH2OLnxnHjNPDl+PlcrdoKTJIapvsqejt6vEg/lhsvgd3AK09EAQDcwr3/wCHAFAHiDEBFOrYsPvCwuO3p39cWrw/nYoKV/jJupSxtbWQSR2sotvvyMY5PyMp603+mn3Val8JOkmkUNI1vxdJAP1GBabIY6mpkgipaUvGbOOkh0/QDFsznPqjMF05LQ1GlWKyTPAb2CnYDsN+cUMSyosy5dO0dwdb3YBhfcXv7HFx/JtncjP6afdGNFluVzkSQUE0keq8SRRsUt/tbWG/1w68M55k9fOKasyegjdidLfCRaWPYXte/vijLDO+tbCxtdiLAjnElDA0U63uWDXW2zD+P8Mc+SzPuu+GHjHao8nydluMry/ff/qkf9MenI8q/wCzMv8A/wBSP/DijUPiGupNUCVUMwVbjqsbrb5gX/vcYNy7xvIzMtdCpA4aImx+Yx5rxfTXa3jI8o/7My//APUj/wAONXyLKBxlmX3/AO6R/wCHAFL4ny6a1p0Qn1wbHneWyyGP42ESBgpVmsQTwD74zcLDb0ZLlH/ZdBf/ALpH/hxuuR5UTf8AdVBt60kf9MFwurrrjZXX1VgR+mJRMosCbE8Yxo24x46pKSHxTWRx0VOihYrKkC2H2a/7uMxN+0A/+1tbsfuxf/5JjMRV3yHL1/dNAXkLa6SE2Atf7NfzwxSnijLOzjQB93gD1wPk1o8ly42d3+DgG52sY1/LBKJ1z1J7aFPlW+35d8TTbT4mKOnDKGWIGy38ur5X7YX1GZCQBX6iqbj1Yi3Ox4tieqIlkWSpayhrRxKdTubemAa8zRwgmKeJQD5HdmAO43NtP64mitteolFOkkWZ5WChvbi30wLWtORpcQR7/Yh2Khreg+VjuMBpXR0c0k0bHqXvq2svra+IJc1pq6paSuSYwB7oNQ1vwNJIsAL74qHkaxVRhDVi1Srs0S+XVtvYWGrsf6YNEqz1OmKhkWzhSxXYEDbcEjuP54q8VeaieCnjqIqWn1adMYKhha3azG/BN8eSVc0DvEkjajLqlZDa4sdx3/PF0HlT16SUuHWAsLorecqPQW3thh8bGaVXk0pKdmVbG3v8u+KnNXa5VhSWpaIAF5HlcqfQgdhew78jB9NHBW0xig+McPZXmM5SI734sePe/fEBhzTVXwQR3fYiQqmkyD2Hp3vhjIiq8rOryhzvEACB8r9sVmrr6XLXSKiqJWliukkbkMlr/wB8YaZPmyTBlkhfrKdQCx3AUjkfU4B7FKskSPFvFbYj8Pz/AK4jpis8BlTUYy1wGN+O4PcfxwPls8qCo+LWO6EeWIXLm25sNuCT678YPYmMsWkjWMAadVhp+fY/TDRsnz74QVE4MFGjTRJHNNoDylCo2tsQLbd+2K7HSZXSg9CUiOQlk2DlfnxyfS/GHWe2qMwETThUdVZSieeXyDcn0Hvis11XEknQo1B0nzsG1fS/H6Y74Wa0C0TL4asTVrlzzbTruvYWDAfx+WCqjxBK1UamjasjTTdYppA2r/hGwH58DjCajiE0vUqJgsdgeoULaf09P44lrJaRKgpAGmmUeSMHci297+1ucW2ex7X5/PmlEKRTLFGwOsKWYybfi3tbk29+cLjTRrHrdJHi56YspY35N9sQZhUSJKvkFyy2C3Kj0+vr8sQrmLUcisX1yg20tEGA27XFsTy+gZFTy1MiJo6KdluQPzsL4sFFl1NEDJWywrZbxqx8jX47d9ucVN6nrfaM4Z2va3lHvtbBMVWIY21s6ksosu9rEHgj+7YlytWaMK/LnSpEmpJnViVYA3tzzwe/9MQTiB43CxvFVRjdWIFweDfEx8RVMqACVLXtfSUB9tuP8sLaitleyTU8fmO7sb6sanJosgc1708oGr27bHDagzeKo+yqKcva5CXsL27G2EnwiSyKS7oOCObYKfK5VjMiVcYiG62DDt/f5Y38kY0ttDmKUqx6ZnjVNwYEFwpt5dubWsNuMNxm7rDDKJRIrqNytiD7/wCeKFSU8jwFmnCN3exNx625xtNmstHCEWs6gPNkNyN+534JxrGz2zljtD42rAfEtUWqYL6Ir2kB/wDlJ74zFUzzMtWZynqvuqcAD8A7DGYwz4R37JULZLlt+DRwA/8A41wb0VVQBccb3/TGmRR/9A5axtb4OHsf/prifcodza+5tfHmdy6sg1jpMhKki+nv6HbEMVb0Q8EyxkKPIxQE25AsTa9sMzGOWbc7gauMBVNAs7lk1Ai1gRsfbDQBzCKnzmiLSlGmQGzwm5I3vcbkD234xS5curHExSneaKIDU4tYNcd788G3O+HGZQTZbUNK9PMVdiA6JzzsCp9udrX74SCQNNUSTUMVTGATMHUjT7qVIOxsNvbBEKzQ/DnqQyxuCFUKwAfzG+oHvYCxH1GDaFaCshRYKx45FcsVlUgWtyCpIJ5FtucL56ijkQ08NGY0W2u07ue17E8bnubeoxBpHTjMIlaIyDWxAHm7b9vn7nFBq1dZEOnTyGJnLBUC3aMnaxv2O22CKjNylLFR0Q6VJ0/tQ3mU7C7EG+978W5wo1LBNSsXDPuz2vdSCADzyefp74CSSQatT6XPluBcW/5euAsSZpVyxGniZYwoChYo1Q87tcC/641arnmGn46ZypJVyxLL6/IcdxhRBmDISoBJHBA0kd/64IDOyjpsz6twE/Fvfgc74gP+IS489vcbFT/X+uDv3tJUKTOTM7bhyGvGLHa4Ivt6+2K+9la2grJqN7729j874JV1ko3VwHABZTvZSO5/pbFFm8QrnM7BoKZ1pBTRHqIt9XlBP8xxhJS5ZPB55BwwIDR6/NbYAe1+/rjpFPEJ8opeqw1mmjuQLkHSvb5+mNJ6Slh6RkYF23uSRqsb3tv641MhQmoqiQKZPx762BYqfWw4/PAj0C0zTCWqMqNqLSFbWbkbC57Wtf8ALF8qmjSZ1WSO7HeMC2oWtv8A5cd8VDxHF8cmiRSsjy3VVj4A+82r8V/Lx39ca2EclYtWEifUr7AMTb1sDcdj7d8LK6B+sHkDC5sdJB3+fH/LDeCCleKaSpeVTE7WJsuvY6Rbcj59vrheJnAMSRCJxJdZNZv8rce99sc0oanpJJ7agmll8rO6qDb5kWO3zwTJSsG6evVp030EOGF9yLbd8SxUtVThyjqolILrHIASe1xz9MaxmWmnWdZOirNrKa2UE+35Yu4bDFpKRiyKZkLFtJO6k8dvrbDKnqaYUjvKW+JlZgq9K6IALbm/JO+w2t2wLJUVbhmFUoSUEnQ+jjfta+FsNVNPUOZ2eTQAoLAi4AO1ueMPZs4KKRfqqGY2IZgp+VjbE9KZEPThANl+4ZAwa30+e3vgKP4Rw+udojpuoAJH9f1x5AtGhPWmkN+LIRjMU5ptUTlphCDsRDqK39SAf5Y9qM3jkBiekiW/aSIMCO2/P64TGoQE/DyuyKPMrXIGJowldIYZpkglVCVZrkOew2w8r6hVc8QilGbyhBGi6Y/KpJA8i+oxmBc9p5Y80lQoLgJ3P+yPfGYeWSPo3Ik/6Ay43sTSQc9vs1wSVIcNrNvS9saeHYteRZc7C6mjhFv/AA19sGy06FboVHtYYigVAfbUGNyQFNrfTG4UamKsSDzf+/fEslO5c2I08gWtjUxgDa/ufXGgPIj6SFBKn8N7H87/AOeK3mnhikrpi66oJCCWaI2vceh4Nt9u/ri1MtvxHn3xqFQcje+/5YK5ZW5BmME7zpTxxxA36auG07e44sPmcCTNVG2uVUKsoCNs9+3b63/O5x1SryynngkTpJqkFiwA1G1rb/388c+znJMxoGeaSldoVmBWSAakF2A3HK8H2vxtgiuyQl5KjWWaTUSSSD5dI4Pc3PytgUMAh1IWCksoF7jfufptgjp1MUrCSGYoshA1KfL34I73wOZrACQlN72YWt6DAeAlpTdyWHkUrc6SPT8rflg2mMq9Mo50swIbYkNfgjt6W22/PCpZUEreaxO99Ww27dsHwVEfw+kzX0kaLWtsRvxf13+WAMlTpsrFi7H17Mfb67Y9gAC+ZQynaxuCDf8Av8sR3j86vIgKm4Oq9j7fQY2SVEZkDowsQDqG4/rgOt0TsMvhCo7BYIgUVNyCoNx3b5A9j3wFmXRSaN0qP/egaY1LEtfvbvtfb242xrTrOaON44llpnpIgyE7MNAvf1Fu2J8vWg+MlqIIPtnYFjrJMZta/vt9RbCLooldJftJLxyKvCjUE+era3NiN8JM0qZITFEBGWdjuE30gqRyOdh6cb3GLtPBTzyO7tZdF0vFtY77n0vY2xWc7SIRxRq0Jll8scL7sARz3203J4+78sWXcNK4UhViEYEgeVSbMxvY2Hr/ACGFUk0UpliiDOzXJOm4Y/X+WHhieOd0DCWUecML2Cgdx2/vfCRaSJQssYbTIxjQAbAABvX0I+mNf0iKaFo4+nJrDBdh91WO24BP9+uMpqkpKFmjJVFsDGVBHsDwfrgypgliEbtCyxSLeOa11GxILehwJLAygGb/AGPvIOeLG3574nfs0jrHWSpLRuy6zcDSPUb6eL/LCKlnNNW1EFUpMrSEhreWwDEm3uSoH88MiT8XEiO+nSi6rbXP9/pgWVIqnMZaiFVaEOQptva45P0wxy1LtmyjURDM2hTZeb8gG1xz23/PDB6ankVQkxVr7XTUN/Uj69sIWBNMahCdasxY24Iv+fGG8ciKtNMrhrxAtY3tcjmw7C9/pjnY1NPWpxDNeOqjbfsPX5/3tjeaB1VZNJ0/ge119dmG1tsaIkczb1KrErbHTclbnt6W7YLy6CaSvjp8vqozK28bdTp6vYk7X33G/HOMZdio52ahsyclW3SO3fbQtv0xmDfElDV/vmfrGDqWS9mS33F9NsZjSPojw3IoyLLgXAtRw3BPH2a4agqx2IYelsJfC+XwLkOWM2pmFFCBc2H3F9Plhz5EFlBt6C5xVaOHH4rA84Hka5ux7WvicuDtaxva18Y0amxuL8b4bAeosoXt8uceNZVJPbtj0rpfdSAcaOUBIUk+1sVXmtt2NwoF/vYjWWxPTZgD3LEnHjlbgKpIv2GMSNWO6kC+wBxRq5kLA337WNr84glBMg1KAb2uQDY/363wUxVHKlrkjv8Ax/hiFnRgpU9tzt7c4JoOlMlx9lFqttdAfpxieGniXZUhC9xpA+mPFYKV07k3ttjEKHWLm+o3u3B9PzwXSYU0OkL0YjtuCg39ca/B0z6T0IWAI5jX9Prj1XXqFQw1KAWF9/442L9MEi5A3232wTRNmuaxUOZyCoB+HiMayFWVVRWS9iO9yO3a/tjTKqeOT/X8vcus+4E53U3sVsPQ7HFf8XzTnxLPFDIlnjiUoQBqQqpub7bWwjpaCmhaKqJdqgnTFHLKLarEG97e/wBPnjO2o6IlXBW0sgigCW6iatV9QuRYjgb+v8cU6uzJIfFU+XsxaOKLWHc+aNNCkhuxuS30AGJMtqKqhlEfUSSeXZYCliCQT5SeRewN7kKOdjhNXLT1ni2StEjrIKeLq+QaFJFyCLbiwxvGBpFGY1MskgVpxq1hN0BF7Hnb+uBczCKFMUzBnazgbXNrE+l/mO2HkE0KpGs6qjONyjWVja9gO3Itv7YEzcCeAKkCTPHKsu0gvpJ9OfWx4NufXcFfETzKs01Z03DaGIjsQoG1wOe2NGgq4JfK4mi0kK6bjcfmOPTDekgmkpvs5TbqMFhZCbA7gE25t8+3F8BldFAQlPGJeFGi4O4IsTuOxt6YCu1U+mOVYJlR2UR3AAIGrff5E40oUFLl0ckzKl0LC/f03wuEMqxMxN2qGKsoFyGADg+/yHvgCol1lW0tfT/z57Ynjvpyyy0fh44ppVRxuxYhnsN+38cTq5jkIDEBgQCD9364rSc3UXN7A37YLpamVGKK1zbZTYYzlx/VZmRx1G0lSAV5LAXvta18LZawvmUcCarq1lHF9rYlNSkyMqG7W5PPrxhbKHMpnuquL22IOM4Y/a3JrmZ6la7RlwtlFgtrWUDGYX1jgVDXUDYbbegxmL4t7fV/hxiPD+XbEAUcO/8A4a4N2Zxfc/livZZXJT5HlZkZgFpIDYWsxMS2H87D+WD/AN4SKHLR3IXYXA3+fb+OMqYSsFa1gL9wP6Yj1Eiy6+bAjucCCodgS7QAkbea9h73xMZDdbzRG3v/AAwHkzPuBr2G45IxCXQFOxA/HjBUeXSJFJGxBXGFy4UWS5OxsRfnbDaxsLFQ4IKm2wxJpWSJ9SWZVPl+mApKvpErJKircAW9h/kcbrmMOjSZFf3Aw2IJIvhMt6Q19MWVbDWd+5ud9vX1xqkIghSOC6Kgsq3Nm/u2JHqIlBBLEgWNxgeaRJozGWkRX21EA6TyCAdrgi/+WJabe1UjCWLXG5IbYofu3B5H6Y11AxhAzSF21iSHcMLnv2PbG807wUsssgabRGXYLYFyASbAcX4wDlE5raKnrdBhd4wzoHJ/Ww2+n54bNiiJotPWcuygmOQ7b7+U3P8AHbE8Ek8kYfWuoDfpjUL9vp9caq+pkMqBmN9IBBviVY9LoVHkC7hWt+nyw2OaeN3d/GNbH5mUQxFgseoX6Y7fngF0eOkl6sQkhVomCyuT0WFrW34J9extthl41jRvGVWrydOWSOLoakY9UrGt9NvS459cITmFVFDuwIN/vEaTYC4K87bbnf6YxvtZKfxzHMatHk1qIl1IoJJSYG9yfS3cC3GFlbA1PmM07kl2YTSSrewSwtrHAHAuD2wv/ehqxHEI2jjiQ3OkOxHsQL27gX59jhjU5pNPVN8VViJFfSyqgDquke3Gq23v6Y3Mje08E1SkquVaSFNWqeBGl0rcHUbelwOOCMMautIaOkMipMahkWZbK+go+wP0Ft+RuLXxXqjNqOCXo/GB4FYnpooVTc3Gg2v3vY2F/wBDa2ujqaSOoy5o55dGoMEYvpVraJAOxsN7c8mxx18k2KpM0qnnk+KpllpLKzGKMqVOkgeUjY7MdN+QR6Ygr5gtDHVU1THVJFK2rQCLHf1A2IF7e1tsCSZh0aoR1JSkqREElNRrVzfgrfsuw2F7Hv2Q5lXCWd3iQQhkUN0zs5Hc39f57bYbS5aF0tHClPBW/ERyyxglaeMXu2kaSP8Ai7bm498IXj+JhllUq0MUjHWtlC6j6duQbdr4KWeeKCTo1LRONJATYn5EbjA7Syx0b0qQoivu9l3YkA7nsNhtxtixzyylL1WxUHnaxHfDGmo6qSglqzGxgjIDP2N/mRcX2xMlNFVKXnVonBuZm3V21b3I2Xa/bfb12jzSajp4YKanrZJ4FvIUMdhGT225PN+wxblvqMzHXdQRzObDSL20gHuMeyIrrpI3bht72wJ8UyW6FNe3Otf64ly2oR6nVVj7NfOYowQZbb6FO9ieMXVS9oKqREnKmNDYKLlR6DGYGrqxZquSRVWNWOyKosotsN9/zxmM6ro+kssqIjktCJGZ0SjhJUfh+zW5v24wdHTRrEHEejYWsttfv62HY4V+E83yKTw7RJHnFEQIUjlMsyatZQHSVPFrWA9B3wpzHxfkPh9p5Y89Svhl85jhVp5NZPAe+kLYGwJ9cca2e5tJHleXmqkZjGJVXpgeaUk2VF9yzD6A42mzGClpwyIjuw2JsQBcWtzucco8Q/tDjzqrhFElbHTxOpSMhJG1cFwOL6SRpuOecM5P2k+HIwGho68SRNeEmGMFb9vv+UDcd+2EHRGn6MYmlp+WCaFvfUTYD87YXwZnI9TWRGVIo4KtaNWdGRp3O5ZAdjY6xt/s974qp/adlM5C0cVQWVdSyT6Y0V7+t2F77gtYbcjBGYeIKHMKSm/c1fTzV1PEZEi6mnS7kAudXdTc6b3N/S+Ats4imeNnVFceXpFg/BPfuQRvbgi2CIArMEGwXf8AmN8Unwe+b0tH0K+OmanSBpaepZg41MvlUAC5sSSSeePXFojqYkhVXqoTKRdnJC3/AN6354gZSBVDCTUGfcKL3xoBFLYFST273tgOGqhKBhVwupewcyCxI9D3O2DGngRtXfRYA232/wA/1wI2qDG8DwSwrKjbCI2ZWBttxvxgetaaKqpkhj1NLIWmJiYgDSQACNhYgE/54zMJhDHoiVk1W6kgcJpXUuogng6dW44t62wJW5tlkcjTtUqW+GaJHV/KQwuO9tX8thg1syjjK1kMsyHSxsUvqW+k7g229Ce+3ucCz5kKbMGR3lkWrqnCh4iBEdCkKOxBF229/TC/L/FOXS0dNH1BJUhFV0SRWVGUeYdtQ9wMDZrqzBZngLqhqaaoisL6TELOpN/xKSOdvrglR/tJoZHNNV00RmqEm13FwEtErEn02Rh67+2KhmKSVMIqEjVHCl1KC7BBcEEcalOx52Km9rHHRs8lhjjUz2cVFMI4LHU2sx2t7EqW3Pa/vij5LJWPmJyeolBeCbRE2jzKrL5Dc7+VrW72a3bGL7dZOlKpaoxLI6TwsogErPe+nUeN+GvziH97/EB9MzGQzAnW27MRa9z2wPn+TLRVpuJunLd49I1AiwNv1wpFKtlN5d+dUZ2Py3vjU053HZ88chDlkawNnspsrcbemIKV+CryLHIPMy9+Bv6jAsSydFo2eSIMDfRqswPY2998EZdlyTrokrDE6Lv5WIFve4HGL5anbM47R02dZqlOYTXvNCL2jlXqKtxpDANwRwLcb/LA1Xm7SSHq0NHHIzsxeBWQH2CA6Rb+fyxuMojciCfOAq8gdIgkdjz88HrkSAqTVtLay7RqQfQ4fLjF+LIihzInyvESdOwFvMb7YMzXM+lVRo4Zo444raSCB5V2t/LDg+EZKpZXghl+wjLSOugAL6nt+tz2vjbNclircwboRinjsnkLKxvpA2YkbWXb9L41OSU+PRFF4jkgp/h6dqhYWLAqrWG/PGBGzROmdEBG/BO2GdZ4aaMLLC7SLqsyXW/pe4P8sbf6KzMRFDUAFrjQRv67b4TkwS8VJvi0k80rFVJ3WOO5v8ziU19NoCJ8ZrG8bMVGg9iAO+HA8K1yKrCosA3m9dP5XvzzjxMhqBWM0cVTOYh1LSfdYDkG2w7dxjfyYp8dirSoRIQyOp9DbGYc1sVRLUNJBSskThWVUUkAEDi5P8cZh8kPEAr6EN1BKKrE3207bW+ZHf6d8aNVSzwGBUTTcNZVF7gHvzxfb1xYM48PyZfk9NXRRO97RzyKQUbUqkWFuLG3cX+eK0JPOj2AdPckH8zjGlWTwo+d5Ar57TUiCleNomlmTZ12LBTypt+IW598Lp62DPc1lfMTFSPUyOVlQEJGWJZQV3suo2J5F772sbN+z/MsvpphBO8MPVl6Dz1LMY+hIvDAHTcMNrra53IAFkPi7JKLJ/ENfQ0lUsyQtZTGpUK190N72Km99z88QDGgkpsprC7yxzLLCjROWQOjqXU2sBcae5/ECBgONZoKiNkkYK19E0QJ1fL17DDHJ8+q8vr6GSqlL0kMqM0Uq9RGVb2up2awZrd99iNrWOt8QeEpqlar90mELKWEdNAFBBWxbVruNypsLFdI5GAh8N+JM1aknRKiBhpPlkplmcsTsSSLgX2J3t5dt8XjIKUIjCaspknSNGZFpU2VhcAjgMLE/ivvtbFTpvgM5ylafKnlSthlWKOoqXRJOk1gqtptdQwUqxOxA9AC4yOGsp8mlOZvXU2ZiaKV6iOcRmZTbSVYuoYhCQR2F++IHuY5RnFXls0CZvlada3Umho3V1S1tIX6bt2tb3xVZfAecDL6uoyfNJMwqIJ1RoYdSEqVNmGoji1rb3A57YsUkailr6iWpzDRrIp2arJIX8Kx3kII+9bWb7nbjFm8NVdHSZNm1ZSo7xRyNM4EpkaTTEDYMSb7Cw9DtgrjtT4d8YRU/Tqsszh7+QDWXUjuCASe3+WIaXw94pZCsWV5mqsdOnpFF+t+PnjuGT5rknjGld6NZmaFgZEYvGyNvbzKw/O9t8NDlkbnV16tLdhOWB+YIN8XQ4a2W+IaUGDNahIY33aOerANr+q3sef12xYaGHwVSUMYzLNqqaqHm0oZWC7fh0AbDm53247Y6fLQTLtT1K3W9hJF29Cynb8sJqtq+R/hzTFKwqdUggMke3oSBqB4239cNI0raKmqMsWpC3gRYKqNtxpVYQAd9/U2OF9Tlk0mf5fmLTrHIr3ZjvqQEHRzsQwY/wDGfXFgzFG+BlglK6/h1D6RpBIiP4eQPbFdzaP4WOpqW6bqqLVoosCoVRrO3Pf6Y45XTvhdwu8WeF5qmqFNQQ9d/jWZEA+6jXN78AC1sUaaegjqBTTWec20RtEUZDaxDe97jjtjtWTVZmkq5gzFQtgWIsCtlNj7gX+oxRvF/hLNs08WZhVZd8HDGVXS8xCszhRcCwvY/wAu/OJJ5+lt8VWp6WjSJVmjLy23NgMTyZXl6hSKcgEjaS9iO4FsBz+H84y/MOhVrJVTnnpjUik9iRwRziwJT1b5itNWs7wxqGOqDSDqNja3oBffHKceW9G9gTS5cKWRY4unexLrYkdrcbYmbw3l5oVqEStqHiAHUppmuSRchRf6H+VsK6+JopJCWmdYm0pJEty+o6dJUc8DbB+V5L4kzbTSmoq6OA31wvKzEx2GxQE2sexPcDHp/Gmp+6bYz/6XpmmSZJXR/A0E9cFVDUyvVEqpIvZVB0sy3IJb0NvXF16xNc3wtLMk81KjzO9ODHYABQCdi1jewFucJ6XwHQKkFbDLmRmVlkjcRJ9ppsQwU7c7Eb4JqKKvAiMGc1qw6Lag9kjsoVV2G1iAPnz647480w9l4Ll/FBBCcxrJhUxMJ44ZJEKRJCxkUeVTYMd7ntvbbG0dFmiNKxppzBSq4l1Lso07eewIIO9rX2xcTVmly+hkokNZC0avHdCpdgLPc86ubkn8W2A6nOTW5dX5fHlqwtVq6gWubnm1+SfcjfbHHk5N306Y8WXj0rFVmWaVMUiz1MUsZN9oblAOdxvucLsyFsrqgNQHSY2ZtSk222I2/wCWNcxpK+grYoqWaETygGTrwlVAPewvtzcjixwl8Xz1nwESVMKBWbyPBUrKhPvbzA87NjzzHkyu656kuiNqhyEvNHsijeQAiwAtxjMKG2JBABxmO+l6d9o6SHOclly5qdoBNQwJpcgkMYlKH56lFj/yxwirhaOUqU6ZuQVA4Pf+ePofKqatc/E0qQRu2W0nReoLlWKouxCna9233+vGOWftOyqdvGlQ1NQNGlWomhSJCxcWsxsL76g17XG18bcVKp11zqiMFfbS1wAD9eMWupz2mrMtbJ6yjpHrlLI9dTmJFks4bUSAA2ykXPPrvhN4ZoYsyrZKOYhYShdpECl0Ci5K3I97+2/bF1/0M8K18Mz5X4ieKSOCSd45JIpiqKLi+kjf1t/HbAVVMj+LkADFiwDgKVHPO1ztiLMMvSgCsII28pIBbUfY2vi8r4bSmnly+ryBKMLCUXMaetUozrwxay2BsLjcjuMTfuzwlRgS1Fc2ZSGytDQVYeS+lb7m1gDq3BA3HbF2KXD4ranoKGChyWlp5qV+o1WoJkdjydxZRztxyOMOh4xq6/KqqlrUiilZ4z1I4iG0EHVvY2N9JIsbjUNhgXMJaALJVR5XJTIJuk8Ule6y99wCLcAAbm3vzhbmdTAaupOWRVRoZbdNqh7MoNr67G2xvc/LCaDw5w2ZMaUzrDBpj0lKeylo2ZlI3XsRuRvYYtFLnc9Flrx5fLeVm1y6X6JlFtOty2q/0IvjmFNmjxkIXiRFuCbbHt274vvhzP8AJBmmV/E1jRwKjfEzMzBzMB5X1WFk+VrG17i+AtvhafwfkiCukzXK1zBoyssyFl1XbXYA+mw2H4fni05Z4ipc2pjU5fDWT07OypLFTMysVJB7DuMTZZTZXT5dD+64YpaFgXR0IkU35Nze5J7/ADxNFVUSTfCoYo5ACekLKbfL03GIFlZmNWzdSGizAxqtwHpWFz6G+/PpfHlJUVVbSxVUPU6ci6vOrDbccMAR3w9CxMbpZj7DGMqFieR/E4ik+ZoxXuziOMEcblbYr+ZK8dAZgfM9GVIBIIOnSfz/AJYp/wC0rM8xh8fNQ01ZWxwzGBFWN7C5RQdK235B+uB80yvNaCmMoz2UJHcsJXYFvQLtyffbjHT4ccu1nLMel8yGQRUk56YHkJC3NhqcC2/pf8sVHx9m1bT+IaimFXUx0zxq0cUL6NRItcsu5798IK/OK7KhD8Lm0uYNJYMSAY172JIueDg/MjC+b5XX1+X/ABtHmFHHKEaSRWiJ5AKm5s3AN+R33xn4vj7lanJMmmZUZyGnFdlGchZ5jZ4INaCxW/mDDSbG/qSTiKgzvxDLHPHHndRBBBOkpcAPsx2NtybEccb4sOeZLU1lPU1VPRRxwCASNapZgpRb6luospAseb2uLX3i8H5PC+Z1NFXopBp08nUFj5rg/Mbbe3fHK27dJZrQnJqUVtZNVQKJHdrmqL6jISLN/wDab8jvfvh5JTUKUzxyg1DEgEK5Avvb8sIvFEjeH5I38Oqy0oLisg7Mx3DHSBYWNtd/bGvhjOKXMpQaqjrEZV1FYgNB9BqNiL/I8d8e7j5cbNPLlhZ2iqPDirSy1DoqQuGA6oszGxvpPsPkBtvvgDPMpyqmrQaqaeOWZXJWSDTvvqO1787cXsNsWvOamaZNbqpkdenDCjaQosdh7b74rdDn9NFTrSSUkdTF5lJ2DxagwcozKfMb8cEX4xx5fH1W+PKyq600KSRU9BSrJBMw6ZqZGCrLcAgKCNVxb73Nzziy1/g6ShrgK2ExM/UCRRvcMi6QZNjYX1Cw2PNxhRV0qy5rl5y1G+HSpDkhAhVdaDcDvvY/Swx2OSrWSr1zESUix1LSVxjF4tMgBjBtxswtYkhBjz9b7ei56ksUzJ/DEVJCstRQ0tZ1SoiWtfTtYtb7rA3G4BF7A+uE/iamoY8v+Bqsiy8osZfVS5iqykoPNIR01JPc+vYHF7rIlmZVllr49gQVm6ZOw3BA2PbbjFE8aZTl8FQ1XW53mt6g2TrQrINrfiJF+SNPvx69ZJJ/jlvd3XLcwRIqpo44XiVVUaRMTc6Rc+1zvbte2MxpUSzdZ/v87XA47cjGYv7V0+msii05Pl3mW3wkGnV94/Zg2/O1vyxyv9stUVzLKJaUSxSRxylJQ1jfq2BUg7AEEg/73Awb+z3M8xp8qyUSz1k9DV1M8LxSRi0CxxFwY2Fza5Nx7EAG1iL4uySmzmszStqamtR6R10qbmGGDTGxKnRZjeRjourH0ubYzpyK8u8cZfWQVH+kvhyirJTGI5quAxxTOuwvvuW91N++Fuc5QuXVMWYUlLm02TL5ZHejNNJGBvpY2K6twQTzt74H8aZZFkEsNDl85amqoVnZG0uylXdFOrSDZgNdtvvewODvC3irK4aR6HxJBmtVGwYGSDMXXUp/CUZgLbDgjjcHFAX79mpWcUNb9lKrqZjCEaWMkEo6g6VtY2sLgMRexAx0bw7kmU5V4dpM1fLGWrSkTqqys0sh1XUKpNgzWDcbL9b8vyuGObxJSQUUKVcRrFEcbjSJRr2BG4Fxzz3x1T9oFbQzeHcxgYfFSfEARqjgNFKNtQFr6RvfgbnnEFHzagizGrhhYu09TM8wenGuKCPlgqdxqJ9tsJPg6iSraHLZItVpEEay7SroJJA9GCnY8EgdxhhnOW1mX0VHV1GmBKeUIY9pGpiQCNyfNqsTyRfa974WsrGro5J4jJTOEbQiaSVub2383BIO18WAShpZ2X45Uc0qyrFJNp8oZht+gJt3t74vlB4Xqq1Bmk8VFmVMAV6dBChLCxILJD09B24LBr/LFZlzRKuuzVYIhBBmDRnSx0qjq6tcAC3IYWt+I46J+yqky6lqcwqop5nzFAE6SMVCLYg3W9mGpTa/G2wuMSwJPDXizJ/DchTKcozeeqZtLGatESOxFrNELi4v+K5Hrti4UvjutzGUQy5RSUtS9+jDPM2pzuCbhduO3ob24xUv2hnP67xE1W2Q1PQpl6Uc8dNJ9qOdRewLbnYXtYW98IaPxWuVVlUaOiQ9S12mBKKQedJva1z3wkHUW8Y19NVBPgsukgJVeolQQfNYDy2vvewHtwL42j/aXkglWKYtEgv9qPOo+Y537frjkUdTmfiCdaDLaITNIDpigjCk9+OAPXi3ri1eG/2d1MSl/EVSmXK3ljiR42eQWIN9yAOOP0w0Gni7PvDyeJJmqpFtLDDMrSUiyHeNdNtSmwsRhPLmXhGrRknzXMDE76jGqFU1eyiwHPb1w18R+GvDuY+KqyKonrx0KKJzJGjuiokQszuBa1gNwbkn12xHSeC8hokNV8RVHRHeYGnZybxJJ9mCN9nH5HHXHPLXTpJhrvYWlo/ANWwibN61SWG0lOxA7X2O3OJM5ghr4KakpalTS032VLNF5ToBsOf7vg2fI8gpBVS1dTWARVfwj9GgcgEA8aRxtyO+BcwdDUyvk0VZPCKmM9R4Hi1apEDfe3uSSL2HOJM8ruZOmXxWTx3sX4S8MUr1az0+YTCtSEgGpBljkWwBuAVItqA7gdsWY5Rmcb1DdCjkkljCB4aloyAOLK6/L8X1wD4dDHPHkDRiOKndWWM3063UqPfZefbFpmqenEX0F7feCoS1u5Hqfb8sc8sduduqqviNZZMlqKGry/MKPqoVFR0A8QJ1Xu0ZYj73J9/lgPLGkM9PSZXU09ZTLHIjGCQGSMhU6flB1AnSw42/LF7SYqdUUpS+4KAi/vgesp8vzJSmaZfT1X++8S6x7g2v/DGZ5Q39k9dlrGqnkqxDNRLHf4ZgW61tADSE8/L63ucVmnyun1TiSFHK1IjiZW06VL2A2PNr2wyzXMo8ozg0eT1EzgELpq5OtGSwvcBvP5edm7HbYXhh8QRJLV0mZ5Y1LLCWmeopAGhcxgo7Oo8wW+o8E7cG2Lu27rOoS5tQSZZUtJoIZbWnQXVt9Sg3G/3eCO3fDCh8Rxx06TVrV0ssgKEip0oQD94EEcm/rxzgOpqBKk9DVvVxiWW0qSRhgz9gWDbi/pci3ezDG1ZPRzwRCZagpT0quX0jyx3ADCzXtdhta+97DnGM8rfTU6iw5XnIrZ5KSmS85vJokmEhZVHqGJJ9LH69sE5tUNT0fTbLXqxKwV4ui0iDuS9gfL8xin5gKc5ZLQPRMZNcUCu1MiushbUAXBBDWHN7b2vhVQ5n4giKHLa6pnKoZVWoCzgIGVbgk6lF2G9/xXG2+NzPXWTNbeI4ssObyFaGkp7xxExJSsqqemt7AqDz7YzCXPszzKrzSWespadJnSMsFLKPuLY21bXFj9cZjXngdqelXOsYVZZAFIKgOfKR3G/P9ce/F1DJKDNIQx1sNZ3a48x33PvjMZgy8qJpJZJXmd5HLbu7EsfmcelyApHe18ZjMA/y2KCHRUyQJPocAxyM2lhbg2INvrg/PM6lqaVv9Wp40Mmpkj1gN9nYA3bcD0xmMxB74y8Qz5rD0J6Ojj1kSK8SsGjsStluxsLbfQYXZfXLFlVKnwdK0kUrFJ2VuoLOu178ci3+8e9iMxmEC6ozCfTPGulVqHJksObG45wNDPIullOklfwkrbcjtjMZjdDOHxZ4hpIlFNnVfGGWxAqG49OcDZj4izjMI4fj8xqKkRNqjEr6tJ9ff64zGYzA58EZnWJmutJ5FeOItGUcroJK32BsQbnYgj2w0zLxbmaZg08XRjqArlZlU6052BJ42+vfGYzCjTNPFmaz13xHWaOV4YldopZF1WSwJs3Pf6nA0HivNYmRkne8bgR3lk8gKi+nzbck4zGYVuGkXiTMCjoXuha5XqSWvYG9tXqcD/6UVwWoAjgGmmd1PnNmDAht25GkfrjMZi/0r3wJ4rzChhrmKxVLSyIzNUFyb2ttZhi1nx7mK7iioLgj8Mn+PGYzEZvt6vjqvVQFoKBQALALKAP/AO8eDx5mNnPwVBspNiJf8eMxmJFRp4pknzH4ubK8uea6klhLZiASCRrsSLd8A1+fx18lTFU5HlTCVmDMElDb7EgiS4O5/u+MxmKiv+Hs/qYPiKGSGnqYSZjGZwzNE2keZCGBBNhf1tgeXOZCED0tK40keZWOw7c8f32GMxmOWX8mh8udKlY2jKsuUK3lsj+Xa+3mwHW5sdIdaKlQgFgF12BBH+99fnvjMZicnshFmOZzSVZbpxLdE2ANh5R6nGYzGYSNaj//2Q=="/>
          <p:cNvSpPr>
            <a:spLocks noChangeAspect="1" noChangeArrowheads="1"/>
          </p:cNvSpPr>
          <p:nvPr/>
        </p:nvSpPr>
        <p:spPr bwMode="auto">
          <a:xfrm>
            <a:off x="155575" y="-868363"/>
            <a:ext cx="2514600" cy="1819276"/>
          </a:xfrm>
          <a:prstGeom prst="rect">
            <a:avLst/>
          </a:prstGeom>
          <a:noFill/>
          <a:ln w="9525">
            <a:noFill/>
            <a:miter lim="800000"/>
            <a:headEnd/>
            <a:tailEnd/>
          </a:ln>
        </p:spPr>
        <p:txBody>
          <a:bodyPr/>
          <a:lstStyle/>
          <a:p>
            <a:endParaRPr lang="en-US">
              <a:latin typeface="Calibri" pitchFamily="34" charset="0"/>
            </a:endParaRPr>
          </a:p>
        </p:txBody>
      </p:sp>
      <p:sp>
        <p:nvSpPr>
          <p:cNvPr id="48130" name="AutoShape 4" descr="data:image/jpg;base64,/9j/4AAQSkZJRgABAQAAAQABAAD/2wBDAAkGBwgHBgkIBwgKCgkLDRYPDQwMDRsUFRAWIB0iIiAdHx8kKDQsJCYxJx8fLT0tMTU3Ojo6Iys/RD84QzQ5Ojf/2wBDAQoKCg0MDRoPDxo3JR8lNzc3Nzc3Nzc3Nzc3Nzc3Nzc3Nzc3Nzc3Nzc3Nzc3Nzc3Nzc3Nzc3Nzc3Nzc3Nzc3Nzf/wAARCACkAOMDASIAAhEBAxEB/8QAHAAAAgIDAQEAAAAAAAAAAAAABAUDBgACBwEI/8QAShAAAgECBQIEAwUGAgYHCQEAAQIDBBEABRIhMRNBBiJRYRRxgSMyQpGhBxWxwdHw0uEWJFJigvElNFV0g4TCJjM1Q1Nyk5Sis//EABkBAQEBAQEBAAAAAAAAAAAAAAABAgMEBf/EACQRAQEAAgICAgEFAQAAAAAAAAABAhEDIRIxE1EEFCIyQWFx/9oADAMBAAIRAxEAPwC65TlVAcroGOXULMaWBmJpYiSemvJK+98GjJctQEHLaA9/+qRf4cLqKeT900ARiE+CguLb26a4nE8y3EbOTqvtyMZBRynLe2WUA/8AKRf4cYcpy22+WUB/8pF/hxNTVRdftoyNt2A8v+WI6ySZwI6SOwblybbX7YLUCZflDOyLl+XFl+8BSxG3/wDOBpYcnWoEMeW5e8ntRxWG53J0/wAMQTwLCSkEjSSiygRC/wCZv89sQ0lHPIFkUqqLdSG/h7/TF0iGWKkma60FAqr5riiiT9NN7YZZdT5dVRENlWXiRSQyikiubf8ADgP4MshNOSyA2LE6Rx6/pzguhnmpKBy0cbaASqjYt622O22AO/dWWWJOV0Atsf8AVIj/AOnHhyrLbH/o2gFuf9SiH/pxvBUpWwiSNGV18xQkhh+Vrj3xKUOwMhPrr3OIoI5XloP/AMNy/wCtLF/hxuuVZZ3yyg9/9Ui/w42liX7ybG9jo3I+eIiKsEqkkUljwdjp9OfngiYZRlrDzZbQHbtSRD/049fJMua1svoVHN/g4v8ADjanrZG+zkppVbuAL4ISoSWyqSp/2HUg/rgulH8U5XSLncoioKYII0sFpkAHlF+BhQMvpSbfCU+/pAv9MWnxPW0sWdyQPIWlCpqAA0gaVsSfzPfCSuqqCdjHApNm3dhZuNzYcX4AvsPfH2OLnxnHjNPDl+PlcrdoKTJIapvsqejt6vEg/lhsvgd3AK09EAQDcwr3/wCHAFAHiDEBFOrYsPvCwuO3p39cWrw/nYoKV/jJupSxtbWQSR2sotvvyMY5PyMp603+mn3Val8JOkmkUNI1vxdJAP1GBabIY6mpkgipaUvGbOOkh0/QDFsznPqjMF05LQ1GlWKyTPAb2CnYDsN+cUMSyosy5dO0dwdb3YBhfcXv7HFx/JtncjP6afdGNFluVzkSQUE0keq8SRRsUt/tbWG/1w68M55k9fOKasyegjdidLfCRaWPYXte/vijLDO+tbCxtdiLAjnElDA0U63uWDXW2zD+P8Mc+SzPuu+GHjHao8nydluMry/ff/qkf9MenI8q/wCzMv8A/wBSP/DijUPiGupNUCVUMwVbjqsbrb5gX/vcYNy7xvIzMtdCpA4aImx+Yx5rxfTXa3jI8o/7My//APUj/wAONXyLKBxlmX3/AO6R/wCHAFL4ny6a1p0Qn1wbHneWyyGP42ESBgpVmsQTwD74zcLDb0ZLlH/ZdBf/ALpH/hxuuR5UTf8AdVBt60kf9MFwurrrjZXX1VgR+mJRMosCbE8Yxo24x46pKSHxTWRx0VOihYrKkC2H2a/7uMxN+0A/+1tbsfuxf/5JjMRV3yHL1/dNAXkLa6SE2Atf7NfzwxSnijLOzjQB93gD1wPk1o8ly42d3+DgG52sY1/LBKJ1z1J7aFPlW+35d8TTbT4mKOnDKGWIGy38ur5X7YX1GZCQBX6iqbj1Yi3Ox4tieqIlkWSpayhrRxKdTubemAa8zRwgmKeJQD5HdmAO43NtP64mitteolFOkkWZ5WChvbi30wLWtORpcQR7/Yh2Khreg+VjuMBpXR0c0k0bHqXvq2svra+IJc1pq6paSuSYwB7oNQ1vwNJIsAL74qHkaxVRhDVi1Srs0S+XVtvYWGrsf6YNEqz1OmKhkWzhSxXYEDbcEjuP54q8VeaieCnjqIqWn1adMYKhha3azG/BN8eSVc0DvEkjajLqlZDa4sdx3/PF0HlT16SUuHWAsLorecqPQW3thh8bGaVXk0pKdmVbG3v8u+KnNXa5VhSWpaIAF5HlcqfQgdhew78jB9NHBW0xig+McPZXmM5SI734sePe/fEBhzTVXwQR3fYiQqmkyD2Hp3vhjIiq8rOryhzvEACB8r9sVmrr6XLXSKiqJWliukkbkMlr/wB8YaZPmyTBlkhfrKdQCx3AUjkfU4B7FKskSPFvFbYj8Pz/AK4jpis8BlTUYy1wGN+O4PcfxwPls8qCo+LWO6EeWIXLm25sNuCT678YPYmMsWkjWMAadVhp+fY/TDRsnz74QVE4MFGjTRJHNNoDylCo2tsQLbd+2K7HSZXSg9CUiOQlk2DlfnxyfS/GHWe2qMwETThUdVZSieeXyDcn0Hvis11XEknQo1B0nzsG1fS/H6Y74Wa0C0TL4asTVrlzzbTruvYWDAfx+WCqjxBK1UamjasjTTdYppA2r/hGwH58DjCajiE0vUqJgsdgeoULaf09P44lrJaRKgpAGmmUeSMHci297+1ucW2ex7X5/PmlEKRTLFGwOsKWYybfi3tbk29+cLjTRrHrdJHi56YspY35N9sQZhUSJKvkFyy2C3Kj0+vr8sQrmLUcisX1yg20tEGA27XFsTy+gZFTy1MiJo6KdluQPzsL4sFFl1NEDJWywrZbxqx8jX47d9ucVN6nrfaM4Z2va3lHvtbBMVWIY21s6ksosu9rEHgj+7YlytWaMK/LnSpEmpJnViVYA3tzzwe/9MQTiB43CxvFVRjdWIFweDfEx8RVMqACVLXtfSUB9tuP8sLaitleyTU8fmO7sb6sanJosgc1708oGr27bHDagzeKo+yqKcva5CXsL27G2EnwiSyKS7oOCObYKfK5VjMiVcYiG62DDt/f5Y38kY0ttDmKUqx6ZnjVNwYEFwpt5dubWsNuMNxm7rDDKJRIrqNytiD7/wCeKFSU8jwFmnCN3exNx625xtNmstHCEWs6gPNkNyN+534JxrGz2zljtD42rAfEtUWqYL6Ir2kB/wDlJ74zFUzzMtWZynqvuqcAD8A7DGYwz4R37JULZLlt+DRwA/8A41wb0VVQBccb3/TGmRR/9A5axtb4OHsf/prifcodza+5tfHmdy6sg1jpMhKki+nv6HbEMVb0Q8EyxkKPIxQE25AsTa9sMzGOWbc7gauMBVNAs7lk1Ai1gRsfbDQBzCKnzmiLSlGmQGzwm5I3vcbkD234xS5curHExSneaKIDU4tYNcd788G3O+HGZQTZbUNK9PMVdiA6JzzsCp9udrX74SCQNNUSTUMVTGATMHUjT7qVIOxsNvbBEKzQ/DnqQyxuCFUKwAfzG+oHvYCxH1GDaFaCshRYKx45FcsVlUgWtyCpIJ5FtucL56ijkQ08NGY0W2u07ue17E8bnubeoxBpHTjMIlaIyDWxAHm7b9vn7nFBq1dZEOnTyGJnLBUC3aMnaxv2O22CKjNylLFR0Q6VJ0/tQ3mU7C7EG+978W5wo1LBNSsXDPuz2vdSCADzyefp74CSSQatT6XPluBcW/5euAsSZpVyxGniZYwoChYo1Q87tcC/641arnmGn46ZypJVyxLL6/IcdxhRBmDISoBJHBA0kd/64IDOyjpsz6twE/Fvfgc74gP+IS489vcbFT/X+uDv3tJUKTOTM7bhyGvGLHa4Ivt6+2K+9la2grJqN7729j874JV1ko3VwHABZTvZSO5/pbFFm8QrnM7BoKZ1pBTRHqIt9XlBP8xxhJS5ZPB55BwwIDR6/NbYAe1+/rjpFPEJ8opeqw1mmjuQLkHSvb5+mNJ6Slh6RkYF23uSRqsb3tv641MhQmoqiQKZPx762BYqfWw4/PAj0C0zTCWqMqNqLSFbWbkbC57Wtf8ALF8qmjSZ1WSO7HeMC2oWtv8A5cd8VDxHF8cmiRSsjy3VVj4A+82r8V/Lx39ca2EclYtWEifUr7AMTb1sDcdj7d8LK6B+sHkDC5sdJB3+fH/LDeCCleKaSpeVTE7WJsuvY6Rbcj59vrheJnAMSRCJxJdZNZv8rce99sc0oanpJJ7agmll8rO6qDb5kWO3zwTJSsG6evVp030EOGF9yLbd8SxUtVThyjqolILrHIASe1xz9MaxmWmnWdZOirNrKa2UE+35Yu4bDFpKRiyKZkLFtJO6k8dvrbDKnqaYUjvKW+JlZgq9K6IALbm/JO+w2t2wLJUVbhmFUoSUEnQ+jjfta+FsNVNPUOZ2eTQAoLAi4AO1ueMPZs4KKRfqqGY2IZgp+VjbE9KZEPThANl+4ZAwa30+e3vgKP4Rw+udojpuoAJH9f1x5AtGhPWmkN+LIRjMU5ptUTlphCDsRDqK39SAf5Y9qM3jkBiekiW/aSIMCO2/P64TGoQE/DyuyKPMrXIGJowldIYZpkglVCVZrkOew2w8r6hVc8QilGbyhBGi6Y/KpJA8i+oxmBc9p5Y80lQoLgJ3P+yPfGYeWSPo3Ik/6Ay43sTSQc9vs1wSVIcNrNvS9saeHYteRZc7C6mjhFv/AA19sGy06FboVHtYYigVAfbUGNyQFNrfTG4UamKsSDzf+/fEslO5c2I08gWtjUxgDa/ufXGgPIj6SFBKn8N7H87/AOeK3mnhikrpi66oJCCWaI2vceh4Nt9u/ri1MtvxHn3xqFQcje+/5YK5ZW5BmME7zpTxxxA36auG07e44sPmcCTNVG2uVUKsoCNs9+3b63/O5x1SryynngkTpJqkFiwA1G1rb/388c+znJMxoGeaSldoVmBWSAakF2A3HK8H2vxtgiuyQl5KjWWaTUSSSD5dI4Pc3PytgUMAh1IWCksoF7jfufptgjp1MUrCSGYoshA1KfL34I73wOZrACQlN72YWt6DAeAlpTdyWHkUrc6SPT8rflg2mMq9Mo50swIbYkNfgjt6W22/PCpZUEreaxO99Ww27dsHwVEfw+kzX0kaLWtsRvxf13+WAMlTpsrFi7H17Mfb67Y9gAC+ZQynaxuCDf8Av8sR3j86vIgKm4Oq9j7fQY2SVEZkDowsQDqG4/rgOt0TsMvhCo7BYIgUVNyCoNx3b5A9j3wFmXRSaN0qP/egaY1LEtfvbvtfb242xrTrOaON44llpnpIgyE7MNAvf1Fu2J8vWg+MlqIIPtnYFjrJMZta/vt9RbCLooldJftJLxyKvCjUE+era3NiN8JM0qZITFEBGWdjuE30gqRyOdh6cb3GLtPBTzyO7tZdF0vFtY77n0vY2xWc7SIRxRq0Jll8scL7sARz3203J4+78sWXcNK4UhViEYEgeVSbMxvY2Hr/ACGFUk0UpliiDOzXJOm4Y/X+WHhieOd0DCWUecML2Cgdx2/vfCRaSJQssYbTIxjQAbAABvX0I+mNf0iKaFo4+nJrDBdh91WO24BP9+uMpqkpKFmjJVFsDGVBHsDwfrgypgliEbtCyxSLeOa11GxILehwJLAygGb/AGPvIOeLG3574nfs0jrHWSpLRuy6zcDSPUb6eL/LCKlnNNW1EFUpMrSEhreWwDEm3uSoH88MiT8XEiO+nSi6rbXP9/pgWVIqnMZaiFVaEOQptva45P0wxy1LtmyjURDM2hTZeb8gG1xz23/PDB6ankVQkxVr7XTUN/Uj69sIWBNMahCdasxY24Iv+fGG8ciKtNMrhrxAtY3tcjmw7C9/pjnY1NPWpxDNeOqjbfsPX5/3tjeaB1VZNJ0/ge119dmG1tsaIkczb1KrErbHTclbnt6W7YLy6CaSvjp8vqozK28bdTp6vYk7X33G/HOMZdio52ahsyclW3SO3fbQtv0xmDfElDV/vmfrGDqWS9mS33F9NsZjSPojw3IoyLLgXAtRw3BPH2a4agqx2IYelsJfC+XwLkOWM2pmFFCBc2H3F9Plhz5EFlBt6C5xVaOHH4rA84Hka5ux7WvicuDtaxva18Y0amxuL8b4bAeosoXt8uceNZVJPbtj0rpfdSAcaOUBIUk+1sVXmtt2NwoF/vYjWWxPTZgD3LEnHjlbgKpIv2GMSNWO6kC+wBxRq5kLA337WNr84glBMg1KAb2uQDY/363wUxVHKlrkjv8Ax/hiFnRgpU9tzt7c4JoOlMlx9lFqttdAfpxieGniXZUhC9xpA+mPFYKV07k3ttjEKHWLm+o3u3B9PzwXSYU0OkL0YjtuCg39ca/B0z6T0IWAI5jX9Prj1XXqFQw1KAWF9/442L9MEi5A3232wTRNmuaxUOZyCoB+HiMayFWVVRWS9iO9yO3a/tjTKqeOT/X8vcus+4E53U3sVsPQ7HFf8XzTnxLPFDIlnjiUoQBqQqpub7bWwjpaCmhaKqJdqgnTFHLKLarEG97e/wBPnjO2o6IlXBW0sgigCW6iatV9QuRYjgb+v8cU6uzJIfFU+XsxaOKLWHc+aNNCkhuxuS30AGJMtqKqhlEfUSSeXZYCliCQT5SeRewN7kKOdjhNXLT1ni2StEjrIKeLq+QaFJFyCLbiwxvGBpFGY1MskgVpxq1hN0BF7Hnb+uBczCKFMUzBnazgbXNrE+l/mO2HkE0KpGs6qjONyjWVja9gO3Itv7YEzcCeAKkCTPHKsu0gvpJ9OfWx4NufXcFfETzKs01Z03DaGIjsQoG1wOe2NGgq4JfK4mi0kK6bjcfmOPTDekgmkpvs5TbqMFhZCbA7gE25t8+3F8BldFAQlPGJeFGi4O4IsTuOxt6YCu1U+mOVYJlR2UR3AAIGrff5E40oUFLl0ckzKl0LC/f03wuEMqxMxN2qGKsoFyGADg+/yHvgCol1lW0tfT/z57Ynjvpyyy0fh44ppVRxuxYhnsN+38cTq5jkIDEBgQCD9364rSc3UXN7A37YLpamVGKK1zbZTYYzlx/VZmRx1G0lSAV5LAXvta18LZawvmUcCarq1lHF9rYlNSkyMqG7W5PPrxhbKHMpnuquL22IOM4Y/a3JrmZ6la7RlwtlFgtrWUDGYX1jgVDXUDYbbegxmL4t7fV/hxiPD+XbEAUcO/8A4a4N2Zxfc/livZZXJT5HlZkZgFpIDYWsxMS2H87D+WD/AN4SKHLR3IXYXA3+fb+OMqYSsFa1gL9wP6Yj1Eiy6+bAjucCCodgS7QAkbea9h73xMZDdbzRG3v/AAwHkzPuBr2G45IxCXQFOxA/HjBUeXSJFJGxBXGFy4UWS5OxsRfnbDaxsLFQ4IKm2wxJpWSJ9SWZVPl+mApKvpErJKircAW9h/kcbrmMOjSZFf3Aw2IJIvhMt6Q19MWVbDWd+5ud9vX1xqkIghSOC6Kgsq3Nm/u2JHqIlBBLEgWNxgeaRJozGWkRX21EA6TyCAdrgi/+WJabe1UjCWLXG5IbYofu3B5H6Y11AxhAzSF21iSHcMLnv2PbG807wUsssgabRGXYLYFyASbAcX4wDlE5raKnrdBhd4wzoHJ/Ww2+n54bNiiJotPWcuygmOQ7b7+U3P8AHbE8Ek8kYfWuoDfpjUL9vp9caq+pkMqBmN9IBBviVY9LoVHkC7hWt+nyw2OaeN3d/GNbH5mUQxFgseoX6Y7fngF0eOkl6sQkhVomCyuT0WFrW34J9extthl41jRvGVWrydOWSOLoakY9UrGt9NvS459cITmFVFDuwIN/vEaTYC4K87bbnf6YxvtZKfxzHMatHk1qIl1IoJJSYG9yfS3cC3GFlbA1PmM07kl2YTSSrewSwtrHAHAuD2wv/ehqxHEI2jjiQ3OkOxHsQL27gX59jhjU5pNPVN8VViJFfSyqgDquke3Gq23v6Y3Mje08E1SkquVaSFNWqeBGl0rcHUbelwOOCMMautIaOkMipMahkWZbK+go+wP0Ft+RuLXxXqjNqOCXo/GB4FYnpooVTc3Gg2v3vY2F/wBDa2ujqaSOoy5o55dGoMEYvpVraJAOxsN7c8mxx18k2KpM0qnnk+KpllpLKzGKMqVOkgeUjY7MdN+QR6Ygr5gtDHVU1THVJFK2rQCLHf1A2IF7e1tsCSZh0aoR1JSkqREElNRrVzfgrfsuw2F7Hv2Q5lXCWd3iQQhkUN0zs5Hc39f57bYbS5aF0tHClPBW/ERyyxglaeMXu2kaSP8Ai7bm498IXj+JhllUq0MUjHWtlC6j6duQbdr4KWeeKCTo1LRONJATYn5EbjA7Syx0b0qQoivu9l3YkA7nsNhtxtixzyylL1WxUHnaxHfDGmo6qSglqzGxgjIDP2N/mRcX2xMlNFVKXnVonBuZm3V21b3I2Xa/bfb12jzSajp4YKanrZJ4FvIUMdhGT225PN+wxblvqMzHXdQRzObDSL20gHuMeyIrrpI3bht72wJ8UyW6FNe3Otf64ly2oR6nVVj7NfOYowQZbb6FO9ieMXVS9oKqREnKmNDYKLlR6DGYGrqxZquSRVWNWOyKosotsN9/zxmM6ro+kssqIjktCJGZ0SjhJUfh+zW5v24wdHTRrEHEejYWsttfv62HY4V+E83yKTw7RJHnFEQIUjlMsyatZQHSVPFrWA9B3wpzHxfkPh9p5Y89Svhl85jhVp5NZPAe+kLYGwJ9cca2e5tJHleXmqkZjGJVXpgeaUk2VF9yzD6A42mzGClpwyIjuw2JsQBcWtzucco8Q/tDjzqrhFElbHTxOpSMhJG1cFwOL6SRpuOecM5P2k+HIwGho68SRNeEmGMFb9vv+UDcd+2EHRGn6MYmlp+WCaFvfUTYD87YXwZnI9TWRGVIo4KtaNWdGRp3O5ZAdjY6xt/s974qp/adlM5C0cVQWVdSyT6Y0V7+t2F77gtYbcjBGYeIKHMKSm/c1fTzV1PEZEi6mnS7kAudXdTc6b3N/S+Ats4imeNnVFceXpFg/BPfuQRvbgi2CIArMEGwXf8AmN8Unwe+b0tH0K+OmanSBpaepZg41MvlUAC5sSSSeePXFojqYkhVXqoTKRdnJC3/AN6354gZSBVDCTUGfcKL3xoBFLYFST273tgOGqhKBhVwupewcyCxI9D3O2DGngRtXfRYA232/wA/1wI2qDG8DwSwrKjbCI2ZWBttxvxgetaaKqpkhj1NLIWmJiYgDSQACNhYgE/54zMJhDHoiVk1W6kgcJpXUuogng6dW44t62wJW5tlkcjTtUqW+GaJHV/KQwuO9tX8thg1syjjK1kMsyHSxsUvqW+k7g229Ce+3ucCz5kKbMGR3lkWrqnCh4iBEdCkKOxBF229/TC/L/FOXS0dNH1BJUhFV0SRWVGUeYdtQ9wMDZrqzBZngLqhqaaoisL6TELOpN/xKSOdvrglR/tJoZHNNV00RmqEm13FwEtErEn02Rh67+2KhmKSVMIqEjVHCl1KC7BBcEEcalOx52Km9rHHRs8lhjjUz2cVFMI4LHU2sx2t7EqW3Pa/vij5LJWPmJyeolBeCbRE2jzKrL5Dc7+VrW72a3bGL7dZOlKpaoxLI6TwsogErPe+nUeN+GvziH97/EB9MzGQzAnW27MRa9z2wPn+TLRVpuJunLd49I1AiwNv1wpFKtlN5d+dUZ2Py3vjU053HZ88chDlkawNnspsrcbemIKV+CryLHIPMy9+Bv6jAsSydFo2eSIMDfRqswPY2998EZdlyTrokrDE6Lv5WIFve4HGL5anbM47R02dZqlOYTXvNCL2jlXqKtxpDANwRwLcb/LA1Xm7SSHq0NHHIzsxeBWQH2CA6Rb+fyxuMojciCfOAq8gdIgkdjz88HrkSAqTVtLay7RqQfQ4fLjF+LIihzInyvESdOwFvMb7YMzXM+lVRo4Zo444raSCB5V2t/LDg+EZKpZXghl+wjLSOugAL6nt+tz2vjbNclircwboRinjsnkLKxvpA2YkbWXb9L41OSU+PRFF4jkgp/h6dqhYWLAqrWG/PGBGzROmdEBG/BO2GdZ4aaMLLC7SLqsyXW/pe4P8sbf6KzMRFDUAFrjQRv67b4TkwS8VJvi0k80rFVJ3WOO5v8ziU19NoCJ8ZrG8bMVGg9iAO+HA8K1yKrCosA3m9dP5XvzzjxMhqBWM0cVTOYh1LSfdYDkG2w7dxjfyYp8dirSoRIQyOp9DbGYc1sVRLUNJBSskThWVUUkAEDi5P8cZh8kPEAr6EN1BKKrE3207bW+ZHf6d8aNVSzwGBUTTcNZVF7gHvzxfb1xYM48PyZfk9NXRRO97RzyKQUbUqkWFuLG3cX+eK0JPOj2AdPckH8zjGlWTwo+d5Ar57TUiCleNomlmTZ12LBTypt+IW598Lp62DPc1lfMTFSPUyOVlQEJGWJZQV3suo2J5F772sbN+z/MsvpphBO8MPVl6Dz1LMY+hIvDAHTcMNrra53IAFkPi7JKLJ/ENfQ0lUsyQtZTGpUK190N72Km99z88QDGgkpsprC7yxzLLCjROWQOjqXU2sBcae5/ECBgONZoKiNkkYK19E0QJ1fL17DDHJ8+q8vr6GSqlL0kMqM0Uq9RGVb2up2awZrd99iNrWOt8QeEpqlar90mELKWEdNAFBBWxbVruNypsLFdI5GAh8N+JM1aknRKiBhpPlkplmcsTsSSLgX2J3t5dt8XjIKUIjCaspknSNGZFpU2VhcAjgMLE/ivvtbFTpvgM5ylafKnlSthlWKOoqXRJOk1gqtptdQwUqxOxA9AC4yOGsp8mlOZvXU2ZiaKV6iOcRmZTbSVYuoYhCQR2F++IHuY5RnFXls0CZvlada3Umho3V1S1tIX6bt2tb3xVZfAecDL6uoyfNJMwqIJ1RoYdSEqVNmGoji1rb3A57YsUkailr6iWpzDRrIp2arJIX8Kx3kII+9bWb7nbjFm8NVdHSZNm1ZSo7xRyNM4EpkaTTEDYMSb7Cw9DtgrjtT4d8YRU/Tqsszh7+QDWXUjuCASe3+WIaXw94pZCsWV5mqsdOnpFF+t+PnjuGT5rknjGld6NZmaFgZEYvGyNvbzKw/O9t8NDlkbnV16tLdhOWB+YIN8XQ4a2W+IaUGDNahIY33aOerANr+q3sef12xYaGHwVSUMYzLNqqaqHm0oZWC7fh0AbDm53247Y6fLQTLtT1K3W9hJF29Cynb8sJqtq+R/hzTFKwqdUggMke3oSBqB4239cNI0raKmqMsWpC3gRYKqNtxpVYQAd9/U2OF9Tlk0mf5fmLTrHIr3ZjvqQEHRzsQwY/wDGfXFgzFG+BlglK6/h1D6RpBIiP4eQPbFdzaP4WOpqW6bqqLVoosCoVRrO3Pf6Y45XTvhdwu8WeF5qmqFNQQ9d/jWZEA+6jXN78AC1sUaaegjqBTTWec20RtEUZDaxDe97jjtjtWTVZmkq5gzFQtgWIsCtlNj7gX+oxRvF/hLNs08WZhVZd8HDGVXS8xCszhRcCwvY/wAu/OJJ5+lt8VWp6WjSJVmjLy23NgMTyZXl6hSKcgEjaS9iO4FsBz+H84y/MOhVrJVTnnpjUik9iRwRziwJT1b5itNWs7wxqGOqDSDqNja3oBffHKceW9G9gTS5cKWRY4unexLrYkdrcbYmbw3l5oVqEStqHiAHUppmuSRchRf6H+VsK6+JopJCWmdYm0pJEty+o6dJUc8DbB+V5L4kzbTSmoq6OA31wvKzEx2GxQE2sexPcDHp/Gmp+6bYz/6XpmmSZJXR/A0E9cFVDUyvVEqpIvZVB0sy3IJb0NvXF16xNc3wtLMk81KjzO9ODHYABQCdi1jewFucJ6XwHQKkFbDLmRmVlkjcRJ9ppsQwU7c7Eb4JqKKvAiMGc1qw6Lag9kjsoVV2G1iAPnz647480w9l4Ll/FBBCcxrJhUxMJ44ZJEKRJCxkUeVTYMd7ntvbbG0dFmiNKxppzBSq4l1Lso07eewIIO9rX2xcTVmly+hkokNZC0avHdCpdgLPc86ubkn8W2A6nOTW5dX5fHlqwtVq6gWubnm1+SfcjfbHHk5N306Y8WXj0rFVmWaVMUiz1MUsZN9oblAOdxvucLsyFsrqgNQHSY2ZtSk222I2/wCWNcxpK+grYoqWaETygGTrwlVAPewvtzcjixwl8Xz1nwESVMKBWbyPBUrKhPvbzA87NjzzHkyu656kuiNqhyEvNHsijeQAiwAtxjMKG2JBABxmO+l6d9o6SHOclly5qdoBNQwJpcgkMYlKH56lFj/yxwirhaOUqU6ZuQVA4Pf+ePofKqatc/E0qQRu2W0nReoLlWKouxCna9233+vGOWftOyqdvGlQ1NQNGlWomhSJCxcWsxsL76g17XG18bcVKp11zqiMFfbS1wAD9eMWupz2mrMtbJ6yjpHrlLI9dTmJFks4bUSAA2ykXPPrvhN4ZoYsyrZKOYhYShdpECl0Ci5K3I97+2/bF1/0M8K18Mz5X4ieKSOCSd45JIpiqKLi+kjf1t/HbAVVMj+LkADFiwDgKVHPO1ztiLMMvSgCsII28pIBbUfY2vi8r4bSmnly+ryBKMLCUXMaetUozrwxay2BsLjcjuMTfuzwlRgS1Fc2ZSGytDQVYeS+lb7m1gDq3BA3HbF2KXD4ranoKGChyWlp5qV+o1WoJkdjydxZRztxyOMOh4xq6/KqqlrUiilZ4z1I4iG0EHVvY2N9JIsbjUNhgXMJaALJVR5XJTIJuk8Ule6y99wCLcAAbm3vzhbmdTAaupOWRVRoZbdNqh7MoNr67G2xvc/LCaDw5w2ZMaUzrDBpj0lKeylo2ZlI3XsRuRvYYtFLnc9Flrx5fLeVm1y6X6JlFtOty2q/0IvjmFNmjxkIXiRFuCbbHt274vvhzP8AJBmmV/E1jRwKjfEzMzBzMB5X1WFk+VrG17i+AtvhafwfkiCukzXK1zBoyssyFl1XbXYA+mw2H4fni05Z4ipc2pjU5fDWT07OypLFTMysVJB7DuMTZZTZXT5dD+64YpaFgXR0IkU35Nze5J7/ADxNFVUSTfCoYo5ACekLKbfL03GIFlZmNWzdSGizAxqtwHpWFz6G+/PpfHlJUVVbSxVUPU6ci6vOrDbccMAR3w9CxMbpZj7DGMqFieR/E4ik+ZoxXuziOMEcblbYr+ZK8dAZgfM9GVIBIIOnSfz/AJYp/wC0rM8xh8fNQ01ZWxwzGBFWN7C5RQdK235B+uB80yvNaCmMoz2UJHcsJXYFvQLtyffbjHT4ccu1nLMel8yGQRUk56YHkJC3NhqcC2/pf8sVHx9m1bT+IaimFXUx0zxq0cUL6NRItcsu5798IK/OK7KhD8Lm0uYNJYMSAY172JIueDg/MjC+b5XX1+X/ABtHmFHHKEaSRWiJ5AKm5s3AN+R33xn4vj7lanJMmmZUZyGnFdlGchZ5jZ4INaCxW/mDDSbG/qSTiKgzvxDLHPHHndRBBBOkpcAPsx2NtybEccb4sOeZLU1lPU1VPRRxwCASNapZgpRb6luospAseb2uLX3i8H5PC+Z1NFXopBp08nUFj5rg/Mbbe3fHK27dJZrQnJqUVtZNVQKJHdrmqL6jISLN/wDab8jvfvh5JTUKUzxyg1DEgEK5Avvb8sIvFEjeH5I38Oqy0oLisg7Mx3DHSBYWNtd/bGvhjOKXMpQaqjrEZV1FYgNB9BqNiL/I8d8e7j5cbNPLlhZ2iqPDirSy1DoqQuGA6oszGxvpPsPkBtvvgDPMpyqmrQaqaeOWZXJWSDTvvqO1787cXsNsWvOamaZNbqpkdenDCjaQosdh7b74rdDn9NFTrSSUkdTF5lJ2DxagwcozKfMb8cEX4xx5fH1W+PKyq600KSRU9BSrJBMw6ZqZGCrLcAgKCNVxb73Nzziy1/g6ShrgK2ExM/UCRRvcMi6QZNjYX1Cw2PNxhRV0qy5rl5y1G+HSpDkhAhVdaDcDvvY/Swx2OSrWSr1zESUix1LSVxjF4tMgBjBtxswtYkhBjz9b7ei56ksUzJ/DEVJCstRQ0tZ1SoiWtfTtYtb7rA3G4BF7A+uE/iamoY8v+Bqsiy8osZfVS5iqykoPNIR01JPc+vYHF7rIlmZVllr49gQVm6ZOw3BA2PbbjFE8aZTl8FQ1XW53mt6g2TrQrINrfiJF+SNPvx69ZJJ/jlvd3XLcwRIqpo44XiVVUaRMTc6Rc+1zvbte2MxpUSzdZ/v87XA47cjGYv7V0+msii05Pl3mW3wkGnV94/Zg2/O1vyxyv9stUVzLKJaUSxSRxylJQ1jfq2BUg7AEEg/73Awb+z3M8xp8qyUSz1k9DV1M8LxSRi0CxxFwY2Fza5Nx7EAG1iL4uySmzmszStqamtR6R10qbmGGDTGxKnRZjeRjourH0ubYzpyK8u8cZfWQVH+kvhyirJTGI5quAxxTOuwvvuW91N++Fuc5QuXVMWYUlLm02TL5ZHejNNJGBvpY2K6twQTzt74H8aZZFkEsNDl85amqoVnZG0uylXdFOrSDZgNdtvvewODvC3irK4aR6HxJBmtVGwYGSDMXXUp/CUZgLbDgjjcHFAX79mpWcUNb9lKrqZjCEaWMkEo6g6VtY2sLgMRexAx0bw7kmU5V4dpM1fLGWrSkTqqys0sh1XUKpNgzWDcbL9b8vyuGObxJSQUUKVcRrFEcbjSJRr2BG4Fxzz3x1T9oFbQzeHcxgYfFSfEARqjgNFKNtQFr6RvfgbnnEFHzagizGrhhYu09TM8wenGuKCPlgqdxqJ9tsJPg6iSraHLZItVpEEay7SroJJA9GCnY8EgdxhhnOW1mX0VHV1GmBKeUIY9pGpiQCNyfNqsTyRfa974WsrGro5J4jJTOEbQiaSVub2383BIO18WAShpZ2X45Uc0qyrFJNp8oZht+gJt3t74vlB4Xqq1Bmk8VFmVMAV6dBChLCxILJD09B24LBr/LFZlzRKuuzVYIhBBmDRnSx0qjq6tcAC3IYWt+I46J+yqky6lqcwqop5nzFAE6SMVCLYg3W9mGpTa/G2wuMSwJPDXizJ/DchTKcozeeqZtLGatESOxFrNELi4v+K5Hrti4UvjutzGUQy5RSUtS9+jDPM2pzuCbhduO3ob24xUv2hnP67xE1W2Q1PQpl6Uc8dNJ9qOdRewLbnYXtYW98IaPxWuVVlUaOiQ9S12mBKKQedJva1z3wkHUW8Y19NVBPgsukgJVeolQQfNYDy2vvewHtwL42j/aXkglWKYtEgv9qPOo+Y537frjkUdTmfiCdaDLaITNIDpigjCk9+OAPXi3ri1eG/2d1MSl/EVSmXK3ljiR42eQWIN9yAOOP0w0Gni7PvDyeJJmqpFtLDDMrSUiyHeNdNtSmwsRhPLmXhGrRknzXMDE76jGqFU1eyiwHPb1w18R+GvDuY+KqyKonrx0KKJzJGjuiokQszuBa1gNwbkn12xHSeC8hokNV8RVHRHeYGnZybxJJ9mCN9nH5HHXHPLXTpJhrvYWlo/ANWwibN61SWG0lOxA7X2O3OJM5ghr4KakpalTS032VLNF5ToBsOf7vg2fI8gpBVS1dTWARVfwj9GgcgEA8aRxtyO+BcwdDUyvk0VZPCKmM9R4Hi1apEDfe3uSSL2HOJM8ruZOmXxWTx3sX4S8MUr1az0+YTCtSEgGpBljkWwBuAVItqA7gdsWY5Rmcb1DdCjkkljCB4aloyAOLK6/L8X1wD4dDHPHkDRiOKndWWM3063UqPfZefbFpmqenEX0F7feCoS1u5Hqfb8sc8sduduqqviNZZMlqKGry/MKPqoVFR0A8QJ1Xu0ZYj73J9/lgPLGkM9PSZXU09ZTLHIjGCQGSMhU6flB1AnSw42/LF7SYqdUUpS+4KAi/vgesp8vzJSmaZfT1X++8S6x7g2v/DGZ5Q39k9dlrGqnkqxDNRLHf4ZgW61tADSE8/L63ucVmnyun1TiSFHK1IjiZW06VL2A2PNr2wyzXMo8ozg0eT1EzgELpq5OtGSwvcBvP5edm7HbYXhh8QRJLV0mZ5Y1LLCWmeopAGhcxgo7Oo8wW+o8E7cG2Lu27rOoS5tQSZZUtJoIZbWnQXVt9Sg3G/3eCO3fDCh8Rxx06TVrV0ssgKEip0oQD94EEcm/rxzgOpqBKk9DVvVxiWW0qSRhgz9gWDbi/pci3ezDG1ZPRzwRCZagpT0quX0jyx3ADCzXtdhta+97DnGM8rfTU6iw5XnIrZ5KSmS85vJokmEhZVHqGJJ9LH69sE5tUNT0fTbLXqxKwV4ui0iDuS9gfL8xin5gKc5ZLQPRMZNcUCu1MiushbUAXBBDWHN7b2vhVQ5n4giKHLa6pnKoZVWoCzgIGVbgk6lF2G9/xXG2+NzPXWTNbeI4ssObyFaGkp7xxExJSsqqemt7AqDz7YzCXPszzKrzSWespadJnSMsFLKPuLY21bXFj9cZjXngdqelXOsYVZZAFIKgOfKR3G/P9ce/F1DJKDNIQx1sNZ3a48x33PvjMZgy8qJpJZJXmd5HLbu7EsfmcelyApHe18ZjMA/y2KCHRUyQJPocAxyM2lhbg2INvrg/PM6lqaVv9Wp40Mmpkj1gN9nYA3bcD0xmMxB74y8Qz5rD0J6Ojj1kSK8SsGjsStluxsLbfQYXZfXLFlVKnwdK0kUrFJ2VuoLOu178ci3+8e9iMxmEC6ozCfTPGulVqHJksObG45wNDPIullOklfwkrbcjtjMZjdDOHxZ4hpIlFNnVfGGWxAqG49OcDZj4izjMI4fj8xqKkRNqjEr6tJ9ff64zGYzA58EZnWJmutJ5FeOItGUcroJK32BsQbnYgj2w0zLxbmaZg08XRjqArlZlU6052BJ42+vfGYzCjTNPFmaz13xHWaOV4YldopZF1WSwJs3Pf6nA0HivNYmRkne8bgR3lk8gKi+nzbck4zGYVuGkXiTMCjoXuha5XqSWvYG9tXqcD/6UVwWoAjgGmmd1PnNmDAht25GkfrjMZi/0r3wJ4rzChhrmKxVLSyIzNUFyb2ttZhi1nx7mK7iioLgj8Mn+PGYzEZvt6vjqvVQFoKBQALALKAP/AO8eDx5mNnPwVBspNiJf8eMxmJFRp4pknzH4ubK8uea6klhLZiASCRrsSLd8A1+fx18lTFU5HlTCVmDMElDb7EgiS4O5/u+MxmKiv+Hs/qYPiKGSGnqYSZjGZwzNE2keZCGBBNhf1tgeXOZCED0tK40keZWOw7c8f32GMxmOWX8mh8udKlY2jKsuUK3lsj+Xa+3mwHW5sdIdaKlQgFgF12BBH+99fnvjMZicnshFmOZzSVZbpxLdE2ANh5R6nGYzGYSNaj//2Q=="/>
          <p:cNvSpPr>
            <a:spLocks noChangeAspect="1" noChangeArrowheads="1"/>
          </p:cNvSpPr>
          <p:nvPr/>
        </p:nvSpPr>
        <p:spPr bwMode="auto">
          <a:xfrm>
            <a:off x="155575" y="-868363"/>
            <a:ext cx="2514600" cy="1819276"/>
          </a:xfrm>
          <a:prstGeom prst="rect">
            <a:avLst/>
          </a:prstGeom>
          <a:noFill/>
          <a:ln w="9525">
            <a:noFill/>
            <a:miter lim="800000"/>
            <a:headEnd/>
            <a:tailEnd/>
          </a:ln>
        </p:spPr>
        <p:txBody>
          <a:bodyPr/>
          <a:lstStyle/>
          <a:p>
            <a:endParaRPr lang="en-US">
              <a:latin typeface="Calibri" pitchFamily="34" charset="0"/>
            </a:endParaRPr>
          </a:p>
        </p:txBody>
      </p:sp>
      <p:pic>
        <p:nvPicPr>
          <p:cNvPr id="48131" name="Picture 6" descr="http://c1.planetsave.com/files/2010/04/US-Climate-Change-Indicators-Muir-Glacier-Alaska.jpg"/>
          <p:cNvPicPr>
            <a:picLocks noChangeAspect="1" noChangeArrowheads="1"/>
          </p:cNvPicPr>
          <p:nvPr/>
        </p:nvPicPr>
        <p:blipFill>
          <a:blip r:embed="rId2" cstate="print"/>
          <a:srcRect/>
          <a:stretch>
            <a:fillRect/>
          </a:stretch>
        </p:blipFill>
        <p:spPr bwMode="auto">
          <a:xfrm>
            <a:off x="155575" y="153914"/>
            <a:ext cx="5812982" cy="6587454"/>
          </a:xfrm>
          <a:prstGeom prst="rect">
            <a:avLst/>
          </a:prstGeom>
          <a:noFill/>
          <a:ln w="28575">
            <a:solidFill>
              <a:srgbClr val="7030A0"/>
            </a:solidFill>
            <a:miter lim="800000"/>
            <a:headEnd/>
            <a:tailEnd/>
          </a:ln>
        </p:spPr>
      </p:pic>
    </p:spTree>
    <p:extLst>
      <p:ext uri="{BB962C8B-B14F-4D97-AF65-F5344CB8AC3E}">
        <p14:creationId xmlns:p14="http://schemas.microsoft.com/office/powerpoint/2010/main" val="357917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1032</TotalTime>
  <Words>258</Words>
  <Application>Microsoft Office PowerPoint</Application>
  <PresentationFormat>On-screen Show (4:3)</PresentationFormat>
  <Paragraphs>34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19</cp:revision>
  <cp:lastPrinted>2015-04-20T19:09:33Z</cp:lastPrinted>
  <dcterms:created xsi:type="dcterms:W3CDTF">2015-04-16T10:36:22Z</dcterms:created>
  <dcterms:modified xsi:type="dcterms:W3CDTF">2017-04-25T15:07:02Z</dcterms:modified>
</cp:coreProperties>
</file>