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7" r:id="rId2"/>
    <p:sldId id="257" r:id="rId3"/>
    <p:sldId id="261" r:id="rId4"/>
    <p:sldId id="256" r:id="rId5"/>
    <p:sldId id="260" r:id="rId6"/>
    <p:sldId id="262" r:id="rId7"/>
    <p:sldId id="270" r:id="rId8"/>
    <p:sldId id="274" r:id="rId9"/>
    <p:sldId id="264" r:id="rId10"/>
    <p:sldId id="259" r:id="rId11"/>
    <p:sldId id="263" r:id="rId12"/>
    <p:sldId id="26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79D9817-15FF-8246-BE72-C4AC74D1A641}">
          <p14:sldIdLst>
            <p14:sldId id="267"/>
            <p14:sldId id="257"/>
          </p14:sldIdLst>
        </p14:section>
        <p14:section name="Worksheet" id="{4B074690-2A74-2C43-A411-B05F21767832}">
          <p14:sldIdLst>
            <p14:sldId id="261"/>
            <p14:sldId id="256"/>
            <p14:sldId id="260"/>
            <p14:sldId id="262"/>
            <p14:sldId id="270"/>
            <p14:sldId id="274"/>
            <p14:sldId id="264"/>
            <p14:sldId id="259"/>
            <p14:sldId id="263"/>
            <p14:sldId id="26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FF99"/>
    <a:srgbClr val="00FF00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35"/>
    <p:restoredTop sz="94737"/>
  </p:normalViewPr>
  <p:slideViewPr>
    <p:cSldViewPr>
      <p:cViewPr varScale="1">
        <p:scale>
          <a:sx n="105" d="100"/>
          <a:sy n="105" d="100"/>
        </p:scale>
        <p:origin x="400" y="2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B6DE11-33A9-43C3-A28E-8F0DEA845C3D}" type="datetimeFigureOut">
              <a:rPr lang="en-GB" smtClean="0"/>
              <a:t>25/03/2019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FD65DD-8EAE-403E-B2D0-8EBC3DBB1C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2047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E44FEFA-F289-084D-8174-19E187510CD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348FE5-5DCB-E545-AA18-F0CCD544ABB8}" type="slidenum">
              <a:rPr lang="en-US" altLang="de-DE"/>
              <a:pPr/>
              <a:t>3</a:t>
            </a:fld>
            <a:endParaRPr lang="en-US" altLang="de-DE"/>
          </a:p>
        </p:txBody>
      </p:sp>
      <p:sp>
        <p:nvSpPr>
          <p:cNvPr id="12290" name="Rectangle 2">
            <a:extLst>
              <a:ext uri="{FF2B5EF4-FFF2-40B4-BE49-F238E27FC236}">
                <a16:creationId xmlns:a16="http://schemas.microsoft.com/office/drawing/2014/main" id="{082D6269-10B9-2E42-8B33-4782AE75C7B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3335C633-9926-2E45-8C87-CB6CCB7289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8748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469AA-12A0-45B8-9CAD-48795F6AAE66}" type="datetimeFigureOut">
              <a:rPr lang="en-GB" smtClean="0"/>
              <a:t>25/03/2019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5DFA0-2620-4F83-8B18-FFAA32892F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8529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469AA-12A0-45B8-9CAD-48795F6AAE66}" type="datetimeFigureOut">
              <a:rPr lang="en-GB" smtClean="0"/>
              <a:t>25/03/2019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5DFA0-2620-4F83-8B18-FFAA32892F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9515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469AA-12A0-45B8-9CAD-48795F6AAE66}" type="datetimeFigureOut">
              <a:rPr lang="en-GB" smtClean="0"/>
              <a:t>25/03/2019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5DFA0-2620-4F83-8B18-FFAA32892F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6147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469AA-12A0-45B8-9CAD-48795F6AAE66}" type="datetimeFigureOut">
              <a:rPr lang="en-GB" smtClean="0"/>
              <a:t>25/03/2019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5DFA0-2620-4F83-8B18-FFAA32892F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1544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469AA-12A0-45B8-9CAD-48795F6AAE66}" type="datetimeFigureOut">
              <a:rPr lang="en-GB" smtClean="0"/>
              <a:t>25/03/2019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5DFA0-2620-4F83-8B18-FFAA32892F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4198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469AA-12A0-45B8-9CAD-48795F6AAE66}" type="datetimeFigureOut">
              <a:rPr lang="en-GB" smtClean="0"/>
              <a:t>25/03/2019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5DFA0-2620-4F83-8B18-FFAA32892F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7244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469AA-12A0-45B8-9CAD-48795F6AAE66}" type="datetimeFigureOut">
              <a:rPr lang="en-GB" smtClean="0"/>
              <a:t>25/03/2019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5DFA0-2620-4F83-8B18-FFAA32892F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9468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469AA-12A0-45B8-9CAD-48795F6AAE66}" type="datetimeFigureOut">
              <a:rPr lang="en-GB" smtClean="0"/>
              <a:t>25/03/2019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5DFA0-2620-4F83-8B18-FFAA32892F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1175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469AA-12A0-45B8-9CAD-48795F6AAE66}" type="datetimeFigureOut">
              <a:rPr lang="en-GB" smtClean="0"/>
              <a:t>25/03/2019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5DFA0-2620-4F83-8B18-FFAA32892F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5527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469AA-12A0-45B8-9CAD-48795F6AAE66}" type="datetimeFigureOut">
              <a:rPr lang="en-GB" smtClean="0"/>
              <a:t>25/03/2019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5DFA0-2620-4F83-8B18-FFAA32892F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9024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469AA-12A0-45B8-9CAD-48795F6AAE66}" type="datetimeFigureOut">
              <a:rPr lang="en-GB" smtClean="0"/>
              <a:t>25/03/2019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45DFA0-2620-4F83-8B18-FFAA32892F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2179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69AA-12A0-45B8-9CAD-48795F6AAE66}" type="datetimeFigureOut">
              <a:rPr lang="en-GB" smtClean="0"/>
              <a:t>25/03/2019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45DFA0-2620-4F83-8B18-FFAA32892F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9378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22B1A-D796-DE4F-8FC5-C81C179BCBB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49BBF6-5FE5-7041-80F4-878DA949CE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836712"/>
            <a:ext cx="8856984" cy="4732421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5E671C8A-282F-B74D-A30D-DD9C0C7A73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116632"/>
            <a:ext cx="8856984" cy="514151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de-DE" sz="2800" b="1" u="sng" dirty="0">
                <a:solidFill>
                  <a:schemeClr val="tx1"/>
                </a:solidFill>
                <a:latin typeface="Comic Sans MS" panose="030F0902030302020204" pitchFamily="66" charset="0"/>
              </a:rPr>
              <a:t>Earthquakes</a:t>
            </a:r>
          </a:p>
        </p:txBody>
      </p:sp>
    </p:spTree>
    <p:extLst>
      <p:ext uri="{BB962C8B-B14F-4D97-AF65-F5344CB8AC3E}">
        <p14:creationId xmlns:p14="http://schemas.microsoft.com/office/powerpoint/2010/main" val="32615917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9552" y="332656"/>
            <a:ext cx="8136904" cy="6001643"/>
          </a:xfrm>
          <a:prstGeom prst="rect">
            <a:avLst/>
          </a:prstGeom>
          <a:solidFill>
            <a:schemeClr val="bg1"/>
          </a:solidFill>
          <a:ln w="41275">
            <a:solidFill>
              <a:srgbClr val="00FF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u="sng" dirty="0">
                <a:latin typeface="Comic Sans MS" pitchFamily="66" charset="0"/>
              </a:rPr>
              <a:t>Exam questions:</a:t>
            </a:r>
          </a:p>
          <a:p>
            <a:endParaRPr lang="en-GB" sz="2400" dirty="0">
              <a:latin typeface="Comic Sans MS" pitchFamily="66" charset="0"/>
            </a:endParaRPr>
          </a:p>
          <a:p>
            <a:pPr marL="457200" indent="-457200">
              <a:buAutoNum type="arabicParenR"/>
            </a:pPr>
            <a:r>
              <a:rPr lang="en-GB" sz="2400" dirty="0">
                <a:latin typeface="Comic Sans MS" pitchFamily="66" charset="0"/>
              </a:rPr>
              <a:t>Explain how plate tectonics lead to the 1995 earthquake in Japan (4 marks)</a:t>
            </a:r>
          </a:p>
          <a:p>
            <a:pPr marL="457200" indent="-457200">
              <a:buAutoNum type="arabicParenR"/>
            </a:pPr>
            <a:endParaRPr lang="en-GB" sz="2400" dirty="0">
              <a:latin typeface="Comic Sans MS" pitchFamily="66" charset="0"/>
            </a:endParaRPr>
          </a:p>
          <a:p>
            <a:pPr marL="457200" indent="-457200">
              <a:buAutoNum type="arabicParenR"/>
            </a:pPr>
            <a:endParaRPr lang="en-GB" sz="2400" dirty="0">
              <a:latin typeface="Comic Sans MS" pitchFamily="66" charset="0"/>
            </a:endParaRPr>
          </a:p>
          <a:p>
            <a:pPr marL="457200" indent="-457200">
              <a:buAutoNum type="arabicParenR"/>
            </a:pPr>
            <a:endParaRPr lang="en-GB" sz="2400" dirty="0">
              <a:latin typeface="Comic Sans MS" pitchFamily="66" charset="0"/>
            </a:endParaRPr>
          </a:p>
          <a:p>
            <a:pPr marL="457200" indent="-457200">
              <a:buAutoNum type="arabicParenR"/>
            </a:pPr>
            <a:endParaRPr lang="en-GB" sz="2400" dirty="0">
              <a:latin typeface="Comic Sans MS" pitchFamily="66" charset="0"/>
            </a:endParaRPr>
          </a:p>
          <a:p>
            <a:pPr marL="457200" indent="-457200">
              <a:buAutoNum type="arabicParenR"/>
            </a:pPr>
            <a:r>
              <a:rPr lang="en-GB" sz="2400" dirty="0">
                <a:latin typeface="Comic Sans MS" pitchFamily="66" charset="0"/>
              </a:rPr>
              <a:t>Identify and explain one physical and one human factor that affected the severity of the 1995 earthquake. (4 marks)</a:t>
            </a:r>
          </a:p>
          <a:p>
            <a:pPr marL="457200" indent="-457200">
              <a:buAutoNum type="arabicParenR"/>
            </a:pPr>
            <a:endParaRPr lang="en-GB" sz="2400" dirty="0">
              <a:latin typeface="Comic Sans MS" pitchFamily="66" charset="0"/>
            </a:endParaRPr>
          </a:p>
          <a:p>
            <a:pPr marL="457200" indent="-457200">
              <a:buAutoNum type="arabicParenR"/>
            </a:pPr>
            <a:endParaRPr lang="en-GB" sz="2400" dirty="0">
              <a:latin typeface="Comic Sans MS" pitchFamily="66" charset="0"/>
            </a:endParaRPr>
          </a:p>
          <a:p>
            <a:pPr marL="457200" indent="-457200">
              <a:buAutoNum type="arabicParenR"/>
            </a:pPr>
            <a:endParaRPr lang="en-GB" sz="2400" dirty="0">
              <a:latin typeface="Comic Sans MS" pitchFamily="66" charset="0"/>
            </a:endParaRPr>
          </a:p>
          <a:p>
            <a:endParaRPr lang="en-GB" sz="2400" dirty="0">
              <a:latin typeface="Comic Sans MS" pitchFamily="66" charset="0"/>
            </a:endParaRPr>
          </a:p>
          <a:p>
            <a:endParaRPr lang="en-GB" sz="2400" dirty="0">
              <a:latin typeface="Comic Sans MS" pitchFamily="66" charset="0"/>
            </a:endParaRPr>
          </a:p>
        </p:txBody>
      </p:sp>
      <p:pic>
        <p:nvPicPr>
          <p:cNvPr id="5" name="Picture 1" descr="http://www.georesources.co.uk/kobeplates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4029" y="4453592"/>
            <a:ext cx="3438803" cy="2302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1030288" y="2047833"/>
            <a:ext cx="6912768" cy="923330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b="1" u="sng" dirty="0">
                <a:latin typeface="Comic Sans MS" pitchFamily="66" charset="0"/>
              </a:rPr>
              <a:t>Key word toolbox : </a:t>
            </a:r>
            <a:r>
              <a:rPr lang="en-GB" dirty="0">
                <a:latin typeface="Comic Sans MS" pitchFamily="66" charset="0"/>
              </a:rPr>
              <a:t>Plate boundaries, constructive,  </a:t>
            </a:r>
            <a:r>
              <a:rPr lang="en-GB" dirty="0" err="1">
                <a:latin typeface="Comic Sans MS" pitchFamily="66" charset="0"/>
              </a:rPr>
              <a:t>subduction</a:t>
            </a:r>
            <a:r>
              <a:rPr lang="en-GB" dirty="0">
                <a:latin typeface="Comic Sans MS" pitchFamily="66" charset="0"/>
              </a:rPr>
              <a:t> zone, dense plate, continental crust, Oceanic crust, lighter plate, convection  currents</a:t>
            </a: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1030288" y="4581128"/>
            <a:ext cx="4487180" cy="646331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b="1" u="sng" dirty="0">
                <a:latin typeface="Comic Sans MS" pitchFamily="66" charset="0"/>
              </a:rPr>
              <a:t>Key word toolbox: </a:t>
            </a:r>
            <a:r>
              <a:rPr lang="en-GB" dirty="0">
                <a:latin typeface="Comic Sans MS" pitchFamily="66" charset="0"/>
              </a:rPr>
              <a:t>Pressure, focus, epicentre, urban, densely populated  </a:t>
            </a:r>
          </a:p>
        </p:txBody>
      </p:sp>
    </p:spTree>
    <p:extLst>
      <p:ext uri="{BB962C8B-B14F-4D97-AF65-F5344CB8AC3E}">
        <p14:creationId xmlns:p14="http://schemas.microsoft.com/office/powerpoint/2010/main" val="36287581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3444352"/>
            <a:ext cx="8784976" cy="3225008"/>
          </a:xfrm>
          <a:solidFill>
            <a:schemeClr val="bg1"/>
          </a:solidFill>
          <a:ln>
            <a:solidFill>
              <a:srgbClr val="7030A0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800" dirty="0">
                <a:effectLst/>
                <a:latin typeface="Comic Sans MS" pitchFamily="66" charset="0"/>
              </a:rPr>
              <a:t>A grade answer – </a:t>
            </a:r>
          </a:p>
          <a:p>
            <a:pPr marL="0" indent="0">
              <a:buNone/>
            </a:pPr>
            <a:endParaRPr lang="en-GB" sz="1400" dirty="0">
              <a:latin typeface="Comic Sans MS" pitchFamily="66" charset="0"/>
            </a:endParaRPr>
          </a:p>
          <a:p>
            <a:pPr>
              <a:buAutoNum type="arabicPeriod"/>
            </a:pPr>
            <a:r>
              <a:rPr lang="en-GB" sz="1400" dirty="0">
                <a:effectLst/>
                <a:latin typeface="Comic Sans MS" pitchFamily="66" charset="0"/>
              </a:rPr>
              <a:t>Three plates meet near to the coast of Japan they form where oceanic and continental crust </a:t>
            </a:r>
            <a:r>
              <a:rPr lang="en-GB" sz="1400" dirty="0">
                <a:latin typeface="Comic Sans MS" pitchFamily="66" charset="0"/>
              </a:rPr>
              <a:t>meet. Close to Kobe, the denser oceanic </a:t>
            </a:r>
            <a:r>
              <a:rPr lang="en-GB" sz="1400" b="1" dirty="0">
                <a:latin typeface="Comic Sans MS" pitchFamily="66" charset="0"/>
              </a:rPr>
              <a:t>Philippines Plate</a:t>
            </a:r>
            <a:r>
              <a:rPr lang="en-GB" sz="1400" dirty="0">
                <a:latin typeface="Comic Sans MS" pitchFamily="66" charset="0"/>
              </a:rPr>
              <a:t> is being </a:t>
            </a:r>
            <a:r>
              <a:rPr lang="en-GB" sz="1400" b="1" dirty="0" err="1">
                <a:latin typeface="Comic Sans MS" pitchFamily="66" charset="0"/>
              </a:rPr>
              <a:t>subducted</a:t>
            </a:r>
            <a:r>
              <a:rPr lang="en-GB" sz="1400" dirty="0">
                <a:latin typeface="Comic Sans MS" pitchFamily="66" charset="0"/>
              </a:rPr>
              <a:t> beneath the lighter continental </a:t>
            </a:r>
            <a:r>
              <a:rPr lang="en-GB" sz="1400" b="1" dirty="0">
                <a:latin typeface="Comic Sans MS" pitchFamily="66" charset="0"/>
              </a:rPr>
              <a:t>Eurasian Plate. This is because of the pressure and convection currents under the earths crust.</a:t>
            </a:r>
          </a:p>
          <a:p>
            <a:pPr>
              <a:buAutoNum type="arabicPeriod"/>
            </a:pPr>
            <a:endParaRPr lang="en-GB" sz="1400" b="1" dirty="0">
              <a:latin typeface="Comic Sans MS" pitchFamily="66" charset="0"/>
            </a:endParaRPr>
          </a:p>
          <a:p>
            <a:pPr>
              <a:buAutoNum type="arabicPeriod" startAt="2"/>
            </a:pPr>
            <a:r>
              <a:rPr lang="en-GB" sz="1400" dirty="0">
                <a:latin typeface="Comic Sans MS" pitchFamily="66" charset="0"/>
              </a:rPr>
              <a:t>The human factors that increased the severity of the 1995 earthquake were that Kobe is a very </a:t>
            </a:r>
            <a:r>
              <a:rPr lang="en-GB" sz="1400" b="1" dirty="0">
                <a:latin typeface="Comic Sans MS" pitchFamily="66" charset="0"/>
              </a:rPr>
              <a:t>densely populated area </a:t>
            </a:r>
            <a:r>
              <a:rPr lang="en-GB" sz="1400" dirty="0">
                <a:latin typeface="Comic Sans MS" pitchFamily="66" charset="0"/>
              </a:rPr>
              <a:t>with lots of </a:t>
            </a:r>
            <a:r>
              <a:rPr lang="en-GB" sz="1400" b="1" dirty="0">
                <a:latin typeface="Comic Sans MS" pitchFamily="66" charset="0"/>
              </a:rPr>
              <a:t>infrastructure,</a:t>
            </a:r>
            <a:r>
              <a:rPr lang="en-GB" sz="1400" dirty="0">
                <a:latin typeface="Comic Sans MS" pitchFamily="66" charset="0"/>
              </a:rPr>
              <a:t> and </a:t>
            </a:r>
            <a:r>
              <a:rPr lang="en-GB" sz="1400" b="1" dirty="0">
                <a:latin typeface="Comic Sans MS" pitchFamily="66" charset="0"/>
              </a:rPr>
              <a:t>economic business, this increased the amount of damage and </a:t>
            </a:r>
            <a:r>
              <a:rPr lang="en-GB" sz="1400" b="1" dirty="0" err="1">
                <a:latin typeface="Comic Sans MS" pitchFamily="66" charset="0"/>
              </a:rPr>
              <a:t>destrcution</a:t>
            </a:r>
            <a:r>
              <a:rPr lang="en-GB" sz="1400" b="1" dirty="0">
                <a:latin typeface="Comic Sans MS" pitchFamily="66" charset="0"/>
              </a:rPr>
              <a:t>.</a:t>
            </a:r>
          </a:p>
          <a:p>
            <a:pPr marL="0" indent="0">
              <a:buNone/>
            </a:pPr>
            <a:r>
              <a:rPr lang="en-GB" sz="1400" b="1" dirty="0">
                <a:latin typeface="Comic Sans MS" pitchFamily="66" charset="0"/>
              </a:rPr>
              <a:t>    </a:t>
            </a:r>
            <a:r>
              <a:rPr lang="en-GB" sz="1400" dirty="0">
                <a:latin typeface="Comic Sans MS" pitchFamily="66" charset="0"/>
              </a:rPr>
              <a:t>The physical factors that increased the </a:t>
            </a:r>
            <a:r>
              <a:rPr lang="en-GB" sz="1400" b="1" dirty="0">
                <a:latin typeface="Comic Sans MS" pitchFamily="66" charset="0"/>
              </a:rPr>
              <a:t>severity </a:t>
            </a:r>
            <a:r>
              <a:rPr lang="en-GB" sz="1400" dirty="0">
                <a:latin typeface="Comic Sans MS" pitchFamily="66" charset="0"/>
              </a:rPr>
              <a:t>of the 1995 earthquake were that it was a           large</a:t>
            </a:r>
            <a:r>
              <a:rPr lang="en-GB" sz="1400" b="1" dirty="0">
                <a:latin typeface="Comic Sans MS" pitchFamily="66" charset="0"/>
              </a:rPr>
              <a:t> magnitude earthquake </a:t>
            </a:r>
            <a:r>
              <a:rPr lang="en-GB" sz="1400" dirty="0">
                <a:latin typeface="Comic Sans MS" pitchFamily="66" charset="0"/>
              </a:rPr>
              <a:t>with a</a:t>
            </a:r>
            <a:r>
              <a:rPr lang="en-GB" sz="1400" b="1" dirty="0">
                <a:latin typeface="Comic Sans MS" pitchFamily="66" charset="0"/>
              </a:rPr>
              <a:t> shallow epicentre.</a:t>
            </a:r>
            <a:endParaRPr lang="en-GB" sz="1400" dirty="0">
              <a:latin typeface="Comic Sans MS" pitchFamily="66" charset="0"/>
            </a:endParaRPr>
          </a:p>
        </p:txBody>
      </p:sp>
      <p:pic>
        <p:nvPicPr>
          <p:cNvPr id="4" name="Picture 1" descr="http://www.georesources.co.uk/kobeplates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34364"/>
            <a:ext cx="4139952" cy="2771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7518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395288" y="188913"/>
            <a:ext cx="8424862" cy="936625"/>
          </a:xfrm>
          <a:solidFill>
            <a:schemeClr val="bg1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GB" sz="2600" b="1" dirty="0">
                <a:latin typeface="Comic Sans MS" pitchFamily="66" charset="0"/>
              </a:rPr>
              <a:t>Assessment for learning – </a:t>
            </a:r>
            <a:br>
              <a:rPr lang="en-GB" sz="2600" b="1" dirty="0">
                <a:latin typeface="Comic Sans MS" pitchFamily="66" charset="0"/>
              </a:rPr>
            </a:br>
            <a:r>
              <a:rPr lang="en-GB" sz="2600" b="1" dirty="0">
                <a:latin typeface="Comic Sans MS" pitchFamily="66" charset="0"/>
              </a:rPr>
              <a:t>End of lesson progress check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3429000"/>
            <a:ext cx="8424862" cy="1008063"/>
          </a:xfrm>
          <a:solidFill>
            <a:schemeClr val="bg1"/>
          </a:solidFill>
          <a:ln w="38100">
            <a:solidFill>
              <a:srgbClr val="0000FF"/>
            </a:solidFill>
          </a:ln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GB" sz="2600" dirty="0">
                <a:latin typeface="Comic Sans MS" pitchFamily="66" charset="0"/>
              </a:rPr>
              <a:t>Please complete the activity below reflecting on your learning in today’s lesson:</a:t>
            </a:r>
          </a:p>
          <a:p>
            <a:pPr>
              <a:defRPr/>
            </a:pPr>
            <a:endParaRPr lang="en-GB" sz="2600" dirty="0">
              <a:latin typeface="Comic Sans MS" pitchFamily="66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95288" y="4581525"/>
            <a:ext cx="8424862" cy="2087563"/>
          </a:xfrm>
          <a:prstGeom prst="rect">
            <a:avLst/>
          </a:prstGeom>
          <a:solidFill>
            <a:schemeClr val="bg1"/>
          </a:solidFill>
          <a:ln w="38100">
            <a:solidFill>
              <a:srgbClr val="0000FF"/>
            </a:solidFill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Clr>
                <a:srgbClr val="00007D"/>
              </a:buClr>
              <a:buFont typeface="Wingdings" pitchFamily="2" charset="2"/>
              <a:buNone/>
              <a:defRPr/>
            </a:pPr>
            <a:r>
              <a:rPr lang="en-GB" sz="2600" dirty="0">
                <a:solidFill>
                  <a:srgbClr val="000000"/>
                </a:solidFill>
                <a:latin typeface="Comic Sans MS" pitchFamily="66" charset="0"/>
              </a:rPr>
              <a:t>In this lesson, I have learnt:</a:t>
            </a:r>
          </a:p>
          <a:p>
            <a:pPr>
              <a:buClr>
                <a:srgbClr val="00007D"/>
              </a:buClr>
              <a:buSzPct val="100000"/>
              <a:buFont typeface="Arial" pitchFamily="34" charset="0"/>
              <a:buChar char="•"/>
              <a:defRPr/>
            </a:pPr>
            <a:r>
              <a:rPr lang="en-GB" sz="2600" dirty="0">
                <a:solidFill>
                  <a:srgbClr val="000000"/>
                </a:solidFill>
                <a:latin typeface="Comic Sans MS" pitchFamily="66" charset="0"/>
              </a:rPr>
              <a:t> </a:t>
            </a:r>
          </a:p>
          <a:p>
            <a:pPr>
              <a:buClr>
                <a:srgbClr val="00007D"/>
              </a:buClr>
              <a:buSzPct val="100000"/>
              <a:buFont typeface="Arial" pitchFamily="34" charset="0"/>
              <a:buChar char="•"/>
              <a:defRPr/>
            </a:pPr>
            <a:r>
              <a:rPr lang="en-GB" sz="2600" dirty="0">
                <a:solidFill>
                  <a:srgbClr val="000000"/>
                </a:solidFill>
                <a:latin typeface="Comic Sans MS" pitchFamily="66" charset="0"/>
              </a:rPr>
              <a:t> </a:t>
            </a:r>
          </a:p>
          <a:p>
            <a:pPr>
              <a:buClr>
                <a:srgbClr val="00007D"/>
              </a:buClr>
              <a:buSzPct val="100000"/>
              <a:buFont typeface="Arial" pitchFamily="34" charset="0"/>
              <a:buChar char="•"/>
              <a:defRPr/>
            </a:pPr>
            <a:r>
              <a:rPr lang="en-GB" sz="2600" dirty="0">
                <a:solidFill>
                  <a:srgbClr val="000000"/>
                </a:solidFill>
                <a:latin typeface="Comic Sans MS" pitchFamily="66" charset="0"/>
              </a:rPr>
              <a:t> </a:t>
            </a:r>
          </a:p>
          <a:p>
            <a:pPr marL="0" indent="0">
              <a:buClr>
                <a:srgbClr val="00007D"/>
              </a:buClr>
              <a:buFont typeface="Wingdings" pitchFamily="2" charset="2"/>
              <a:buNone/>
              <a:defRPr/>
            </a:pPr>
            <a:endParaRPr lang="en-GB" sz="2600" dirty="0">
              <a:solidFill>
                <a:srgbClr val="000000"/>
              </a:solidFill>
              <a:latin typeface="Comic Sans MS" pitchFamily="66" charset="0"/>
            </a:endParaRPr>
          </a:p>
          <a:p>
            <a:pPr>
              <a:buClr>
                <a:srgbClr val="00007D"/>
              </a:buClr>
              <a:defRPr/>
            </a:pPr>
            <a:endParaRPr lang="en-GB" sz="2600" dirty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1907704" y="1448490"/>
            <a:ext cx="6912446" cy="861774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sz="2600" u="sng" dirty="0">
                <a:latin typeface="Comic Sans MS" pitchFamily="66" charset="0"/>
              </a:rPr>
              <a:t>Learning objectives</a:t>
            </a:r>
            <a:r>
              <a:rPr lang="en-GB" sz="2600" dirty="0">
                <a:latin typeface="Comic Sans MS" pitchFamily="66" charset="0"/>
              </a:rPr>
              <a:t>: </a:t>
            </a:r>
            <a:r>
              <a:rPr lang="en-GB" sz="2400" dirty="0">
                <a:latin typeface="Comic Sans MS" pitchFamily="66" charset="0"/>
              </a:rPr>
              <a:t>To </a:t>
            </a:r>
            <a:r>
              <a:rPr lang="en-GB" sz="2400" u="sng" dirty="0">
                <a:latin typeface="Comic Sans MS" pitchFamily="66" charset="0"/>
              </a:rPr>
              <a:t>analyse</a:t>
            </a:r>
            <a:r>
              <a:rPr lang="en-GB" sz="2400" dirty="0">
                <a:latin typeface="Comic Sans MS" pitchFamily="66" charset="0"/>
              </a:rPr>
              <a:t> what an earthquake is and how and where they form</a:t>
            </a:r>
            <a:endParaRPr lang="en-GB" sz="2600" dirty="0">
              <a:latin typeface="Comic Sans MS" pitchFamily="66" charset="0"/>
            </a:endParaRPr>
          </a:p>
        </p:txBody>
      </p:sp>
      <p:pic>
        <p:nvPicPr>
          <p:cNvPr id="5122" name="Picture 2" descr="http://blog.scooterunderground.ca/wp-content/uploads/traffic_light_amber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340768"/>
            <a:ext cx="1417761" cy="178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6033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83120" y="1564227"/>
            <a:ext cx="8928992" cy="400110"/>
          </a:xfrm>
          <a:prstGeom prst="rect">
            <a:avLst/>
          </a:prstGeom>
          <a:solidFill>
            <a:schemeClr val="bg1"/>
          </a:solidFill>
          <a:ln w="31750">
            <a:solidFill>
              <a:srgbClr val="00FF00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 u="sng" dirty="0">
                <a:latin typeface="Comic Sans MS" pitchFamily="66" charset="0"/>
              </a:rPr>
              <a:t>Starter</a:t>
            </a:r>
            <a:r>
              <a:rPr lang="en-GB" sz="2000" b="1" dirty="0">
                <a:latin typeface="Comic Sans MS" pitchFamily="66" charset="0"/>
              </a:rPr>
              <a:t>: </a:t>
            </a:r>
            <a:r>
              <a:rPr lang="en-GB" sz="2000" dirty="0">
                <a:latin typeface="Comic Sans MS" pitchFamily="66" charset="0"/>
              </a:rPr>
              <a:t>Complete your worksheet</a:t>
            </a:r>
            <a:r>
              <a:rPr lang="en-GB" sz="2000" b="1" dirty="0">
                <a:latin typeface="Comic Sans MS" pitchFamily="66" charset="0"/>
              </a:rPr>
              <a:t>.</a:t>
            </a:r>
            <a:endParaRPr lang="en-GB" sz="2000" dirty="0">
              <a:latin typeface="Comic Sans MS" pitchFamily="66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07504" y="6210370"/>
            <a:ext cx="8856984" cy="400110"/>
          </a:xfrm>
          <a:prstGeom prst="rect">
            <a:avLst/>
          </a:prstGeom>
          <a:solidFill>
            <a:schemeClr val="bg1"/>
          </a:solidFill>
          <a:ln w="31750">
            <a:solidFill>
              <a:srgbClr val="00B0F0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 u="sng" dirty="0">
                <a:latin typeface="Comic Sans MS" pitchFamily="66" charset="0"/>
              </a:rPr>
              <a:t>Challenge</a:t>
            </a:r>
            <a:r>
              <a:rPr lang="en-GB" sz="2000" b="1" dirty="0">
                <a:latin typeface="Comic Sans MS" pitchFamily="66" charset="0"/>
              </a:rPr>
              <a:t>:</a:t>
            </a:r>
            <a:endParaRPr lang="en-GB" sz="2000" b="1" u="sng" dirty="0">
              <a:latin typeface="Comic Sans MS" pitchFamily="66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82368" y="101291"/>
            <a:ext cx="8929744" cy="461665"/>
          </a:xfrm>
          <a:prstGeom prst="rect">
            <a:avLst/>
          </a:prstGeom>
          <a:solidFill>
            <a:schemeClr val="bg1"/>
          </a:solidFill>
          <a:ln w="31750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400" b="1" u="sng" dirty="0">
                <a:latin typeface="Comic Sans MS" pitchFamily="66" charset="0"/>
              </a:rPr>
              <a:t>Earthquakes </a:t>
            </a:r>
            <a:endParaRPr lang="en-GB" sz="2400" dirty="0">
              <a:latin typeface="Comic Sans MS" pitchFamily="66" charset="0"/>
            </a:endParaRP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0BA672DD-94CE-004D-8E6F-C43F552593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368" y="648093"/>
            <a:ext cx="8954128" cy="830997"/>
          </a:xfrm>
          <a:prstGeom prst="rect">
            <a:avLst/>
          </a:prstGeom>
          <a:solidFill>
            <a:schemeClr val="bg1"/>
          </a:solidFill>
          <a:ln w="31750">
            <a:solidFill>
              <a:srgbClr val="FFC000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b="1" u="sng" dirty="0">
                <a:latin typeface="Comic Sans MS" pitchFamily="66" charset="0"/>
              </a:rPr>
              <a:t>Learning Objective</a:t>
            </a:r>
            <a:r>
              <a:rPr lang="en-GB" sz="2400" b="1" dirty="0">
                <a:latin typeface="Comic Sans MS" pitchFamily="66" charset="0"/>
              </a:rPr>
              <a:t>: </a:t>
            </a:r>
            <a:r>
              <a:rPr lang="en-GB" sz="2400" dirty="0">
                <a:latin typeface="Comic Sans MS" pitchFamily="66" charset="0"/>
              </a:rPr>
              <a:t>To </a:t>
            </a:r>
            <a:r>
              <a:rPr lang="en-GB" sz="2400" u="sng" dirty="0">
                <a:latin typeface="Comic Sans MS" pitchFamily="66" charset="0"/>
              </a:rPr>
              <a:t>analyse</a:t>
            </a:r>
            <a:r>
              <a:rPr lang="en-GB" sz="2400" dirty="0">
                <a:latin typeface="Comic Sans MS" pitchFamily="66" charset="0"/>
              </a:rPr>
              <a:t> what an earthquake is and what determines its severity.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731AC3-E8AF-3F4B-BEB2-0322B6375F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816" y="2169037"/>
            <a:ext cx="5148064" cy="3836633"/>
          </a:xfrm>
          <a:prstGeom prst="rect">
            <a:avLst/>
          </a:prstGeom>
          <a:ln w="28575">
            <a:solidFill>
              <a:srgbClr val="7030A0"/>
            </a:solidFill>
          </a:ln>
        </p:spPr>
      </p:pic>
      <p:sp>
        <p:nvSpPr>
          <p:cNvPr id="10" name="Text Box 4">
            <a:extLst>
              <a:ext uri="{FF2B5EF4-FFF2-40B4-BE49-F238E27FC236}">
                <a16:creationId xmlns:a16="http://schemas.microsoft.com/office/drawing/2014/main" id="{C3EC2FCC-EFD7-2448-9BA8-85FC728F9B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6096" y="2065346"/>
            <a:ext cx="3600400" cy="3862596"/>
          </a:xfrm>
          <a:prstGeom prst="rect">
            <a:avLst/>
          </a:prstGeom>
          <a:solidFill>
            <a:schemeClr val="bg1"/>
          </a:solidFill>
          <a:ln w="31750">
            <a:solidFill>
              <a:srgbClr val="7030A0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  <a:buFont typeface="+mj-lt"/>
              <a:buAutoNum type="arabicPeriod"/>
            </a:pPr>
            <a:r>
              <a:rPr lang="en-GB" sz="1400" dirty="0">
                <a:latin typeface="Comic Sans MS" pitchFamily="66" charset="0"/>
              </a:rPr>
              <a:t>Most earthquakes do coincide with the major plate margin 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</a:pPr>
            <a:r>
              <a:rPr lang="en-GB" sz="1400" dirty="0">
                <a:latin typeface="Comic Sans MS" pitchFamily="66" charset="0"/>
              </a:rPr>
              <a:t>A number of earthquakes occur away from plate margin (mid-plate earthquakes)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</a:pPr>
            <a:r>
              <a:rPr lang="en-GB" sz="1400" dirty="0">
                <a:latin typeface="Comic Sans MS" pitchFamily="66" charset="0"/>
              </a:rPr>
              <a:t>Certain margins have far greater density of earthquakes than others. E.g. there appear to be far more earthquakes along the west coast of South America/Japan/Philippines/Along the Pacific Rise or the Mid-Atlantic Ridge.</a:t>
            </a: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</a:pPr>
            <a:r>
              <a:rPr lang="en-GB" sz="1400" dirty="0">
                <a:latin typeface="Comic Sans MS" pitchFamily="66" charset="0"/>
              </a:rPr>
              <a:t>Earthquakes at destructive plate margins have a greater spread effecting more people and places. </a:t>
            </a:r>
          </a:p>
        </p:txBody>
      </p:sp>
    </p:spTree>
    <p:extLst>
      <p:ext uri="{BB962C8B-B14F-4D97-AF65-F5344CB8AC3E}">
        <p14:creationId xmlns:p14="http://schemas.microsoft.com/office/powerpoint/2010/main" val="51271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A71E6D17-62E9-C746-95BF-253A65DCF2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87133" y="70766"/>
            <a:ext cx="8750492" cy="405906"/>
          </a:xfrm>
          <a:ln w="28575"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lang="en-GB" altLang="de-DE" sz="2800" b="1" u="sng" dirty="0">
                <a:latin typeface="Comic Sans MS" panose="030F0902030302020204" pitchFamily="66" charset="0"/>
              </a:rPr>
              <a:t>Global distribution of earthquakes</a:t>
            </a:r>
            <a:endParaRPr lang="en-US" altLang="de-DE" sz="2800" b="1" u="sng" dirty="0">
              <a:latin typeface="Comic Sans MS" panose="030F0902030302020204" pitchFamily="66" charset="0"/>
            </a:endParaRP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6710BA45-CF0C-854A-9C1E-E3BA3CFBEF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87133" y="620688"/>
            <a:ext cx="8750492" cy="936104"/>
          </a:xfrm>
          <a:ln w="28575">
            <a:solidFill>
              <a:srgbClr val="73FB79"/>
            </a:solidFill>
          </a:ln>
        </p:spPr>
        <p:txBody>
          <a:bodyPr>
            <a:normAutofit lnSpcReduction="10000"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GB" altLang="de-DE" sz="2000" b="1" u="sng" dirty="0">
                <a:latin typeface="Comic Sans MS" panose="030F0902030302020204" pitchFamily="66" charset="0"/>
              </a:rPr>
              <a:t>Starter</a:t>
            </a:r>
            <a:r>
              <a:rPr lang="en-GB" altLang="de-DE" sz="2000" dirty="0">
                <a:latin typeface="Comic Sans MS" panose="030F0902030302020204" pitchFamily="66" charset="0"/>
              </a:rPr>
              <a:t>: Complete the following questions 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GB" altLang="de-DE" sz="2000" dirty="0">
                <a:latin typeface="Comic Sans MS" panose="030F0902030302020204" pitchFamily="66" charset="0"/>
              </a:rPr>
              <a:t>Describe the global distribution of earthquakes.         (3 marks)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</a:pPr>
            <a:r>
              <a:rPr lang="en-GB" altLang="de-DE" sz="2000" dirty="0">
                <a:latin typeface="Comic Sans MS" panose="030F0902030302020204" pitchFamily="66" charset="0"/>
              </a:rPr>
              <a:t>Explain this pattern.                                                    (5 marks)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C155F5A-6A85-AD4D-91AC-A62FCC0B52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708502"/>
            <a:ext cx="8550405" cy="471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713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4792" y="1667709"/>
            <a:ext cx="7153512" cy="4893647"/>
          </a:xfrm>
          <a:prstGeom prst="rect">
            <a:avLst/>
          </a:prstGeom>
          <a:solidFill>
            <a:schemeClr val="bg1"/>
          </a:solidFill>
          <a:ln w="3175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en-GB" sz="2400" b="1" dirty="0">
                <a:latin typeface="Comic Sans MS" pitchFamily="66" charset="0"/>
              </a:rPr>
              <a:t>For a D grade:</a:t>
            </a:r>
            <a:r>
              <a:rPr lang="en-GB" sz="2400" dirty="0">
                <a:latin typeface="Comic Sans MS" pitchFamily="66" charset="0"/>
              </a:rPr>
              <a:t> </a:t>
            </a:r>
            <a:r>
              <a:rPr lang="en-GB" sz="2400" u="sng" dirty="0">
                <a:latin typeface="Comic Sans MS" pitchFamily="66" charset="0"/>
              </a:rPr>
              <a:t>identify</a:t>
            </a:r>
            <a:r>
              <a:rPr lang="en-GB" sz="2400" dirty="0">
                <a:latin typeface="Comic Sans MS" pitchFamily="66" charset="0"/>
              </a:rPr>
              <a:t> what an earthquake is and label the key features of an earthquake</a:t>
            </a:r>
          </a:p>
          <a:p>
            <a:endParaRPr lang="en-GB" sz="2400" dirty="0">
              <a:latin typeface="Comic Sans MS" pitchFamily="66" charset="0"/>
            </a:endParaRPr>
          </a:p>
          <a:p>
            <a:r>
              <a:rPr lang="en-GB" sz="2400" b="1" dirty="0">
                <a:latin typeface="Comic Sans MS" pitchFamily="66" charset="0"/>
              </a:rPr>
              <a:t>For a C grade:</a:t>
            </a:r>
            <a:r>
              <a:rPr lang="en-GB" sz="2400" dirty="0">
                <a:latin typeface="Comic Sans MS" pitchFamily="66" charset="0"/>
              </a:rPr>
              <a:t> </a:t>
            </a:r>
            <a:r>
              <a:rPr lang="en-GB" sz="2400" u="sng" dirty="0">
                <a:latin typeface="Comic Sans MS" pitchFamily="66" charset="0"/>
              </a:rPr>
              <a:t>identify</a:t>
            </a:r>
            <a:r>
              <a:rPr lang="en-GB" sz="2400" dirty="0">
                <a:latin typeface="Comic Sans MS" pitchFamily="66" charset="0"/>
              </a:rPr>
              <a:t> and </a:t>
            </a:r>
            <a:r>
              <a:rPr lang="en-GB" sz="2400" u="sng" dirty="0">
                <a:latin typeface="Comic Sans MS" pitchFamily="66" charset="0"/>
              </a:rPr>
              <a:t>explain</a:t>
            </a:r>
            <a:r>
              <a:rPr lang="en-GB" sz="2400" dirty="0">
                <a:latin typeface="Comic Sans MS" pitchFamily="66" charset="0"/>
              </a:rPr>
              <a:t> in detail</a:t>
            </a:r>
            <a:r>
              <a:rPr lang="en-GB" sz="2400" u="sng" dirty="0">
                <a:latin typeface="Comic Sans MS" pitchFamily="66" charset="0"/>
              </a:rPr>
              <a:t> </a:t>
            </a:r>
            <a:r>
              <a:rPr lang="en-GB" sz="2400" dirty="0">
                <a:latin typeface="Comic Sans MS" pitchFamily="66" charset="0"/>
              </a:rPr>
              <a:t>what an earthquake is, on what plate boundaries they are formed using geographical terminology</a:t>
            </a:r>
          </a:p>
          <a:p>
            <a:endParaRPr lang="en-GB" sz="2400" dirty="0">
              <a:latin typeface="Comic Sans MS" pitchFamily="66" charset="0"/>
            </a:endParaRPr>
          </a:p>
          <a:p>
            <a:r>
              <a:rPr lang="en-GB" sz="2400" b="1" dirty="0">
                <a:latin typeface="Comic Sans MS" pitchFamily="66" charset="0"/>
              </a:rPr>
              <a:t>For an A grade:</a:t>
            </a:r>
            <a:r>
              <a:rPr lang="en-GB" sz="2400" dirty="0">
                <a:latin typeface="Comic Sans MS" pitchFamily="66" charset="0"/>
              </a:rPr>
              <a:t> </a:t>
            </a:r>
            <a:r>
              <a:rPr lang="en-GB" sz="2400" u="sng" dirty="0">
                <a:latin typeface="Comic Sans MS" pitchFamily="66" charset="0"/>
              </a:rPr>
              <a:t>identify</a:t>
            </a:r>
            <a:r>
              <a:rPr lang="en-GB" sz="2400" dirty="0">
                <a:latin typeface="Comic Sans MS" pitchFamily="66" charset="0"/>
              </a:rPr>
              <a:t> and </a:t>
            </a:r>
            <a:r>
              <a:rPr lang="en-GB" sz="2400" u="sng" dirty="0">
                <a:latin typeface="Comic Sans MS" pitchFamily="66" charset="0"/>
              </a:rPr>
              <a:t>explain</a:t>
            </a:r>
            <a:r>
              <a:rPr lang="en-GB" sz="2400" dirty="0">
                <a:latin typeface="Comic Sans MS" pitchFamily="66" charset="0"/>
              </a:rPr>
              <a:t> in detail</a:t>
            </a:r>
            <a:r>
              <a:rPr lang="en-GB" sz="2400" u="sng" dirty="0">
                <a:latin typeface="Comic Sans MS" pitchFamily="66" charset="0"/>
              </a:rPr>
              <a:t> </a:t>
            </a:r>
            <a:r>
              <a:rPr lang="en-GB" sz="2400" dirty="0">
                <a:latin typeface="Comic Sans MS" pitchFamily="66" charset="0"/>
              </a:rPr>
              <a:t>what an earthquake is, on what plate boundaries they are formed using geographical terminology. You should be able to </a:t>
            </a:r>
            <a:r>
              <a:rPr lang="en-GB" sz="2400" u="sng" dirty="0">
                <a:latin typeface="Comic Sans MS" pitchFamily="66" charset="0"/>
              </a:rPr>
              <a:t>explain</a:t>
            </a:r>
            <a:r>
              <a:rPr lang="en-GB" sz="2400" dirty="0">
                <a:latin typeface="Comic Sans MS" pitchFamily="66" charset="0"/>
              </a:rPr>
              <a:t> how the structure of the earth and convection currents impact upon this process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07504" y="692696"/>
            <a:ext cx="8900392" cy="830997"/>
          </a:xfrm>
          <a:prstGeom prst="rect">
            <a:avLst/>
          </a:prstGeom>
          <a:solidFill>
            <a:schemeClr val="bg1"/>
          </a:solidFill>
          <a:ln w="31750">
            <a:solidFill>
              <a:srgbClr val="FFC000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b="1" u="sng" dirty="0">
                <a:latin typeface="Comic Sans MS" pitchFamily="66" charset="0"/>
              </a:rPr>
              <a:t>Learning Objective</a:t>
            </a:r>
            <a:r>
              <a:rPr lang="en-GB" sz="2400" b="1" dirty="0">
                <a:latin typeface="Comic Sans MS" pitchFamily="66" charset="0"/>
              </a:rPr>
              <a:t>: </a:t>
            </a:r>
            <a:r>
              <a:rPr lang="en-GB" sz="2400" dirty="0">
                <a:latin typeface="Comic Sans MS" pitchFamily="66" charset="0"/>
              </a:rPr>
              <a:t>To </a:t>
            </a:r>
            <a:r>
              <a:rPr lang="en-GB" sz="2400" u="sng" dirty="0">
                <a:latin typeface="Comic Sans MS" pitchFamily="66" charset="0"/>
              </a:rPr>
              <a:t>analyse</a:t>
            </a:r>
            <a:r>
              <a:rPr lang="en-GB" sz="2400" dirty="0">
                <a:latin typeface="Comic Sans MS" pitchFamily="66" charset="0"/>
              </a:rPr>
              <a:t> what an earthquake is and what determines its severity.</a:t>
            </a: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46B61A7A-9784-334F-A3C3-06F731B3F9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87015"/>
            <a:ext cx="8928992" cy="461665"/>
          </a:xfrm>
          <a:prstGeom prst="rect">
            <a:avLst/>
          </a:prstGeom>
          <a:solidFill>
            <a:schemeClr val="bg1"/>
          </a:solidFill>
          <a:ln w="31750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400" b="1" u="sng" dirty="0">
                <a:latin typeface="Comic Sans MS" pitchFamily="66" charset="0"/>
              </a:rPr>
              <a:t>Earthquakes </a:t>
            </a:r>
            <a:endParaRPr lang="en-GB" sz="2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6185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earthquakesandplates.files.wordpress.com/2008/05/eqfocu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66675"/>
            <a:ext cx="4968552" cy="3218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205068" y="2533676"/>
            <a:ext cx="1080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Seismic waves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3252" y="2431916"/>
            <a:ext cx="3744416" cy="4093428"/>
          </a:xfrm>
          <a:prstGeom prst="rect">
            <a:avLst/>
          </a:prstGeom>
          <a:solidFill>
            <a:schemeClr val="bg1"/>
          </a:solidFill>
          <a:ln w="349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omic Sans MS" pitchFamily="66" charset="0"/>
              </a:rPr>
              <a:t>The </a:t>
            </a:r>
            <a:r>
              <a:rPr lang="en-GB" sz="2000" b="1" dirty="0">
                <a:solidFill>
                  <a:srgbClr val="7030A0"/>
                </a:solidFill>
                <a:latin typeface="Comic Sans MS" pitchFamily="66" charset="0"/>
              </a:rPr>
              <a:t>fault line </a:t>
            </a:r>
            <a:r>
              <a:rPr lang="en-GB" sz="2000" dirty="0">
                <a:latin typeface="Comic Sans MS" pitchFamily="66" charset="0"/>
              </a:rPr>
              <a:t>is the boundary at which the earthquake occurs, causing a scar on the land called a </a:t>
            </a:r>
            <a:r>
              <a:rPr lang="en-GB" sz="2000" b="1" dirty="0">
                <a:solidFill>
                  <a:srgbClr val="7030A0"/>
                </a:solidFill>
                <a:latin typeface="Comic Sans MS" pitchFamily="66" charset="0"/>
              </a:rPr>
              <a:t>fault scarp</a:t>
            </a:r>
            <a:r>
              <a:rPr lang="en-GB" sz="2000" dirty="0">
                <a:latin typeface="Comic Sans MS" pitchFamily="66" charset="0"/>
              </a:rPr>
              <a:t>.  The </a:t>
            </a:r>
            <a:r>
              <a:rPr lang="en-GB" sz="2000" b="1" dirty="0">
                <a:solidFill>
                  <a:srgbClr val="7030A0"/>
                </a:solidFill>
                <a:latin typeface="Comic Sans MS" pitchFamily="66" charset="0"/>
              </a:rPr>
              <a:t>focus</a:t>
            </a:r>
            <a:r>
              <a:rPr lang="en-GB" sz="2000" dirty="0">
                <a:latin typeface="Comic Sans MS" pitchFamily="66" charset="0"/>
              </a:rPr>
              <a:t> of an earthquake is the point in the crust where the earthquake strikes. The </a:t>
            </a:r>
            <a:r>
              <a:rPr lang="en-GB" sz="2000" b="1" dirty="0">
                <a:solidFill>
                  <a:srgbClr val="7030A0"/>
                </a:solidFill>
                <a:latin typeface="Comic Sans MS" pitchFamily="66" charset="0"/>
              </a:rPr>
              <a:t>epicentre</a:t>
            </a:r>
            <a:r>
              <a:rPr lang="en-GB" sz="2000" dirty="0">
                <a:latin typeface="Comic Sans MS" pitchFamily="66" charset="0"/>
              </a:rPr>
              <a:t> is the point on the surface directly above the focus. </a:t>
            </a:r>
            <a:r>
              <a:rPr lang="en-GB" sz="2000" b="1" dirty="0">
                <a:solidFill>
                  <a:srgbClr val="7030A0"/>
                </a:solidFill>
                <a:latin typeface="Comic Sans MS" pitchFamily="66" charset="0"/>
              </a:rPr>
              <a:t>Seismic waves </a:t>
            </a:r>
            <a:r>
              <a:rPr lang="en-GB" sz="2000" dirty="0">
                <a:latin typeface="Comic Sans MS" pitchFamily="66" charset="0"/>
              </a:rPr>
              <a:t>are waves of energy that travel out from the focus.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55976" y="3457528"/>
            <a:ext cx="4536504" cy="1631216"/>
          </a:xfrm>
          <a:prstGeom prst="rect">
            <a:avLst/>
          </a:prstGeom>
          <a:solidFill>
            <a:schemeClr val="bg1"/>
          </a:solidFill>
          <a:ln w="31750">
            <a:solidFill>
              <a:srgbClr val="00FF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u="sng" dirty="0">
                <a:latin typeface="Comic Sans MS" pitchFamily="66" charset="0"/>
              </a:rPr>
              <a:t>Demo</a:t>
            </a:r>
            <a:r>
              <a:rPr lang="en-GB" sz="2000" b="1" dirty="0">
                <a:latin typeface="Comic Sans MS" pitchFamily="66" charset="0"/>
              </a:rPr>
              <a:t>:</a:t>
            </a:r>
            <a:endParaRPr lang="en-GB" sz="2000" dirty="0">
              <a:latin typeface="Comic Sans MS" pitchFamily="66" charset="0"/>
            </a:endParaRPr>
          </a:p>
          <a:p>
            <a:r>
              <a:rPr lang="en-GB" sz="2000" dirty="0">
                <a:latin typeface="Comic Sans MS" pitchFamily="66" charset="0"/>
              </a:rPr>
              <a:t>1-  Copy the diagram</a:t>
            </a:r>
          </a:p>
          <a:p>
            <a:r>
              <a:rPr lang="en-GB" sz="2000" dirty="0">
                <a:latin typeface="Comic Sans MS" pitchFamily="66" charset="0"/>
              </a:rPr>
              <a:t>2- Label the 5 items correctly</a:t>
            </a:r>
          </a:p>
          <a:p>
            <a:r>
              <a:rPr lang="en-GB" sz="2000" dirty="0">
                <a:latin typeface="Comic Sans MS" pitchFamily="66" charset="0"/>
              </a:rPr>
              <a:t>3 - Define focus, epicentre and seismic waves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69672" y="5244153"/>
            <a:ext cx="4536504" cy="1015663"/>
          </a:xfrm>
          <a:prstGeom prst="rect">
            <a:avLst/>
          </a:prstGeom>
          <a:solidFill>
            <a:schemeClr val="bg1"/>
          </a:solidFill>
          <a:ln w="317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u="sng" dirty="0">
                <a:latin typeface="Comic Sans MS" pitchFamily="66" charset="0"/>
              </a:rPr>
              <a:t>Challenge</a:t>
            </a:r>
            <a:r>
              <a:rPr lang="en-GB" sz="2000" b="1" dirty="0">
                <a:latin typeface="Comic Sans MS" pitchFamily="66" charset="0"/>
              </a:rPr>
              <a:t>: </a:t>
            </a:r>
            <a:r>
              <a:rPr lang="en-GB" sz="2000" dirty="0">
                <a:latin typeface="Comic Sans MS" pitchFamily="66" charset="0"/>
              </a:rPr>
              <a:t> what factors do you think affect the severity of an earthquake?</a:t>
            </a:r>
          </a:p>
        </p:txBody>
      </p:sp>
      <p:sp>
        <p:nvSpPr>
          <p:cNvPr id="2" name="Rectangle 1"/>
          <p:cNvSpPr/>
          <p:nvPr/>
        </p:nvSpPr>
        <p:spPr>
          <a:xfrm>
            <a:off x="6766489" y="1475046"/>
            <a:ext cx="765146" cy="101123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6766489" y="2061308"/>
            <a:ext cx="382573" cy="101123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5876472" y="1783250"/>
            <a:ext cx="382573" cy="101123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6383916" y="141705"/>
            <a:ext cx="765146" cy="101123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7308304" y="2636912"/>
            <a:ext cx="976884" cy="101123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179512" y="188640"/>
            <a:ext cx="1369884" cy="648072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Comic Sans MS" pitchFamily="66" charset="0"/>
              </a:rPr>
              <a:t>Fault scarp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320356" y="908720"/>
            <a:ext cx="1369884" cy="648072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Comic Sans MS" pitchFamily="66" charset="0"/>
              </a:rPr>
              <a:t>Focus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455962" y="187636"/>
            <a:ext cx="1369884" cy="648072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Comic Sans MS" pitchFamily="66" charset="0"/>
              </a:rPr>
              <a:t>Epicentre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455962" y="1628800"/>
            <a:ext cx="1369884" cy="648072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Comic Sans MS" pitchFamily="66" charset="0"/>
              </a:rPr>
              <a:t>Fault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79512" y="1638598"/>
            <a:ext cx="1369884" cy="648072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Comic Sans MS" pitchFamily="66" charset="0"/>
              </a:rPr>
              <a:t>Seismic waves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0B7FD70-1007-F740-861C-F0F5F240AC84}"/>
              </a:ext>
            </a:extLst>
          </p:cNvPr>
          <p:cNvSpPr txBox="1"/>
          <p:nvPr/>
        </p:nvSpPr>
        <p:spPr>
          <a:xfrm>
            <a:off x="4354244" y="6294400"/>
            <a:ext cx="4536504" cy="261610"/>
          </a:xfrm>
          <a:prstGeom prst="rect">
            <a:avLst/>
          </a:prstGeom>
          <a:solidFill>
            <a:schemeClr val="bg1"/>
          </a:solidFill>
          <a:ln w="317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1050" b="1" u="sng" dirty="0">
                <a:latin typeface="Comic Sans MS" pitchFamily="66" charset="0"/>
              </a:rPr>
              <a:t>Help</a:t>
            </a:r>
            <a:r>
              <a:rPr lang="en-GB" sz="1050" dirty="0">
                <a:latin typeface="Comic Sans MS" pitchFamily="66" charset="0"/>
              </a:rPr>
              <a:t>: Read section Earthquake magnitude and depth</a:t>
            </a:r>
          </a:p>
        </p:txBody>
      </p:sp>
    </p:spTree>
    <p:extLst>
      <p:ext uri="{BB962C8B-B14F-4D97-AF65-F5344CB8AC3E}">
        <p14:creationId xmlns:p14="http://schemas.microsoft.com/office/powerpoint/2010/main" val="2977272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  <p:bldP spid="19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404664"/>
            <a:ext cx="3635896" cy="6215051"/>
          </a:xfrm>
          <a:solidFill>
            <a:schemeClr val="bg1"/>
          </a:solidFill>
          <a:ln w="31750">
            <a:solidFill>
              <a:srgbClr val="00FF00"/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400" b="1" u="sng" dirty="0">
                <a:latin typeface="Comic Sans MS" pitchFamily="66" charset="0"/>
              </a:rPr>
              <a:t>Demo</a:t>
            </a:r>
            <a:r>
              <a:rPr lang="en-GB" sz="2400" b="1" dirty="0">
                <a:latin typeface="Comic Sans MS" pitchFamily="66" charset="0"/>
              </a:rPr>
              <a:t>: </a:t>
            </a:r>
            <a:r>
              <a:rPr lang="en-GB" sz="2400" dirty="0">
                <a:latin typeface="Comic Sans MS" pitchFamily="66" charset="0"/>
              </a:rPr>
              <a:t>Seismic waves on the surface</a:t>
            </a:r>
          </a:p>
          <a:p>
            <a:pPr marL="0" indent="0">
              <a:buNone/>
            </a:pPr>
            <a:endParaRPr lang="en-GB" sz="2400" b="1" u="sng" dirty="0">
              <a:latin typeface="Comic Sans MS" pitchFamily="66" charset="0"/>
            </a:endParaRPr>
          </a:p>
          <a:p>
            <a:pPr marL="265113" indent="-265113">
              <a:buFont typeface="+mj-lt"/>
              <a:buAutoNum type="arabicPeriod"/>
            </a:pPr>
            <a:r>
              <a:rPr lang="en-GB" sz="2400" dirty="0">
                <a:latin typeface="Comic Sans MS" pitchFamily="66" charset="0"/>
              </a:rPr>
              <a:t>What do the red circles represent on the diagram?</a:t>
            </a:r>
          </a:p>
          <a:p>
            <a:pPr marL="0" indent="0">
              <a:buNone/>
            </a:pPr>
            <a:r>
              <a:rPr lang="en-GB" sz="24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The red circles represent…</a:t>
            </a:r>
          </a:p>
          <a:p>
            <a:pPr marL="457200" indent="-457200">
              <a:buFont typeface="+mj-lt"/>
              <a:buAutoNum type="arabicPeriod"/>
            </a:pPr>
            <a:endParaRPr lang="en-GB" sz="2400" dirty="0">
              <a:latin typeface="Comic Sans MS" pitchFamily="66" charset="0"/>
            </a:endParaRPr>
          </a:p>
          <a:p>
            <a:pPr marL="265113" indent="-265113">
              <a:buNone/>
            </a:pPr>
            <a:r>
              <a:rPr lang="en-GB" sz="2400" dirty="0">
                <a:latin typeface="Comic Sans MS" pitchFamily="66" charset="0"/>
              </a:rPr>
              <a:t>2. Where do you think the most destruction will occur?</a:t>
            </a:r>
          </a:p>
          <a:p>
            <a:pPr marL="0" indent="0">
              <a:buNone/>
            </a:pPr>
            <a:r>
              <a:rPr lang="en-GB" sz="24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The most destructive waves are close to…</a:t>
            </a:r>
          </a:p>
          <a:p>
            <a:pPr marL="0" indent="0">
              <a:buNone/>
            </a:pPr>
            <a:endParaRPr lang="en-GB" sz="2400" i="1" dirty="0">
              <a:solidFill>
                <a:schemeClr val="tx2">
                  <a:lumMod val="60000"/>
                  <a:lumOff val="40000"/>
                </a:schemeClr>
              </a:solidFill>
              <a:latin typeface="Comic Sans MS" pitchFamily="66" charset="0"/>
            </a:endParaRPr>
          </a:p>
          <a:p>
            <a:pPr marL="0" indent="0">
              <a:buNone/>
            </a:pPr>
            <a:r>
              <a:rPr lang="en-GB" sz="2400" dirty="0">
                <a:latin typeface="Comic Sans MS" pitchFamily="66" charset="0"/>
              </a:rPr>
              <a:t>3. Define magnitude</a:t>
            </a:r>
          </a:p>
          <a:p>
            <a:pPr marL="0" indent="0">
              <a:buNone/>
            </a:pPr>
            <a:endParaRPr lang="en-GB" sz="2400" dirty="0"/>
          </a:p>
        </p:txBody>
      </p:sp>
      <p:pic>
        <p:nvPicPr>
          <p:cNvPr id="3074" name="Picture 2" descr="http://s3.amazonaws.com/readers/2009/07/05/740px1920gansuearthquakesvg1_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23347" y="1196752"/>
            <a:ext cx="4893906" cy="396044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033730" y="5296277"/>
            <a:ext cx="4858749" cy="1323439"/>
          </a:xfrm>
          <a:prstGeom prst="rect">
            <a:avLst/>
          </a:prstGeom>
          <a:solidFill>
            <a:schemeClr val="bg1"/>
          </a:solidFill>
          <a:ln w="317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b="1" u="sng" dirty="0">
                <a:latin typeface="Comic Sans MS" pitchFamily="66" charset="0"/>
              </a:rPr>
              <a:t>Challenge</a:t>
            </a:r>
            <a:r>
              <a:rPr lang="en-GB" sz="2000" b="1" dirty="0">
                <a:latin typeface="Comic Sans MS" pitchFamily="66" charset="0"/>
              </a:rPr>
              <a:t>: </a:t>
            </a:r>
            <a:r>
              <a:rPr lang="en-GB" sz="2000" dirty="0">
                <a:latin typeface="Comic Sans MS" pitchFamily="66" charset="0"/>
              </a:rPr>
              <a:t>Use the map above to explain which parts of this country would be most and least affected (N/E/S/W) 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033731" y="395947"/>
            <a:ext cx="4883522" cy="137687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GB" sz="2000" dirty="0">
                <a:latin typeface="Comic Sans MS" pitchFamily="66" charset="0"/>
              </a:rPr>
              <a:t>The red dot in the centre is the epicentre of the quake.  </a:t>
            </a:r>
          </a:p>
          <a:p>
            <a:pPr marL="0" indent="0">
              <a:buFont typeface="Arial" pitchFamily="34" charset="0"/>
              <a:buNone/>
            </a:pPr>
            <a:r>
              <a:rPr lang="en-GB" sz="2000" dirty="0">
                <a:latin typeface="Comic Sans MS" pitchFamily="66" charset="0"/>
              </a:rPr>
              <a:t>This is where the greatest </a:t>
            </a:r>
            <a:r>
              <a:rPr lang="en-GB" sz="2000" dirty="0">
                <a:solidFill>
                  <a:srgbClr val="7030A0"/>
                </a:solidFill>
                <a:latin typeface="Comic Sans MS" pitchFamily="66" charset="0"/>
              </a:rPr>
              <a:t>magnitude</a:t>
            </a:r>
            <a:r>
              <a:rPr lang="en-GB" sz="2000" dirty="0">
                <a:latin typeface="Comic Sans MS" pitchFamily="66" charset="0"/>
              </a:rPr>
              <a:t> or force of the quake is felt</a:t>
            </a:r>
            <a:endParaRPr lang="en-GB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241307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A93E910-1284-E04C-AD11-620BF90EF5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934" y="1174035"/>
            <a:ext cx="8900562" cy="4717504"/>
          </a:xfrm>
          <a:prstGeom prst="rect">
            <a:avLst/>
          </a:prstGeom>
        </p:spPr>
      </p:pic>
      <p:sp>
        <p:nvSpPr>
          <p:cNvPr id="5" name="Text Box 4">
            <a:extLst>
              <a:ext uri="{FF2B5EF4-FFF2-40B4-BE49-F238E27FC236}">
                <a16:creationId xmlns:a16="http://schemas.microsoft.com/office/drawing/2014/main" id="{1FC7664F-1D47-224D-8EF7-2269E58613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87015"/>
            <a:ext cx="8928992" cy="461665"/>
          </a:xfrm>
          <a:prstGeom prst="rect">
            <a:avLst/>
          </a:prstGeom>
          <a:solidFill>
            <a:schemeClr val="bg1"/>
          </a:solidFill>
          <a:ln w="31750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400" b="1" u="sng" dirty="0">
                <a:latin typeface="Comic Sans MS" pitchFamily="66" charset="0"/>
              </a:rPr>
              <a:t>Earthquakes </a:t>
            </a:r>
            <a:endParaRPr lang="en-GB" sz="2400" dirty="0">
              <a:latin typeface="Comic Sans MS" pitchFamily="66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D888C34D-4B2F-0143-A1B2-D5483188EBDC}"/>
              </a:ext>
            </a:extLst>
          </p:cNvPr>
          <p:cNvSpPr txBox="1">
            <a:spLocks noChangeArrowheads="1"/>
          </p:cNvSpPr>
          <p:nvPr/>
        </p:nvSpPr>
        <p:spPr>
          <a:xfrm>
            <a:off x="107504" y="629001"/>
            <a:ext cx="8928992" cy="461665"/>
          </a:xfrm>
          <a:prstGeom prst="rect">
            <a:avLst/>
          </a:prstGeom>
          <a:ln w="28575">
            <a:solidFill>
              <a:srgbClr val="73FB79"/>
            </a:solidFill>
          </a:ln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Font typeface="Arial" pitchFamily="34" charset="0"/>
              <a:buNone/>
            </a:pPr>
            <a:r>
              <a:rPr lang="en-GB" altLang="de-DE" sz="2000" b="1" u="sng" dirty="0">
                <a:latin typeface="Comic Sans MS" panose="030F0902030302020204" pitchFamily="66" charset="0"/>
              </a:rPr>
              <a:t>Demo</a:t>
            </a:r>
            <a:r>
              <a:rPr lang="en-GB" altLang="de-DE" sz="2000" b="1" dirty="0">
                <a:latin typeface="Comic Sans MS" panose="030F0902030302020204" pitchFamily="66" charset="0"/>
              </a:rPr>
              <a:t>: </a:t>
            </a:r>
            <a:r>
              <a:rPr lang="en-GB" altLang="de-DE" sz="2000" dirty="0">
                <a:latin typeface="Comic Sans MS" panose="030F0902030302020204" pitchFamily="66" charset="0"/>
              </a:rPr>
              <a:t>Ensure to make diagrams and notes on the different plate boundaries.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3342A1-80CB-B54A-A806-CE7038479773}"/>
              </a:ext>
            </a:extLst>
          </p:cNvPr>
          <p:cNvSpPr/>
          <p:nvPr/>
        </p:nvSpPr>
        <p:spPr>
          <a:xfrm>
            <a:off x="228971" y="5725705"/>
            <a:ext cx="3601920" cy="738664"/>
          </a:xfrm>
          <a:prstGeom prst="rect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en" sz="1400" b="1" dirty="0">
                <a:latin typeface="Comic Sans MS" panose="030F0902030302020204" pitchFamily="66" charset="0"/>
              </a:rPr>
              <a:t>At divergent plate boundaries, earthquakes tend to be weak and shallow</a:t>
            </a:r>
            <a:r>
              <a:rPr lang="en" sz="1400" dirty="0">
                <a:latin typeface="Comic Sans MS" panose="030F0902030302020204" pitchFamily="66" charset="0"/>
              </a:rPr>
              <a:t>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18FFEDA-5180-7847-9D9D-CAAADDDD9B75}"/>
              </a:ext>
            </a:extLst>
          </p:cNvPr>
          <p:cNvSpPr/>
          <p:nvPr/>
        </p:nvSpPr>
        <p:spPr>
          <a:xfrm>
            <a:off x="6508298" y="5725705"/>
            <a:ext cx="2499768" cy="954107"/>
          </a:xfrm>
          <a:prstGeom prst="rect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en" sz="1400" b="1" dirty="0">
                <a:latin typeface="Comic Sans MS" panose="030F0902030302020204" pitchFamily="66" charset="0"/>
              </a:rPr>
              <a:t>Transform plate boundaries, have shallow, but very powerful earthquakes.</a:t>
            </a:r>
            <a:endParaRPr lang="en" sz="1400" dirty="0">
              <a:latin typeface="Comic Sans MS" panose="030F0902030302020204" pitchFamily="66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4FEF950-AC01-5349-B4F2-E0DA9CE7FE8A}"/>
              </a:ext>
            </a:extLst>
          </p:cNvPr>
          <p:cNvSpPr/>
          <p:nvPr/>
        </p:nvSpPr>
        <p:spPr>
          <a:xfrm>
            <a:off x="3923928" y="5725705"/>
            <a:ext cx="2520280" cy="1015663"/>
          </a:xfrm>
          <a:prstGeom prst="rect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" sz="1200" b="1" dirty="0">
                <a:solidFill>
                  <a:srgbClr val="000000"/>
                </a:solidFill>
                <a:latin typeface="Comic Sans MS" panose="030F0902030302020204" pitchFamily="66" charset="0"/>
              </a:rPr>
              <a:t>In general, the deepest and the most powerful earthquakes occur at plate collision (or subduction) zones at convergent plate boundaries.</a:t>
            </a:r>
            <a:endParaRPr lang="en-GB" sz="1200" dirty="0"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32776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7491EE1-54EE-4B4A-9AD4-4128C5F09B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2108"/>
          <a:stretch/>
        </p:blipFill>
        <p:spPr>
          <a:xfrm>
            <a:off x="107504" y="2011956"/>
            <a:ext cx="6010602" cy="4014963"/>
          </a:xfrm>
          <a:prstGeom prst="rect">
            <a:avLst/>
          </a:prstGeom>
          <a:ln w="28575">
            <a:solidFill>
              <a:srgbClr val="7030A0"/>
            </a:solidFill>
          </a:ln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5B2235C3-71A3-5744-9AE1-FD1FF77C33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118739"/>
            <a:ext cx="8928992" cy="549922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de-DE" sz="2800" b="1" u="sng" dirty="0">
                <a:solidFill>
                  <a:schemeClr val="tx1"/>
                </a:solidFill>
                <a:latin typeface="Comic Sans MS" panose="030F0902030302020204" pitchFamily="66" charset="0"/>
              </a:rPr>
              <a:t>Earthquakes and plate boundaries </a:t>
            </a:r>
            <a:endParaRPr lang="en-US" altLang="de-DE" sz="2800" b="1" u="sng" dirty="0">
              <a:solidFill>
                <a:schemeClr val="tx1"/>
              </a:solidFill>
              <a:latin typeface="Comic Sans MS" panose="030F0902030302020204" pitchFamily="66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1DBAFD0-B1BD-AD46-A503-7E20476AB5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0487713"/>
              </p:ext>
            </p:extLst>
          </p:nvPr>
        </p:nvGraphicFramePr>
        <p:xfrm>
          <a:off x="6385496" y="1455166"/>
          <a:ext cx="2651000" cy="2209800"/>
        </p:xfrm>
        <a:graphic>
          <a:graphicData uri="http://schemas.openxmlformats.org/drawingml/2006/table">
            <a:tbl>
              <a:tblPr/>
              <a:tblGrid>
                <a:gridCol w="2651000">
                  <a:extLst>
                    <a:ext uri="{9D8B030D-6E8A-4147-A177-3AD203B41FA5}">
                      <a16:colId xmlns:a16="http://schemas.microsoft.com/office/drawing/2014/main" val="2829932873"/>
                    </a:ext>
                  </a:extLst>
                </a:gridCol>
              </a:tblGrid>
              <a:tr h="447675">
                <a:tc>
                  <a:txBody>
                    <a:bodyPr/>
                    <a:lstStyle/>
                    <a:p>
                      <a:r>
                        <a:rPr lang="en" sz="2000" b="0" dirty="0">
                          <a:latin typeface="Comic Sans MS" panose="030F0902030302020204" pitchFamily="66" charset="0"/>
                        </a:rPr>
                        <a:t>At convergent plate boundaries, where two continental plates collide earthquakes are deep and also very powerful.</a:t>
                      </a: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0559462"/>
                  </a:ext>
                </a:extLst>
              </a:tr>
            </a:tbl>
          </a:graphicData>
        </a:graphic>
      </p:graphicFrame>
      <p:sp>
        <p:nvSpPr>
          <p:cNvPr id="7" name="Rectangle 3">
            <a:extLst>
              <a:ext uri="{FF2B5EF4-FFF2-40B4-BE49-F238E27FC236}">
                <a16:creationId xmlns:a16="http://schemas.microsoft.com/office/drawing/2014/main" id="{4FF75499-3BC3-4647-BF19-6AE284D146DB}"/>
              </a:ext>
            </a:extLst>
          </p:cNvPr>
          <p:cNvSpPr txBox="1">
            <a:spLocks noChangeArrowheads="1"/>
          </p:cNvSpPr>
          <p:nvPr/>
        </p:nvSpPr>
        <p:spPr>
          <a:xfrm>
            <a:off x="107504" y="831081"/>
            <a:ext cx="8928992" cy="461665"/>
          </a:xfrm>
          <a:prstGeom prst="rect">
            <a:avLst/>
          </a:prstGeom>
          <a:ln w="28575">
            <a:solidFill>
              <a:srgbClr val="73FB79"/>
            </a:solidFill>
          </a:ln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Font typeface="Arial" pitchFamily="34" charset="0"/>
              <a:buNone/>
            </a:pPr>
            <a:r>
              <a:rPr lang="en-GB" altLang="de-DE" sz="2000" b="1" u="sng" dirty="0">
                <a:latin typeface="Comic Sans MS" panose="030F0902030302020204" pitchFamily="66" charset="0"/>
              </a:rPr>
              <a:t>Demo</a:t>
            </a:r>
            <a:r>
              <a:rPr lang="en-GB" altLang="de-DE" sz="2000" b="1" dirty="0">
                <a:latin typeface="Comic Sans MS" panose="030F0902030302020204" pitchFamily="66" charset="0"/>
              </a:rPr>
              <a:t>: </a:t>
            </a:r>
            <a:r>
              <a:rPr lang="en-GB" altLang="de-DE" sz="2000" dirty="0">
                <a:latin typeface="Comic Sans MS" panose="030F0902030302020204" pitchFamily="66" charset="0"/>
              </a:rPr>
              <a:t>Ensure to make diagrams and notes on the different plate boundaries. 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20020023-1892-124F-AC21-E5CA491CEC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1366910"/>
            <a:ext cx="6010602" cy="549922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de-DE" sz="2800" b="1" u="sng" dirty="0">
                <a:solidFill>
                  <a:schemeClr val="tx1"/>
                </a:solidFill>
                <a:latin typeface="Comic Sans MS" panose="030F0902030302020204" pitchFamily="66" charset="0"/>
              </a:rPr>
              <a:t>Continental Collision Boundary</a:t>
            </a:r>
          </a:p>
        </p:txBody>
      </p:sp>
    </p:spTree>
    <p:extLst>
      <p:ext uri="{BB962C8B-B14F-4D97-AF65-F5344CB8AC3E}">
        <p14:creationId xmlns:p14="http://schemas.microsoft.com/office/powerpoint/2010/main" val="37635326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395288" y="188913"/>
            <a:ext cx="8424862" cy="936625"/>
          </a:xfrm>
          <a:solidFill>
            <a:schemeClr val="bg1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GB" sz="2600" b="1">
                <a:latin typeface="Comic Sans MS" pitchFamily="66" charset="0"/>
              </a:rPr>
              <a:t>Assessment for learning – </a:t>
            </a:r>
            <a:br>
              <a:rPr lang="en-GB" sz="2600" b="1">
                <a:latin typeface="Comic Sans MS" pitchFamily="66" charset="0"/>
              </a:rPr>
            </a:br>
            <a:r>
              <a:rPr lang="en-GB" sz="2600" b="1">
                <a:latin typeface="Comic Sans MS" pitchFamily="66" charset="0"/>
              </a:rPr>
              <a:t>interim progress check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3429000"/>
            <a:ext cx="8424862" cy="1008063"/>
          </a:xfrm>
          <a:solidFill>
            <a:schemeClr val="bg1"/>
          </a:solidFill>
          <a:ln w="38100">
            <a:solidFill>
              <a:srgbClr val="0000FF"/>
            </a:solidFill>
          </a:ln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GB" sz="2600" dirty="0">
                <a:latin typeface="Comic Sans MS" pitchFamily="66" charset="0"/>
              </a:rPr>
              <a:t>Please complete the activity below reflecting on your learning so in today’s lesson:</a:t>
            </a:r>
          </a:p>
          <a:p>
            <a:pPr>
              <a:defRPr/>
            </a:pPr>
            <a:endParaRPr lang="en-GB" sz="2600" dirty="0">
              <a:latin typeface="Comic Sans MS" pitchFamily="66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95288" y="4581525"/>
            <a:ext cx="8424862" cy="2087563"/>
          </a:xfrm>
          <a:prstGeom prst="rect">
            <a:avLst/>
          </a:prstGeom>
          <a:solidFill>
            <a:schemeClr val="bg1"/>
          </a:solidFill>
          <a:ln w="38100">
            <a:solidFill>
              <a:srgbClr val="0000FF"/>
            </a:solidFill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Clr>
                <a:srgbClr val="00007D"/>
              </a:buClr>
              <a:buFont typeface="Wingdings" pitchFamily="2" charset="2"/>
              <a:buNone/>
              <a:defRPr/>
            </a:pPr>
            <a:r>
              <a:rPr lang="en-GB" sz="2600" dirty="0">
                <a:solidFill>
                  <a:srgbClr val="000000"/>
                </a:solidFill>
                <a:latin typeface="Comic Sans MS" pitchFamily="66" charset="0"/>
              </a:rPr>
              <a:t>So far in this lesson, I have learnt:</a:t>
            </a:r>
          </a:p>
          <a:p>
            <a:pPr>
              <a:buClr>
                <a:srgbClr val="00007D"/>
              </a:buClr>
              <a:buSzPct val="100000"/>
              <a:buFont typeface="Arial" pitchFamily="34" charset="0"/>
              <a:buChar char="•"/>
              <a:defRPr/>
            </a:pPr>
            <a:r>
              <a:rPr lang="en-GB" sz="2600" dirty="0">
                <a:solidFill>
                  <a:srgbClr val="000000"/>
                </a:solidFill>
                <a:latin typeface="Comic Sans MS" pitchFamily="66" charset="0"/>
              </a:rPr>
              <a:t> </a:t>
            </a:r>
          </a:p>
          <a:p>
            <a:pPr>
              <a:buClr>
                <a:srgbClr val="00007D"/>
              </a:buClr>
              <a:buSzPct val="100000"/>
              <a:buFont typeface="Arial" pitchFamily="34" charset="0"/>
              <a:buChar char="•"/>
              <a:defRPr/>
            </a:pPr>
            <a:r>
              <a:rPr lang="en-GB" sz="2600" dirty="0">
                <a:solidFill>
                  <a:srgbClr val="000000"/>
                </a:solidFill>
                <a:latin typeface="Comic Sans MS" pitchFamily="66" charset="0"/>
              </a:rPr>
              <a:t> </a:t>
            </a:r>
          </a:p>
          <a:p>
            <a:pPr>
              <a:buClr>
                <a:srgbClr val="00007D"/>
              </a:buClr>
              <a:buSzPct val="100000"/>
              <a:buFont typeface="Arial" pitchFamily="34" charset="0"/>
              <a:buChar char="•"/>
              <a:defRPr/>
            </a:pPr>
            <a:r>
              <a:rPr lang="en-GB" sz="2600" dirty="0">
                <a:solidFill>
                  <a:srgbClr val="000000"/>
                </a:solidFill>
                <a:latin typeface="Comic Sans MS" pitchFamily="66" charset="0"/>
              </a:rPr>
              <a:t> </a:t>
            </a:r>
          </a:p>
          <a:p>
            <a:pPr marL="0" indent="0">
              <a:buClr>
                <a:srgbClr val="00007D"/>
              </a:buClr>
              <a:buFont typeface="Wingdings" pitchFamily="2" charset="2"/>
              <a:buNone/>
              <a:defRPr/>
            </a:pPr>
            <a:endParaRPr lang="en-GB" sz="2600" dirty="0">
              <a:solidFill>
                <a:srgbClr val="000000"/>
              </a:solidFill>
              <a:latin typeface="Comic Sans MS" pitchFamily="66" charset="0"/>
            </a:endParaRPr>
          </a:p>
          <a:p>
            <a:pPr>
              <a:buClr>
                <a:srgbClr val="00007D"/>
              </a:buClr>
              <a:defRPr/>
            </a:pPr>
            <a:endParaRPr lang="en-GB" sz="2600" dirty="0">
              <a:solidFill>
                <a:srgbClr val="000000"/>
              </a:solidFill>
              <a:latin typeface="Comic Sans MS" pitchFamily="66" charset="0"/>
            </a:endParaRPr>
          </a:p>
        </p:txBody>
      </p:sp>
      <p:pic>
        <p:nvPicPr>
          <p:cNvPr id="5122" name="Picture 2" descr="http://blog.scooterunderground.ca/wp-content/uploads/traffic_light_amber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340768"/>
            <a:ext cx="1417761" cy="178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1907704" y="1448490"/>
            <a:ext cx="6912446" cy="1384995"/>
          </a:xfrm>
          <a:prstGeom prst="rect">
            <a:avLst/>
          </a:prstGeom>
          <a:solidFill>
            <a:schemeClr val="bg1"/>
          </a:solidFill>
          <a:ln w="38100">
            <a:solidFill>
              <a:srgbClr val="FFC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sz="2600" u="sng" dirty="0">
                <a:latin typeface="Comic Sans MS" pitchFamily="66" charset="0"/>
              </a:rPr>
              <a:t>Learning objectives</a:t>
            </a:r>
            <a:r>
              <a:rPr lang="en-GB" sz="2600" dirty="0">
                <a:latin typeface="Comic Sans MS" pitchFamily="66" charset="0"/>
              </a:rPr>
              <a:t>: </a:t>
            </a:r>
            <a:r>
              <a:rPr lang="en-GB" sz="2800" dirty="0">
                <a:latin typeface="Comic Sans MS" pitchFamily="66" charset="0"/>
              </a:rPr>
              <a:t>To </a:t>
            </a:r>
            <a:r>
              <a:rPr lang="en-GB" sz="2800" u="sng" dirty="0">
                <a:latin typeface="Comic Sans MS" pitchFamily="66" charset="0"/>
              </a:rPr>
              <a:t>analyse</a:t>
            </a:r>
            <a:r>
              <a:rPr lang="en-GB" sz="2800" dirty="0">
                <a:latin typeface="Comic Sans MS" pitchFamily="66" charset="0"/>
              </a:rPr>
              <a:t> what an earthquake is and how and where they form</a:t>
            </a:r>
            <a:r>
              <a:rPr lang="en-GB" sz="2800" b="1" u="sng" dirty="0">
                <a:latin typeface="Comic Sans MS" pitchFamily="66" charset="0"/>
              </a:rPr>
              <a:t> </a:t>
            </a:r>
            <a:endParaRPr lang="en-GB" sz="26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20802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POINTS" val="1"/>
  <p:tag name="TIME" val="15"/>
  <p:tag name="QUESTION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4580</TotalTime>
  <Words>846</Words>
  <Application>Microsoft Macintosh PowerPoint</Application>
  <PresentationFormat>On-screen Show (4:3)</PresentationFormat>
  <Paragraphs>88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Comic Sans MS</vt:lpstr>
      <vt:lpstr>Wingdings</vt:lpstr>
      <vt:lpstr>Office Theme</vt:lpstr>
      <vt:lpstr>PowerPoint Presentation</vt:lpstr>
      <vt:lpstr>PowerPoint Presentation</vt:lpstr>
      <vt:lpstr>Global distribution of earthquakes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Assessment for learning –  interim progress check</vt:lpstr>
      <vt:lpstr>PowerPoint Presentation</vt:lpstr>
      <vt:lpstr>PowerPoint Presentation</vt:lpstr>
      <vt:lpstr>Assessment for learning –  End of lesson progress check</vt:lpstr>
    </vt:vector>
  </TitlesOfParts>
  <Company>Lea Valley High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Lauren Hammond</dc:creator>
  <cp:lastModifiedBy>Martin Roberts</cp:lastModifiedBy>
  <cp:revision>24</cp:revision>
  <dcterms:created xsi:type="dcterms:W3CDTF">2012-12-07T13:24:45Z</dcterms:created>
  <dcterms:modified xsi:type="dcterms:W3CDTF">2019-03-27T17:47:03Z</dcterms:modified>
</cp:coreProperties>
</file>