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70" r:id="rId4"/>
    <p:sldId id="260" r:id="rId5"/>
    <p:sldId id="271" r:id="rId6"/>
    <p:sldId id="274" r:id="rId7"/>
    <p:sldId id="277" r:id="rId8"/>
    <p:sldId id="275" r:id="rId9"/>
    <p:sldId id="280" r:id="rId10"/>
    <p:sldId id="278" r:id="rId11"/>
    <p:sldId id="265" r:id="rId12"/>
    <p:sldId id="269" r:id="rId13"/>
    <p:sldId id="279" r:id="rId14"/>
    <p:sldId id="283" r:id="rId15"/>
    <p:sldId id="268" r:id="rId16"/>
    <p:sldId id="264" r:id="rId17"/>
    <p:sldId id="276" r:id="rId18"/>
  </p:sldIdLst>
  <p:sldSz cx="12192000" cy="6858000"/>
  <p:notesSz cx="6881813"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er Questions (AFL)" id="{03BF3A27-AB4E-4042-94EA-422A2E309BE6}">
          <p14:sldIdLst>
            <p14:sldId id="281"/>
            <p14:sldId id="282"/>
          </p14:sldIdLst>
        </p14:section>
        <p14:section name="Sustainable Cities (New Topic)" id="{907CF911-9EC1-4BD3-93E8-4BEEF10EDDC8}">
          <p14:sldIdLst>
            <p14:sldId id="270"/>
            <p14:sldId id="260"/>
            <p14:sldId id="271"/>
            <p14:sldId id="274"/>
            <p14:sldId id="277"/>
            <p14:sldId id="275"/>
            <p14:sldId id="280"/>
            <p14:sldId id="278"/>
            <p14:sldId id="265"/>
            <p14:sldId id="269"/>
            <p14:sldId id="279"/>
            <p14:sldId id="283"/>
            <p14:sldId id="268"/>
            <p14:sldId id="264"/>
            <p14:sldId id="2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70" d="100"/>
          <a:sy n="70" d="100"/>
        </p:scale>
        <p:origin x="53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4-04T08:20:37.94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0,'25'0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6E6202-7C4B-436A-8594-44BB2750E62F}"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383435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6E6202-7C4B-436A-8594-44BB2750E62F}"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371711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6E6202-7C4B-436A-8594-44BB2750E62F}"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44976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6E6202-7C4B-436A-8594-44BB2750E62F}"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148968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6E6202-7C4B-436A-8594-44BB2750E62F}"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282673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6E6202-7C4B-436A-8594-44BB2750E62F}" type="datetimeFigureOut">
              <a:rPr lang="en-GB" smtClean="0"/>
              <a:t>20/11/2015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217626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6E6202-7C4B-436A-8594-44BB2750E62F}" type="datetimeFigureOut">
              <a:rPr lang="en-GB" smtClean="0"/>
              <a:t>20/11/2015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240875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6E6202-7C4B-436A-8594-44BB2750E62F}" type="datetimeFigureOut">
              <a:rPr lang="en-GB" smtClean="0"/>
              <a:t>20/11/2015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12363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E6202-7C4B-436A-8594-44BB2750E62F}" type="datetimeFigureOut">
              <a:rPr lang="en-GB" smtClean="0"/>
              <a:t>20/11/2015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280072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E6202-7C4B-436A-8594-44BB2750E62F}" type="datetimeFigureOut">
              <a:rPr lang="en-GB" smtClean="0"/>
              <a:t>20/11/2015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321486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E6202-7C4B-436A-8594-44BB2750E62F}" type="datetimeFigureOut">
              <a:rPr lang="en-GB" smtClean="0"/>
              <a:t>20/11/2015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121500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E6202-7C4B-436A-8594-44BB2750E62F}" type="datetimeFigureOut">
              <a:rPr lang="en-GB" smtClean="0"/>
              <a:t>20/11/2015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14F0D-777A-4057-AF4A-F89F7395EA64}" type="slidenum">
              <a:rPr lang="en-GB" smtClean="0"/>
              <a:t>‹#›</a:t>
            </a:fld>
            <a:endParaRPr lang="en-GB"/>
          </a:p>
        </p:txBody>
      </p:sp>
    </p:spTree>
    <p:extLst>
      <p:ext uri="{BB962C8B-B14F-4D97-AF65-F5344CB8AC3E}">
        <p14:creationId xmlns:p14="http://schemas.microsoft.com/office/powerpoint/2010/main" val="4152101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jaS2YD57grI"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NIaz61zpLf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theguardian.com/global-development/audio/2011/sep/26/global-development-podcast-gender-equality" TargetMode="Externa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B2ND8qkqTc"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8465" y="590550"/>
            <a:ext cx="7546975" cy="5838825"/>
          </a:xfrm>
          <a:prstGeom prst="rect">
            <a:avLst/>
          </a:prstGeom>
        </p:spPr>
      </p:pic>
      <p:sp>
        <p:nvSpPr>
          <p:cNvPr id="6" name="Title 1"/>
          <p:cNvSpPr txBox="1">
            <a:spLocks/>
          </p:cNvSpPr>
          <p:nvPr/>
        </p:nvSpPr>
        <p:spPr>
          <a:xfrm>
            <a:off x="137287" y="79568"/>
            <a:ext cx="11951968"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smtClean="0">
                <a:latin typeface="Comic Sans MS" panose="030F0702030302020204" pitchFamily="66" charset="0"/>
                <a:ea typeface="ＭＳ Ｐゴシック" pitchFamily="34" charset="-128"/>
              </a:rPr>
              <a:t>Urban Stress</a:t>
            </a:r>
            <a:endParaRPr lang="en-US" altLang="en-US" sz="2000" u="sng" dirty="0">
              <a:latin typeface="Comic Sans MS" panose="030F0702030302020204" pitchFamily="66" charset="0"/>
              <a:ea typeface="ＭＳ Ｐゴシック" pitchFamily="34" charset="-128"/>
            </a:endParaRPr>
          </a:p>
        </p:txBody>
      </p:sp>
      <p:sp>
        <p:nvSpPr>
          <p:cNvPr id="7" name="Rectangle 6"/>
          <p:cNvSpPr/>
          <p:nvPr/>
        </p:nvSpPr>
        <p:spPr>
          <a:xfrm>
            <a:off x="7721599" y="819279"/>
            <a:ext cx="4367655" cy="2585323"/>
          </a:xfrm>
          <a:prstGeom prst="rect">
            <a:avLst/>
          </a:prstGeom>
          <a:ln w="28575">
            <a:solidFill>
              <a:srgbClr val="00FF00"/>
            </a:solidFill>
          </a:ln>
        </p:spPr>
        <p:txBody>
          <a:bodyPr wrap="square">
            <a:spAutoFit/>
          </a:bodyPr>
          <a:lstStyle/>
          <a:p>
            <a:r>
              <a:rPr lang="en-GB" dirty="0">
                <a:latin typeface="Comic Sans MS" panose="030F0702030302020204" pitchFamily="66" charset="0"/>
              </a:rPr>
              <a:t>Describe the trends shown in the graph</a:t>
            </a:r>
            <a:r>
              <a:rPr lang="en-GB" dirty="0" smtClean="0">
                <a:latin typeface="Comic Sans MS" panose="030F0702030302020204" pitchFamily="66" charset="0"/>
              </a:rPr>
              <a:t>. [4]</a:t>
            </a:r>
          </a:p>
          <a:p>
            <a:endParaRPr lang="en-GB" dirty="0">
              <a:latin typeface="Comic Sans MS" panose="030F0702030302020204" pitchFamily="66" charset="0"/>
            </a:endParaRPr>
          </a:p>
          <a:p>
            <a:r>
              <a:rPr lang="en-GB" dirty="0">
                <a:latin typeface="Comic Sans MS" panose="030F0702030302020204" pitchFamily="66" charset="0"/>
              </a:rPr>
              <a:t>Explain three symptoms of urban stress</a:t>
            </a:r>
            <a:r>
              <a:rPr lang="en-GB" dirty="0" smtClean="0">
                <a:latin typeface="Comic Sans MS" panose="030F0702030302020204" pitchFamily="66" charset="0"/>
              </a:rPr>
              <a:t>. [3x2]</a:t>
            </a:r>
          </a:p>
          <a:p>
            <a:endParaRPr lang="en-GB" dirty="0">
              <a:latin typeface="Comic Sans MS" panose="030F0702030302020204" pitchFamily="66" charset="0"/>
            </a:endParaRPr>
          </a:p>
          <a:p>
            <a:r>
              <a:rPr lang="en-GB" dirty="0">
                <a:latin typeface="Comic Sans MS" panose="030F0702030302020204" pitchFamily="66" charset="0"/>
              </a:rPr>
              <a:t>“Urban poverty and deprivation are widespread in all cities.” Discuss this statement</a:t>
            </a:r>
            <a:r>
              <a:rPr lang="en-GB" dirty="0" smtClean="0">
                <a:latin typeface="Comic Sans MS" panose="030F0702030302020204" pitchFamily="66" charset="0"/>
              </a:rPr>
              <a:t>. [10]</a:t>
            </a:r>
            <a:endParaRPr lang="en-GB" dirty="0">
              <a:latin typeface="Comic Sans MS" panose="030F0702030302020204" pitchFamily="66" charset="0"/>
            </a:endParaRPr>
          </a:p>
        </p:txBody>
      </p:sp>
      <p:sp>
        <p:nvSpPr>
          <p:cNvPr id="8" name="Rectangle 7"/>
          <p:cNvSpPr/>
          <p:nvPr/>
        </p:nvSpPr>
        <p:spPr>
          <a:xfrm>
            <a:off x="7721599" y="3660510"/>
            <a:ext cx="4367655" cy="2585323"/>
          </a:xfrm>
          <a:prstGeom prst="rect">
            <a:avLst/>
          </a:prstGeom>
          <a:ln w="28575">
            <a:solidFill>
              <a:srgbClr val="7030A0"/>
            </a:solidFill>
          </a:ln>
        </p:spPr>
        <p:txBody>
          <a:bodyPr wrap="square">
            <a:spAutoFit/>
          </a:bodyPr>
          <a:lstStyle/>
          <a:p>
            <a:r>
              <a:rPr lang="en-GB" dirty="0">
                <a:latin typeface="Comic Sans MS" panose="030F0702030302020204" pitchFamily="66" charset="0"/>
              </a:rPr>
              <a:t>The amount of sewage produced and treated both increase</a:t>
            </a:r>
          </a:p>
          <a:p>
            <a:r>
              <a:rPr lang="en-GB" dirty="0">
                <a:latin typeface="Comic Sans MS" panose="030F0702030302020204" pitchFamily="66" charset="0"/>
              </a:rPr>
              <a:t>Sewage produced has increased at a faster rate than sewage treated</a:t>
            </a:r>
          </a:p>
          <a:p>
            <a:r>
              <a:rPr lang="en-GB" dirty="0">
                <a:latin typeface="Comic Sans MS" panose="030F0702030302020204" pitchFamily="66" charset="0"/>
              </a:rPr>
              <a:t>Rate of growth has slowed since 2000</a:t>
            </a:r>
          </a:p>
          <a:p>
            <a:r>
              <a:rPr lang="en-GB" dirty="0">
                <a:latin typeface="Comic Sans MS" panose="030F0702030302020204" pitchFamily="66" charset="0"/>
              </a:rPr>
              <a:t>Biggest increase between 1990 and 2000 in sewage produced and sewage treated</a:t>
            </a:r>
          </a:p>
          <a:p>
            <a:r>
              <a:rPr lang="en-GB" dirty="0">
                <a:latin typeface="Comic Sans MS" panose="030F0702030302020204" pitchFamily="66" charset="0"/>
              </a:rPr>
              <a:t>Provides quantification.</a:t>
            </a:r>
          </a:p>
        </p:txBody>
      </p:sp>
    </p:spTree>
    <p:extLst>
      <p:ext uri="{BB962C8B-B14F-4D97-AF65-F5344CB8AC3E}">
        <p14:creationId xmlns:p14="http://schemas.microsoft.com/office/powerpoint/2010/main" val="16718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6904" y="219119"/>
            <a:ext cx="9978192" cy="6419762"/>
          </a:xfrm>
          <a:prstGeom prst="rect">
            <a:avLst/>
          </a:prstGeom>
          <a:ln w="28575">
            <a:solidFill>
              <a:srgbClr val="7030A0"/>
            </a:solidFill>
          </a:ln>
        </p:spPr>
      </p:pic>
      <p:sp>
        <p:nvSpPr>
          <p:cNvPr id="2" name="Action Button: Movie 1">
            <a:hlinkClick r:id="rId3" highlightClick="1"/>
          </p:cNvPr>
          <p:cNvSpPr/>
          <p:nvPr/>
        </p:nvSpPr>
        <p:spPr>
          <a:xfrm>
            <a:off x="484632" y="219119"/>
            <a:ext cx="448056" cy="31123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4788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7287" y="79568"/>
            <a:ext cx="11914503"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smtClean="0">
                <a:latin typeface="Comic Sans MS" panose="030F0702030302020204" pitchFamily="66" charset="0"/>
                <a:ea typeface="ＭＳ Ｐゴシック" pitchFamily="34" charset="-128"/>
              </a:rPr>
              <a:t>Sustainable Cities</a:t>
            </a:r>
            <a:endParaRPr lang="en-US" altLang="en-US" sz="2000" u="sng" dirty="0">
              <a:latin typeface="Comic Sans MS" panose="030F0702030302020204" pitchFamily="66" charset="0"/>
              <a:ea typeface="ＭＳ Ｐゴシック" pitchFamily="34" charset="-128"/>
            </a:endParaRPr>
          </a:p>
        </p:txBody>
      </p:sp>
      <p:sp>
        <p:nvSpPr>
          <p:cNvPr id="2" name="Rectangle 1"/>
          <p:cNvSpPr/>
          <p:nvPr/>
        </p:nvSpPr>
        <p:spPr>
          <a:xfrm>
            <a:off x="137287" y="738341"/>
            <a:ext cx="5742305" cy="5355312"/>
          </a:xfrm>
          <a:prstGeom prst="rect">
            <a:avLst/>
          </a:prstGeom>
          <a:ln w="28575">
            <a:solidFill>
              <a:srgbClr val="7030A0"/>
            </a:solidFill>
          </a:ln>
        </p:spPr>
        <p:txBody>
          <a:bodyPr wrap="square">
            <a:spAutoFit/>
          </a:bodyPr>
          <a:lstStyle/>
          <a:p>
            <a:r>
              <a:rPr lang="en-GB" b="1" u="sng" dirty="0">
                <a:latin typeface="Comic Sans MS" panose="030F0702030302020204" pitchFamily="66" charset="0"/>
              </a:rPr>
              <a:t>Sustainable Development</a:t>
            </a:r>
            <a:r>
              <a:rPr lang="en-GB" dirty="0">
                <a:latin typeface="Comic Sans MS" panose="030F0702030302020204" pitchFamily="66" charset="0"/>
              </a:rPr>
              <a:t>: Meeting the needs of today's population without compromising the needs of future generations. Today sustainable development is usually considered to include environmental, social and economic sustainability (see definitions below). If development includes social, economic and environmental aspects then it is considered to be sustainable development.</a:t>
            </a:r>
          </a:p>
          <a:p>
            <a:endParaRPr lang="en-GB" dirty="0">
              <a:latin typeface="Comic Sans MS" panose="030F0702030302020204" pitchFamily="66" charset="0"/>
            </a:endParaRPr>
          </a:p>
          <a:p>
            <a:r>
              <a:rPr lang="en-GB" b="1" u="sng" dirty="0">
                <a:latin typeface="Comic Sans MS" panose="030F0702030302020204" pitchFamily="66" charset="0"/>
              </a:rPr>
              <a:t>Stewardship: </a:t>
            </a:r>
            <a:r>
              <a:rPr lang="en-GB" dirty="0">
                <a:latin typeface="Comic Sans MS" panose="030F0702030302020204" pitchFamily="66" charset="0"/>
              </a:rPr>
              <a:t>The act of overseeing the protection of something e.g. rainforests.</a:t>
            </a:r>
          </a:p>
          <a:p>
            <a:endParaRPr lang="en-GB" b="1" u="sng" dirty="0">
              <a:latin typeface="Comic Sans MS" panose="030F0702030302020204" pitchFamily="66" charset="0"/>
            </a:endParaRPr>
          </a:p>
          <a:p>
            <a:r>
              <a:rPr lang="en-GB" b="1" u="sng" dirty="0">
                <a:latin typeface="Comic Sans MS" panose="030F0702030302020204" pitchFamily="66" charset="0"/>
              </a:rPr>
              <a:t>Conservation</a:t>
            </a:r>
            <a:r>
              <a:rPr lang="en-GB" dirty="0">
                <a:latin typeface="Comic Sans MS" panose="030F0702030302020204" pitchFamily="66" charset="0"/>
              </a:rPr>
              <a:t>: The act of preserving and protecting something.</a:t>
            </a:r>
          </a:p>
          <a:p>
            <a:endParaRPr lang="en-GB" dirty="0">
              <a:latin typeface="Comic Sans MS" panose="030F0702030302020204" pitchFamily="66" charset="0"/>
            </a:endParaRPr>
          </a:p>
          <a:p>
            <a:r>
              <a:rPr lang="en-GB" b="1" u="sng" dirty="0">
                <a:latin typeface="Comic Sans MS" panose="030F0702030302020204" pitchFamily="66" charset="0"/>
              </a:rPr>
              <a:t>Environment</a:t>
            </a:r>
            <a:r>
              <a:rPr lang="en-GB" dirty="0">
                <a:latin typeface="Comic Sans MS" panose="030F0702030302020204" pitchFamily="66" charset="0"/>
              </a:rPr>
              <a:t>: The things that surround you. In Geography when we talk about the environment we normally mean the natural things that surround you e.g. trees, rivers, mountains and lakes.</a:t>
            </a:r>
          </a:p>
        </p:txBody>
      </p:sp>
      <p:pic>
        <p:nvPicPr>
          <p:cNvPr id="3" name="Picture 2"/>
          <p:cNvPicPr>
            <a:picLocks noChangeAspect="1"/>
          </p:cNvPicPr>
          <p:nvPr/>
        </p:nvPicPr>
        <p:blipFill>
          <a:blip r:embed="rId2"/>
          <a:stretch>
            <a:fillRect/>
          </a:stretch>
        </p:blipFill>
        <p:spPr>
          <a:xfrm>
            <a:off x="6094537" y="2063705"/>
            <a:ext cx="5957251" cy="3763327"/>
          </a:xfrm>
          <a:prstGeom prst="rect">
            <a:avLst/>
          </a:prstGeom>
          <a:ln w="28575">
            <a:solidFill>
              <a:srgbClr val="7030A0"/>
            </a:solidFill>
          </a:ln>
        </p:spPr>
      </p:pic>
      <p:sp>
        <p:nvSpPr>
          <p:cNvPr id="9" name="Rectangle 8"/>
          <p:cNvSpPr/>
          <p:nvPr/>
        </p:nvSpPr>
        <p:spPr>
          <a:xfrm>
            <a:off x="6025162" y="759540"/>
            <a:ext cx="6026626" cy="1200329"/>
          </a:xfrm>
          <a:prstGeom prst="rect">
            <a:avLst/>
          </a:prstGeom>
          <a:ln w="28575">
            <a:solidFill>
              <a:srgbClr val="00FF00"/>
            </a:solidFill>
          </a:ln>
        </p:spPr>
        <p:txBody>
          <a:bodyPr wrap="square">
            <a:spAutoFit/>
          </a:bodyPr>
          <a:lstStyle/>
          <a:p>
            <a:r>
              <a:rPr lang="en-GB" u="sng" dirty="0" smtClean="0">
                <a:latin typeface="Comic Sans MS" panose="030F0702030302020204" pitchFamily="66" charset="0"/>
              </a:rPr>
              <a:t>Demo</a:t>
            </a:r>
            <a:r>
              <a:rPr lang="en-GB" dirty="0" smtClean="0">
                <a:latin typeface="Comic Sans MS" panose="030F0702030302020204" pitchFamily="66" charset="0"/>
              </a:rPr>
              <a:t>: </a:t>
            </a:r>
          </a:p>
          <a:p>
            <a:r>
              <a:rPr lang="en-GB" dirty="0" smtClean="0">
                <a:latin typeface="Comic Sans MS" panose="030F0702030302020204" pitchFamily="66" charset="0"/>
              </a:rPr>
              <a:t>Make sure to get the key language (definitions) down in your notes.</a:t>
            </a:r>
            <a:endParaRPr lang="en-GB" dirty="0">
              <a:latin typeface="Comic Sans MS" panose="030F0702030302020204" pitchFamily="66" charset="0"/>
            </a:endParaRPr>
          </a:p>
          <a:p>
            <a:r>
              <a:rPr lang="en-GB" dirty="0" smtClean="0">
                <a:latin typeface="Comic Sans MS" panose="030F0702030302020204" pitchFamily="66" charset="0"/>
              </a:rPr>
              <a:t>What does this mean and how might this be achieved?</a:t>
            </a:r>
            <a:endParaRPr lang="en-GB" dirty="0">
              <a:latin typeface="Comic Sans MS" panose="030F0702030302020204" pitchFamily="66" charset="0"/>
            </a:endParaRPr>
          </a:p>
        </p:txBody>
      </p:sp>
    </p:spTree>
    <p:extLst>
      <p:ext uri="{BB962C8B-B14F-4D97-AF65-F5344CB8AC3E}">
        <p14:creationId xmlns:p14="http://schemas.microsoft.com/office/powerpoint/2010/main" val="158902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2151353"/>
              </p:ext>
            </p:extLst>
          </p:nvPr>
        </p:nvGraphicFramePr>
        <p:xfrm>
          <a:off x="255184" y="1169581"/>
          <a:ext cx="11281143" cy="4855080"/>
        </p:xfrm>
        <a:graphic>
          <a:graphicData uri="http://schemas.openxmlformats.org/drawingml/2006/table">
            <a:tbl>
              <a:tblPr>
                <a:tableStyleId>{5940675A-B579-460E-94D1-54222C63F5DA}</a:tableStyleId>
              </a:tblPr>
              <a:tblGrid>
                <a:gridCol w="3760381"/>
                <a:gridCol w="3760381"/>
                <a:gridCol w="3760381"/>
              </a:tblGrid>
              <a:tr h="258119">
                <a:tc>
                  <a:txBody>
                    <a:bodyPr/>
                    <a:lstStyle/>
                    <a:p>
                      <a:pPr algn="ctr" fontAlgn="t"/>
                      <a:r>
                        <a:rPr lang="en-GB" sz="1400" dirty="0">
                          <a:effectLst/>
                          <a:latin typeface="Comic Sans MS" panose="030F0702030302020204" pitchFamily="66" charset="0"/>
                        </a:rPr>
                        <a:t>Environmental Sustainability</a:t>
                      </a:r>
                      <a:endParaRPr lang="en-GB" sz="1400" b="1" dirty="0">
                        <a:effectLst/>
                        <a:latin typeface="Comic Sans MS" panose="030F0702030302020204" pitchFamily="66" charset="0"/>
                      </a:endParaRPr>
                    </a:p>
                  </a:txBody>
                  <a:tcPr marL="53720" marR="53720" marT="26860" marB="26860"/>
                </a:tc>
                <a:tc>
                  <a:txBody>
                    <a:bodyPr/>
                    <a:lstStyle/>
                    <a:p>
                      <a:pPr algn="ctr" fontAlgn="t"/>
                      <a:r>
                        <a:rPr lang="en-GB" sz="1400" dirty="0">
                          <a:effectLst/>
                          <a:latin typeface="Comic Sans MS" panose="030F0702030302020204" pitchFamily="66" charset="0"/>
                        </a:rPr>
                        <a:t>Economic Sustainability</a:t>
                      </a:r>
                      <a:endParaRPr lang="en-GB" sz="1400" b="1" dirty="0">
                        <a:effectLst/>
                        <a:latin typeface="Comic Sans MS" panose="030F0702030302020204" pitchFamily="66" charset="0"/>
                      </a:endParaRPr>
                    </a:p>
                  </a:txBody>
                  <a:tcPr marL="53720" marR="53720" marT="26860" marB="26860"/>
                </a:tc>
                <a:tc>
                  <a:txBody>
                    <a:bodyPr/>
                    <a:lstStyle/>
                    <a:p>
                      <a:pPr algn="ctr" fontAlgn="t"/>
                      <a:r>
                        <a:rPr lang="en-GB" sz="1400">
                          <a:effectLst/>
                          <a:latin typeface="Comic Sans MS" panose="030F0702030302020204" pitchFamily="66" charset="0"/>
                        </a:rPr>
                        <a:t>Social Sustainability</a:t>
                      </a:r>
                      <a:endParaRPr lang="en-GB" sz="1400" b="1">
                        <a:effectLst/>
                        <a:latin typeface="Comic Sans MS" panose="030F0702030302020204" pitchFamily="66" charset="0"/>
                      </a:endParaRPr>
                    </a:p>
                  </a:txBody>
                  <a:tcPr marL="53720" marR="53720" marT="26860" marB="26860"/>
                </a:tc>
              </a:tr>
              <a:tr h="1452689">
                <a:tc>
                  <a:txBody>
                    <a:bodyPr/>
                    <a:lstStyle/>
                    <a:p>
                      <a:pPr algn="l" fontAlgn="t"/>
                      <a:r>
                        <a:rPr lang="en-GB" sz="1400" b="1" u="sng" dirty="0">
                          <a:effectLst/>
                          <a:latin typeface="Comic Sans MS" panose="030F0702030302020204" pitchFamily="66" charset="0"/>
                        </a:rPr>
                        <a:t>Definition</a:t>
                      </a:r>
                      <a:r>
                        <a:rPr lang="en-GB" sz="1400" dirty="0">
                          <a:effectLst/>
                          <a:latin typeface="Comic Sans MS" panose="030F0702030302020204" pitchFamily="66" charset="0"/>
                        </a:rPr>
                        <a:t>: Improvements in the standard of living that do not cause long-term damage to the environment that impact future generations.</a:t>
                      </a:r>
                      <a:br>
                        <a:rPr lang="en-GB" sz="1400" dirty="0">
                          <a:effectLst/>
                          <a:latin typeface="Comic Sans MS" panose="030F0702030302020204" pitchFamily="66" charset="0"/>
                        </a:rPr>
                      </a:br>
                      <a:endParaRPr lang="en-GB" sz="1400" dirty="0">
                        <a:effectLst/>
                        <a:latin typeface="Comic Sans MS" panose="030F0702030302020204" pitchFamily="66" charset="0"/>
                      </a:endParaRPr>
                    </a:p>
                  </a:txBody>
                  <a:tcPr marL="53720" marR="53720" marT="26860" marB="26860"/>
                </a:tc>
                <a:tc>
                  <a:txBody>
                    <a:bodyPr/>
                    <a:lstStyle/>
                    <a:p>
                      <a:pPr fontAlgn="t"/>
                      <a:r>
                        <a:rPr lang="en-GB" sz="1400" b="1" u="sng" dirty="0">
                          <a:effectLst/>
                          <a:latin typeface="Comic Sans MS" panose="030F0702030302020204" pitchFamily="66" charset="0"/>
                        </a:rPr>
                        <a:t>Definition</a:t>
                      </a:r>
                      <a:r>
                        <a:rPr lang="en-GB" sz="1400" dirty="0">
                          <a:effectLst/>
                          <a:latin typeface="Comic Sans MS" panose="030F0702030302020204" pitchFamily="66" charset="0"/>
                        </a:rPr>
                        <a:t>: Development that includes everyone, where everyone has the right of economic improvement. The development should be long-term and devoid of corruption and burdening debt.</a:t>
                      </a:r>
                      <a:br>
                        <a:rPr lang="en-GB" sz="1400" dirty="0">
                          <a:effectLst/>
                          <a:latin typeface="Comic Sans MS" panose="030F0702030302020204" pitchFamily="66" charset="0"/>
                        </a:rPr>
                      </a:br>
                      <a:endParaRPr lang="en-GB" sz="1400" dirty="0">
                        <a:effectLst/>
                        <a:latin typeface="Comic Sans MS" panose="030F0702030302020204" pitchFamily="66" charset="0"/>
                      </a:endParaRPr>
                    </a:p>
                  </a:txBody>
                  <a:tcPr marL="53720" marR="53720" marT="26860" marB="26860"/>
                </a:tc>
                <a:tc>
                  <a:txBody>
                    <a:bodyPr/>
                    <a:lstStyle/>
                    <a:p>
                      <a:pPr fontAlgn="t"/>
                      <a:r>
                        <a:rPr lang="en-GB" sz="1400" b="1" u="sng" dirty="0">
                          <a:effectLst/>
                          <a:latin typeface="Comic Sans MS" panose="030F0702030302020204" pitchFamily="66" charset="0"/>
                        </a:rPr>
                        <a:t>Definition</a:t>
                      </a:r>
                      <a:r>
                        <a:rPr lang="en-GB" sz="1400" dirty="0">
                          <a:effectLst/>
                          <a:latin typeface="Comic Sans MS" panose="030F0702030302020204" pitchFamily="66" charset="0"/>
                        </a:rPr>
                        <a:t>: Development that is inclusive and ensures an improvement in the standard of living for all. It should incorporate everyone and ensure equal access to healthcare, education, resources, etc. while respecting individual cultures.</a:t>
                      </a:r>
                      <a:br>
                        <a:rPr lang="en-GB" sz="1400" dirty="0">
                          <a:effectLst/>
                          <a:latin typeface="Comic Sans MS" panose="030F0702030302020204" pitchFamily="66" charset="0"/>
                        </a:rPr>
                      </a:br>
                      <a:endParaRPr lang="en-GB" sz="1400" dirty="0">
                        <a:effectLst/>
                        <a:latin typeface="Comic Sans MS" panose="030F0702030302020204" pitchFamily="66" charset="0"/>
                      </a:endParaRPr>
                    </a:p>
                  </a:txBody>
                  <a:tcPr marL="53720" marR="53720" marT="26860" marB="26860"/>
                </a:tc>
              </a:tr>
              <a:tr h="2543712">
                <a:tc>
                  <a:txBody>
                    <a:bodyPr/>
                    <a:lstStyle/>
                    <a:p>
                      <a:pPr fontAlgn="t">
                        <a:buFont typeface="Arial" panose="020B0604020202020204" pitchFamily="34" charset="0"/>
                        <a:buChar char="•"/>
                      </a:pPr>
                      <a:r>
                        <a:rPr lang="en-GB" sz="1400" dirty="0">
                          <a:effectLst/>
                          <a:latin typeface="Comic Sans MS" panose="030F0702030302020204" pitchFamily="66" charset="0"/>
                        </a:rPr>
                        <a:t>What does it include:</a:t>
                      </a:r>
                      <a:br>
                        <a:rPr lang="en-GB" sz="1400" dirty="0">
                          <a:effectLst/>
                          <a:latin typeface="Comic Sans MS" panose="030F0702030302020204" pitchFamily="66" charset="0"/>
                        </a:rPr>
                      </a:br>
                      <a:r>
                        <a:rPr lang="en-GB" sz="1400" dirty="0">
                          <a:effectLst/>
                          <a:latin typeface="Comic Sans MS" panose="030F0702030302020204" pitchFamily="66" charset="0"/>
                        </a:rPr>
                        <a:t/>
                      </a:r>
                      <a:br>
                        <a:rPr lang="en-GB" sz="1400" dirty="0">
                          <a:effectLst/>
                          <a:latin typeface="Comic Sans MS" panose="030F0702030302020204" pitchFamily="66" charset="0"/>
                        </a:rPr>
                      </a:br>
                      <a:r>
                        <a:rPr lang="en-GB" sz="1400" dirty="0">
                          <a:effectLst/>
                          <a:latin typeface="Comic Sans MS" panose="030F0702030302020204" pitchFamily="66" charset="0"/>
                        </a:rPr>
                        <a:t>Protecting biodiversity</a:t>
                      </a:r>
                    </a:p>
                    <a:p>
                      <a:pPr fontAlgn="t">
                        <a:buFont typeface="Arial" panose="020B0604020202020204" pitchFamily="34" charset="0"/>
                        <a:buChar char="•"/>
                      </a:pPr>
                      <a:r>
                        <a:rPr lang="en-GB" sz="1400" dirty="0">
                          <a:effectLst/>
                          <a:latin typeface="Comic Sans MS" panose="030F0702030302020204" pitchFamily="66" charset="0"/>
                        </a:rPr>
                        <a:t>Stopping human caused climate change</a:t>
                      </a:r>
                    </a:p>
                    <a:p>
                      <a:pPr fontAlgn="t">
                        <a:buFont typeface="Arial" panose="020B0604020202020204" pitchFamily="34" charset="0"/>
                        <a:buChar char="•"/>
                      </a:pPr>
                      <a:r>
                        <a:rPr lang="en-GB" sz="1400" dirty="0">
                          <a:effectLst/>
                          <a:latin typeface="Comic Sans MS" panose="030F0702030302020204" pitchFamily="66" charset="0"/>
                        </a:rPr>
                        <a:t>Elimination of acid rain</a:t>
                      </a:r>
                    </a:p>
                    <a:p>
                      <a:pPr fontAlgn="t">
                        <a:buFont typeface="Arial" panose="020B0604020202020204" pitchFamily="34" charset="0"/>
                        <a:buChar char="•"/>
                      </a:pPr>
                      <a:r>
                        <a:rPr lang="en-GB" sz="1400" dirty="0">
                          <a:effectLst/>
                          <a:latin typeface="Comic Sans MS" panose="030F0702030302020204" pitchFamily="66" charset="0"/>
                        </a:rPr>
                        <a:t>Elimination of damage to ozone layer</a:t>
                      </a:r>
                    </a:p>
                    <a:p>
                      <a:pPr fontAlgn="t">
                        <a:buFont typeface="Arial" panose="020B0604020202020204" pitchFamily="34" charset="0"/>
                        <a:buChar char="•"/>
                      </a:pPr>
                      <a:r>
                        <a:rPr lang="en-GB" sz="1400" dirty="0">
                          <a:effectLst/>
                          <a:latin typeface="Comic Sans MS" panose="030F0702030302020204" pitchFamily="66" charset="0"/>
                        </a:rPr>
                        <a:t>Reduction of pollution (air, water, noise, etc.)</a:t>
                      </a:r>
                    </a:p>
                    <a:p>
                      <a:pPr fontAlgn="t">
                        <a:buFont typeface="Arial" panose="020B0604020202020204" pitchFamily="34" charset="0"/>
                        <a:buChar char="•"/>
                      </a:pPr>
                      <a:r>
                        <a:rPr lang="en-GB" sz="1400" dirty="0">
                          <a:effectLst/>
                          <a:latin typeface="Comic Sans MS" panose="030F0702030302020204" pitchFamily="66" charset="0"/>
                        </a:rPr>
                        <a:t>Management of resources e.g. fish, water</a:t>
                      </a:r>
                    </a:p>
                  </a:txBody>
                  <a:tcPr marL="53720" marR="53720" marT="26860" marB="26860"/>
                </a:tc>
                <a:tc>
                  <a:txBody>
                    <a:bodyPr/>
                    <a:lstStyle/>
                    <a:p>
                      <a:pPr fontAlgn="t">
                        <a:buFont typeface="Arial" panose="020B0604020202020204" pitchFamily="34" charset="0"/>
                        <a:buChar char="•"/>
                      </a:pPr>
                      <a:r>
                        <a:rPr lang="en-GB" sz="1400" dirty="0">
                          <a:effectLst/>
                          <a:latin typeface="Comic Sans MS" panose="030F0702030302020204" pitchFamily="66" charset="0"/>
                        </a:rPr>
                        <a:t>What does it include:</a:t>
                      </a:r>
                      <a:br>
                        <a:rPr lang="en-GB" sz="1400" dirty="0">
                          <a:effectLst/>
                          <a:latin typeface="Comic Sans MS" panose="030F0702030302020204" pitchFamily="66" charset="0"/>
                        </a:rPr>
                      </a:br>
                      <a:r>
                        <a:rPr lang="en-GB" sz="1400" dirty="0">
                          <a:effectLst/>
                          <a:latin typeface="Comic Sans MS" panose="030F0702030302020204" pitchFamily="66" charset="0"/>
                        </a:rPr>
                        <a:t/>
                      </a:r>
                      <a:br>
                        <a:rPr lang="en-GB" sz="1400" dirty="0">
                          <a:effectLst/>
                          <a:latin typeface="Comic Sans MS" panose="030F0702030302020204" pitchFamily="66" charset="0"/>
                        </a:rPr>
                      </a:br>
                      <a:r>
                        <a:rPr lang="en-GB" sz="1400" dirty="0">
                          <a:effectLst/>
                          <a:latin typeface="Comic Sans MS" panose="030F0702030302020204" pitchFamily="66" charset="0"/>
                        </a:rPr>
                        <a:t>Access to finance</a:t>
                      </a:r>
                    </a:p>
                    <a:p>
                      <a:pPr fontAlgn="t">
                        <a:buFont typeface="Arial" panose="020B0604020202020204" pitchFamily="34" charset="0"/>
                        <a:buChar char="•"/>
                      </a:pPr>
                      <a:r>
                        <a:rPr lang="en-GB" sz="1400" dirty="0">
                          <a:effectLst/>
                          <a:latin typeface="Comic Sans MS" panose="030F0702030302020204" pitchFamily="66" charset="0"/>
                        </a:rPr>
                        <a:t>No corruption (kleptocratic governments)</a:t>
                      </a:r>
                    </a:p>
                    <a:p>
                      <a:pPr fontAlgn="t">
                        <a:buFont typeface="Arial" panose="020B0604020202020204" pitchFamily="34" charset="0"/>
                        <a:buChar char="•"/>
                      </a:pPr>
                      <a:r>
                        <a:rPr lang="en-GB" sz="1400" dirty="0">
                          <a:effectLst/>
                          <a:latin typeface="Comic Sans MS" panose="030F0702030302020204" pitchFamily="66" charset="0"/>
                        </a:rPr>
                        <a:t>No absolute poverty</a:t>
                      </a:r>
                    </a:p>
                    <a:p>
                      <a:pPr fontAlgn="t">
                        <a:buFont typeface="Arial" panose="020B0604020202020204" pitchFamily="34" charset="0"/>
                        <a:buChar char="•"/>
                      </a:pPr>
                      <a:r>
                        <a:rPr lang="en-GB" sz="1400" dirty="0">
                          <a:effectLst/>
                          <a:latin typeface="Comic Sans MS" panose="030F0702030302020204" pitchFamily="66" charset="0"/>
                        </a:rPr>
                        <a:t>No extortion</a:t>
                      </a:r>
                    </a:p>
                    <a:p>
                      <a:pPr fontAlgn="t">
                        <a:buFont typeface="Arial" panose="020B0604020202020204" pitchFamily="34" charset="0"/>
                        <a:buChar char="•"/>
                      </a:pPr>
                      <a:r>
                        <a:rPr lang="en-GB" sz="1400" dirty="0">
                          <a:effectLst/>
                          <a:latin typeface="Comic Sans MS" panose="030F0702030302020204" pitchFamily="66" charset="0"/>
                        </a:rPr>
                        <a:t>No nepotism</a:t>
                      </a:r>
                    </a:p>
                    <a:p>
                      <a:pPr fontAlgn="t">
                        <a:buFont typeface="Arial" panose="020B0604020202020204" pitchFamily="34" charset="0"/>
                        <a:buChar char="•"/>
                      </a:pPr>
                      <a:r>
                        <a:rPr lang="en-GB" sz="1400" dirty="0">
                          <a:effectLst/>
                          <a:latin typeface="Comic Sans MS" panose="030F0702030302020204" pitchFamily="66" charset="0"/>
                        </a:rPr>
                        <a:t>Debt removal?</a:t>
                      </a:r>
                    </a:p>
                  </a:txBody>
                  <a:tcPr marL="53720" marR="53720" marT="26860" marB="26860"/>
                </a:tc>
                <a:tc>
                  <a:txBody>
                    <a:bodyPr/>
                    <a:lstStyle/>
                    <a:p>
                      <a:pPr fontAlgn="t">
                        <a:buFont typeface="Arial" panose="020B0604020202020204" pitchFamily="34" charset="0"/>
                        <a:buChar char="•"/>
                      </a:pPr>
                      <a:r>
                        <a:rPr lang="en-GB" sz="1400" dirty="0">
                          <a:effectLst/>
                          <a:latin typeface="Comic Sans MS" panose="030F0702030302020204" pitchFamily="66" charset="0"/>
                        </a:rPr>
                        <a:t>,What does it include:</a:t>
                      </a:r>
                      <a:br>
                        <a:rPr lang="en-GB" sz="1400" dirty="0">
                          <a:effectLst/>
                          <a:latin typeface="Comic Sans MS" panose="030F0702030302020204" pitchFamily="66" charset="0"/>
                        </a:rPr>
                      </a:br>
                      <a:r>
                        <a:rPr lang="en-GB" sz="1400" dirty="0">
                          <a:effectLst/>
                          <a:latin typeface="Comic Sans MS" panose="030F0702030302020204" pitchFamily="66" charset="0"/>
                        </a:rPr>
                        <a:t/>
                      </a:r>
                      <a:br>
                        <a:rPr lang="en-GB" sz="1400" dirty="0">
                          <a:effectLst/>
                          <a:latin typeface="Comic Sans MS" panose="030F0702030302020204" pitchFamily="66" charset="0"/>
                        </a:rPr>
                      </a:br>
                      <a:r>
                        <a:rPr lang="en-GB" sz="1400" dirty="0">
                          <a:effectLst/>
                          <a:latin typeface="Comic Sans MS" panose="030F0702030302020204" pitchFamily="66" charset="0"/>
                        </a:rPr>
                        <a:t>Freedom of speech</a:t>
                      </a:r>
                    </a:p>
                    <a:p>
                      <a:pPr fontAlgn="t">
                        <a:buFont typeface="Arial" panose="020B0604020202020204" pitchFamily="34" charset="0"/>
                        <a:buChar char="•"/>
                      </a:pPr>
                      <a:r>
                        <a:rPr lang="en-GB" sz="1400" dirty="0">
                          <a:effectLst/>
                          <a:latin typeface="Comic Sans MS" panose="030F0702030302020204" pitchFamily="66" charset="0"/>
                        </a:rPr>
                        <a:t>Health and safety at work</a:t>
                      </a:r>
                    </a:p>
                    <a:p>
                      <a:pPr fontAlgn="t">
                        <a:buFont typeface="Arial" panose="020B0604020202020204" pitchFamily="34" charset="0"/>
                        <a:buChar char="•"/>
                      </a:pPr>
                      <a:r>
                        <a:rPr lang="en-GB" sz="1400" dirty="0">
                          <a:effectLst/>
                          <a:latin typeface="Comic Sans MS" panose="030F0702030302020204" pitchFamily="66" charset="0"/>
                        </a:rPr>
                        <a:t>Access to clean water and sanitation</a:t>
                      </a:r>
                    </a:p>
                    <a:p>
                      <a:pPr fontAlgn="t">
                        <a:buFont typeface="Arial" panose="020B0604020202020204" pitchFamily="34" charset="0"/>
                        <a:buChar char="•"/>
                      </a:pPr>
                      <a:r>
                        <a:rPr lang="en-GB" sz="1400" dirty="0">
                          <a:effectLst/>
                          <a:latin typeface="Comic Sans MS" panose="030F0702030302020204" pitchFamily="66" charset="0"/>
                        </a:rPr>
                        <a:t>Access to needs i.e. water, food, shelter, clothing</a:t>
                      </a:r>
                    </a:p>
                    <a:p>
                      <a:pPr fontAlgn="t">
                        <a:buFont typeface="Arial" panose="020B0604020202020204" pitchFamily="34" charset="0"/>
                        <a:buChar char="•"/>
                      </a:pPr>
                      <a:r>
                        <a:rPr lang="en-GB" sz="1400" dirty="0">
                          <a:effectLst/>
                          <a:latin typeface="Comic Sans MS" panose="030F0702030302020204" pitchFamily="66" charset="0"/>
                        </a:rPr>
                        <a:t>Access to education</a:t>
                      </a:r>
                    </a:p>
                    <a:p>
                      <a:pPr fontAlgn="t">
                        <a:buFont typeface="Arial" panose="020B0604020202020204" pitchFamily="34" charset="0"/>
                        <a:buChar char="•"/>
                      </a:pPr>
                      <a:r>
                        <a:rPr lang="en-GB" sz="1400" dirty="0">
                          <a:effectLst/>
                          <a:latin typeface="Comic Sans MS" panose="030F0702030302020204" pitchFamily="66" charset="0"/>
                        </a:rPr>
                        <a:t>Access to health care</a:t>
                      </a:r>
                    </a:p>
                    <a:p>
                      <a:pPr fontAlgn="t">
                        <a:buFont typeface="Arial" panose="020B0604020202020204" pitchFamily="34" charset="0"/>
                        <a:buChar char="•"/>
                      </a:pPr>
                      <a:r>
                        <a:rPr lang="en-GB" sz="1400" dirty="0">
                          <a:effectLst/>
                          <a:latin typeface="Comic Sans MS" panose="030F0702030302020204" pitchFamily="66" charset="0"/>
                        </a:rPr>
                        <a:t>Equality between sexes, religions, etc.</a:t>
                      </a:r>
                    </a:p>
                    <a:p>
                      <a:pPr fontAlgn="t">
                        <a:buFont typeface="Arial" panose="020B0604020202020204" pitchFamily="34" charset="0"/>
                        <a:buChar char="•"/>
                      </a:pPr>
                      <a:r>
                        <a:rPr lang="en-GB" sz="1400" dirty="0">
                          <a:effectLst/>
                          <a:latin typeface="Comic Sans MS" panose="030F0702030302020204" pitchFamily="66" charset="0"/>
                        </a:rPr>
                        <a:t>Right to vote</a:t>
                      </a:r>
                    </a:p>
                    <a:p>
                      <a:pPr fontAlgn="t">
                        <a:buFont typeface="Arial" panose="020B0604020202020204" pitchFamily="34" charset="0"/>
                        <a:buChar char="•"/>
                      </a:pPr>
                      <a:r>
                        <a:rPr lang="en-GB" sz="1400" dirty="0">
                          <a:effectLst/>
                          <a:latin typeface="Comic Sans MS" panose="030F0702030302020204" pitchFamily="66" charset="0"/>
                        </a:rPr>
                        <a:t>Access to justice</a:t>
                      </a:r>
                    </a:p>
                    <a:p>
                      <a:pPr fontAlgn="t">
                        <a:buFont typeface="Arial" panose="020B0604020202020204" pitchFamily="34" charset="0"/>
                        <a:buChar char="•"/>
                      </a:pPr>
                      <a:r>
                        <a:rPr lang="en-GB" sz="1400" dirty="0">
                          <a:effectLst/>
                          <a:latin typeface="Comic Sans MS" panose="030F0702030302020204" pitchFamily="66" charset="0"/>
                        </a:rPr>
                        <a:t>Safety - no threat from crime</a:t>
                      </a:r>
                    </a:p>
                    <a:p>
                      <a:pPr fontAlgn="t">
                        <a:buFont typeface="Arial" panose="020B0604020202020204" pitchFamily="34" charset="0"/>
                        <a:buChar char="•"/>
                      </a:pPr>
                      <a:r>
                        <a:rPr lang="en-GB" sz="1400" dirty="0">
                          <a:effectLst/>
                          <a:latin typeface="Comic Sans MS" panose="030F0702030302020204" pitchFamily="66" charset="0"/>
                        </a:rPr>
                        <a:t>Respect of cultures</a:t>
                      </a:r>
                    </a:p>
                  </a:txBody>
                  <a:tcPr marL="53720" marR="53720" marT="26860" marB="26860"/>
                </a:tc>
              </a:tr>
            </a:tbl>
          </a:graphicData>
        </a:graphic>
      </p:graphicFrame>
      <p:sp>
        <p:nvSpPr>
          <p:cNvPr id="5" name="Title 1"/>
          <p:cNvSpPr txBox="1">
            <a:spLocks/>
          </p:cNvSpPr>
          <p:nvPr/>
        </p:nvSpPr>
        <p:spPr>
          <a:xfrm>
            <a:off x="137287" y="79568"/>
            <a:ext cx="11914503"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smtClean="0">
                <a:latin typeface="Comic Sans MS" panose="030F0702030302020204" pitchFamily="66" charset="0"/>
                <a:ea typeface="ＭＳ Ｐゴシック" pitchFamily="34" charset="-128"/>
              </a:rPr>
              <a:t>Sustainable Cities</a:t>
            </a:r>
            <a:endParaRPr lang="en-US" altLang="en-US" sz="2000" u="sng" dirty="0">
              <a:latin typeface="Comic Sans MS" panose="030F0702030302020204" pitchFamily="66" charset="0"/>
              <a:ea typeface="ＭＳ Ｐゴシック" pitchFamily="34" charset="-128"/>
            </a:endParaRPr>
          </a:p>
        </p:txBody>
      </p:sp>
    </p:spTree>
    <p:extLst>
      <p:ext uri="{BB962C8B-B14F-4D97-AF65-F5344CB8AC3E}">
        <p14:creationId xmlns:p14="http://schemas.microsoft.com/office/powerpoint/2010/main" val="1013444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100" t="4658" r="9991" b="6297"/>
          <a:stretch/>
        </p:blipFill>
        <p:spPr>
          <a:xfrm>
            <a:off x="850232" y="306851"/>
            <a:ext cx="10587790" cy="6390728"/>
          </a:xfrm>
          <a:prstGeom prst="rect">
            <a:avLst/>
          </a:prstGeom>
          <a:ln w="28575">
            <a:solidFill>
              <a:srgbClr val="7030A0"/>
            </a:solidFill>
          </a:ln>
        </p:spPr>
      </p:pic>
    </p:spTree>
    <p:extLst>
      <p:ext uri="{BB962C8B-B14F-4D97-AF65-F5344CB8AC3E}">
        <p14:creationId xmlns:p14="http://schemas.microsoft.com/office/powerpoint/2010/main" val="2470416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623" y="230188"/>
            <a:ext cx="11630829" cy="369332"/>
          </a:xfrm>
          <a:prstGeom prst="rect">
            <a:avLst/>
          </a:prstGeom>
          <a:ln w="28575">
            <a:solidFill>
              <a:srgbClr val="FF0000"/>
            </a:solidFill>
          </a:ln>
        </p:spPr>
        <p:txBody>
          <a:bodyPr wrap="square">
            <a:spAutoFit/>
          </a:bodyPr>
          <a:lstStyle/>
          <a:p>
            <a:pPr algn="ctr"/>
            <a:r>
              <a:rPr lang="en-GB" u="sng" dirty="0" smtClean="0">
                <a:latin typeface="Comic Sans MS" panose="030F0702030302020204" pitchFamily="66" charset="0"/>
              </a:rPr>
              <a:t>Masdar </a:t>
            </a:r>
            <a:r>
              <a:rPr lang="en-GB" u="sng" dirty="0">
                <a:latin typeface="Comic Sans MS" panose="030F0702030302020204" pitchFamily="66" charset="0"/>
              </a:rPr>
              <a:t>United Arab Emirates (UAE</a:t>
            </a:r>
            <a:r>
              <a:rPr lang="en-GB" u="sng" dirty="0" smtClean="0">
                <a:latin typeface="Comic Sans MS" panose="030F0702030302020204" pitchFamily="66" charset="0"/>
              </a:rPr>
              <a:t>)</a:t>
            </a:r>
            <a:endParaRPr lang="en-GB" u="sng" dirty="0">
              <a:latin typeface="Comic Sans MS" panose="030F0702030302020204" pitchFamily="66" charset="0"/>
            </a:endParaRPr>
          </a:p>
        </p:txBody>
      </p:sp>
      <p:sp>
        <p:nvSpPr>
          <p:cNvPr id="5" name="Rectangle 4"/>
          <p:cNvSpPr/>
          <p:nvPr/>
        </p:nvSpPr>
        <p:spPr>
          <a:xfrm>
            <a:off x="343479" y="751396"/>
            <a:ext cx="11630829" cy="369332"/>
          </a:xfrm>
          <a:prstGeom prst="rect">
            <a:avLst/>
          </a:prstGeom>
          <a:ln w="28575">
            <a:solidFill>
              <a:srgbClr val="00FF00"/>
            </a:solidFill>
          </a:ln>
        </p:spPr>
        <p:txBody>
          <a:bodyPr wrap="square">
            <a:spAutoFit/>
          </a:bodyPr>
          <a:lstStyle/>
          <a:p>
            <a:pPr algn="ctr"/>
            <a:r>
              <a:rPr lang="en-GB" u="sng" dirty="0" smtClean="0">
                <a:latin typeface="Comic Sans MS" panose="030F0702030302020204" pitchFamily="66" charset="0"/>
              </a:rPr>
              <a:t>Demo: </a:t>
            </a:r>
            <a:r>
              <a:rPr lang="en-GB" dirty="0" smtClean="0">
                <a:latin typeface="Comic Sans MS" panose="030F0702030302020204" pitchFamily="66" charset="0"/>
              </a:rPr>
              <a:t>Watch the Video and make notes on how </a:t>
            </a:r>
            <a:r>
              <a:rPr lang="en-GB" dirty="0">
                <a:latin typeface="Comic Sans MS" panose="030F0702030302020204" pitchFamily="66" charset="0"/>
              </a:rPr>
              <a:t>M</a:t>
            </a:r>
            <a:r>
              <a:rPr lang="en-GB" dirty="0" smtClean="0">
                <a:latin typeface="Comic Sans MS" panose="030F0702030302020204" pitchFamily="66" charset="0"/>
              </a:rPr>
              <a:t>asdar is creating a sustainable city.   </a:t>
            </a:r>
            <a:endParaRPr lang="en-GB" dirty="0">
              <a:latin typeface="Comic Sans MS" panose="030F0702030302020204" pitchFamily="66" charset="0"/>
            </a:endParaRPr>
          </a:p>
        </p:txBody>
      </p:sp>
      <p:sp>
        <p:nvSpPr>
          <p:cNvPr id="6" name="Action Button: Movie 5">
            <a:hlinkClick r:id="rId2" highlightClick="1"/>
          </p:cNvPr>
          <p:cNvSpPr/>
          <p:nvPr/>
        </p:nvSpPr>
        <p:spPr>
          <a:xfrm>
            <a:off x="639741" y="314855"/>
            <a:ext cx="308526" cy="22487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2043347" y="1426465"/>
            <a:ext cx="8013866" cy="5084062"/>
          </a:xfrm>
          <a:prstGeom prst="rect">
            <a:avLst/>
          </a:prstGeom>
        </p:spPr>
      </p:pic>
    </p:spTree>
    <p:extLst>
      <p:ext uri="{BB962C8B-B14F-4D97-AF65-F5344CB8AC3E}">
        <p14:creationId xmlns:p14="http://schemas.microsoft.com/office/powerpoint/2010/main" val="151950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623" y="230188"/>
            <a:ext cx="11630829" cy="369332"/>
          </a:xfrm>
          <a:prstGeom prst="rect">
            <a:avLst/>
          </a:prstGeom>
          <a:ln w="28575">
            <a:solidFill>
              <a:srgbClr val="FF0000"/>
            </a:solidFill>
          </a:ln>
        </p:spPr>
        <p:txBody>
          <a:bodyPr wrap="square">
            <a:spAutoFit/>
          </a:bodyPr>
          <a:lstStyle/>
          <a:p>
            <a:pPr algn="ctr"/>
            <a:r>
              <a:rPr lang="en-GB" u="sng" dirty="0" smtClean="0">
                <a:latin typeface="Comic Sans MS" panose="030F0702030302020204" pitchFamily="66" charset="0"/>
              </a:rPr>
              <a:t>Exam Question </a:t>
            </a:r>
            <a:endParaRPr lang="en-GB" u="sng" dirty="0">
              <a:latin typeface="Comic Sans MS" panose="030F0702030302020204" pitchFamily="66" charset="0"/>
            </a:endParaRPr>
          </a:p>
        </p:txBody>
      </p:sp>
      <p:sp>
        <p:nvSpPr>
          <p:cNvPr id="2" name="Rectangle 1"/>
          <p:cNvSpPr/>
          <p:nvPr/>
        </p:nvSpPr>
        <p:spPr>
          <a:xfrm>
            <a:off x="352623" y="698284"/>
            <a:ext cx="11630828" cy="830997"/>
          </a:xfrm>
          <a:prstGeom prst="rect">
            <a:avLst/>
          </a:prstGeom>
          <a:ln w="28575">
            <a:solidFill>
              <a:srgbClr val="00FF00"/>
            </a:solidFill>
          </a:ln>
        </p:spPr>
        <p:txBody>
          <a:bodyPr wrap="square">
            <a:spAutoFit/>
          </a:bodyPr>
          <a:lstStyle/>
          <a:p>
            <a:r>
              <a:rPr lang="en-GB" sz="2400" u="sng" dirty="0">
                <a:latin typeface="Comic Sans MS" panose="030F0702030302020204" pitchFamily="66" charset="0"/>
              </a:rPr>
              <a:t>Evaluate</a:t>
            </a:r>
            <a:r>
              <a:rPr lang="en-GB" sz="2400" dirty="0">
                <a:latin typeface="Comic Sans MS" panose="030F0702030302020204" pitchFamily="66" charset="0"/>
              </a:rPr>
              <a:t> one or more sustainable strategies designed to improve life in urban areas</a:t>
            </a:r>
            <a:r>
              <a:rPr lang="en-GB" sz="2400" dirty="0" smtClean="0">
                <a:latin typeface="Comic Sans MS" panose="030F0702030302020204" pitchFamily="66" charset="0"/>
              </a:rPr>
              <a:t>. [</a:t>
            </a:r>
            <a:r>
              <a:rPr lang="en-GB" sz="2400" dirty="0">
                <a:latin typeface="Comic Sans MS" panose="030F0702030302020204" pitchFamily="66" charset="0"/>
              </a:rPr>
              <a:t>10]</a:t>
            </a:r>
          </a:p>
        </p:txBody>
      </p:sp>
      <p:sp>
        <p:nvSpPr>
          <p:cNvPr id="3" name="Rectangle 2"/>
          <p:cNvSpPr/>
          <p:nvPr/>
        </p:nvSpPr>
        <p:spPr>
          <a:xfrm>
            <a:off x="352622" y="1600613"/>
            <a:ext cx="11630829" cy="3693319"/>
          </a:xfrm>
          <a:prstGeom prst="rect">
            <a:avLst/>
          </a:prstGeom>
          <a:ln w="28575">
            <a:solidFill>
              <a:srgbClr val="7030A0"/>
            </a:solidFill>
          </a:ln>
        </p:spPr>
        <p:txBody>
          <a:bodyPr wrap="square">
            <a:spAutoFit/>
          </a:bodyPr>
          <a:lstStyle/>
          <a:p>
            <a:pPr algn="just"/>
            <a:r>
              <a:rPr lang="en-GB" dirty="0">
                <a:latin typeface="Comic Sans MS" panose="030F0702030302020204" pitchFamily="66" charset="0"/>
              </a:rPr>
              <a:t>The sustainable strategy chosen is likely to be one that addresses either a social issue (housing quality), environmental issue (air, water, land resources) or overall city growth (and in-migration) – in ways that seek to maintain and improve the quality of life for current and future urban dwellers.</a:t>
            </a:r>
          </a:p>
          <a:p>
            <a:pPr algn="just"/>
            <a:endParaRPr lang="en-GB" dirty="0">
              <a:latin typeface="Comic Sans MS" panose="030F0702030302020204" pitchFamily="66" charset="0"/>
            </a:endParaRPr>
          </a:p>
          <a:p>
            <a:pPr algn="just"/>
            <a:r>
              <a:rPr lang="en-GB" dirty="0">
                <a:latin typeface="Comic Sans MS" panose="030F0702030302020204" pitchFamily="66" charset="0"/>
              </a:rPr>
              <a:t>Responses should go beyond mere description of a management strategy. Answers should provide effective evaluation, addressing both positive and negative aspects of the strategy, the problems encountered and some conclusion on the success of the scheme. Answers that do all of this will access bands E/F.</a:t>
            </a:r>
          </a:p>
          <a:p>
            <a:pPr algn="just"/>
            <a:endParaRPr lang="en-GB" dirty="0">
              <a:latin typeface="Comic Sans MS" panose="030F0702030302020204" pitchFamily="66" charset="0"/>
            </a:endParaRPr>
          </a:p>
          <a:p>
            <a:pPr algn="just"/>
            <a:r>
              <a:rPr lang="en-GB" dirty="0">
                <a:latin typeface="Comic Sans MS" panose="030F0702030302020204" pitchFamily="66" charset="0"/>
              </a:rPr>
              <a:t>Answers that evaluate an urban management strategy that is not explicitly sustainable (does not mention future generations or ecological footprints etc.) should be limited to band D.</a:t>
            </a:r>
          </a:p>
          <a:p>
            <a:pPr algn="just"/>
            <a:endParaRPr lang="en-GB" dirty="0">
              <a:latin typeface="Comic Sans MS" panose="030F0702030302020204" pitchFamily="66" charset="0"/>
            </a:endParaRPr>
          </a:p>
          <a:p>
            <a:pPr algn="just"/>
            <a:r>
              <a:rPr lang="en-GB" dirty="0">
                <a:latin typeface="Comic Sans MS" panose="030F0702030302020204" pitchFamily="66" charset="0"/>
              </a:rPr>
              <a:t>Marks should be allocated according to the </a:t>
            </a:r>
            <a:r>
              <a:rPr lang="en-GB" dirty="0" smtClean="0">
                <a:latin typeface="Comic Sans MS" panose="030F0702030302020204" pitchFamily="66" charset="0"/>
              </a:rPr>
              <a:t>mark bands.</a:t>
            </a:r>
            <a:endParaRPr lang="en-GB" dirty="0">
              <a:latin typeface="Comic Sans MS" panose="030F0702030302020204" pitchFamily="66" charset="0"/>
            </a:endParaRPr>
          </a:p>
          <a:p>
            <a:endParaRPr lang="en-GB" dirty="0"/>
          </a:p>
        </p:txBody>
      </p:sp>
      <p:sp>
        <p:nvSpPr>
          <p:cNvPr id="5" name="Rectangle 4"/>
          <p:cNvSpPr/>
          <p:nvPr/>
        </p:nvSpPr>
        <p:spPr>
          <a:xfrm>
            <a:off x="352621" y="5365264"/>
            <a:ext cx="11630829" cy="1200329"/>
          </a:xfrm>
          <a:prstGeom prst="rect">
            <a:avLst/>
          </a:prstGeom>
          <a:ln w="28575">
            <a:solidFill>
              <a:srgbClr val="7030A0"/>
            </a:solidFill>
          </a:ln>
        </p:spPr>
        <p:txBody>
          <a:bodyPr wrap="square">
            <a:spAutoFit/>
          </a:bodyPr>
          <a:lstStyle/>
          <a:p>
            <a:pPr algn="just"/>
            <a:r>
              <a:rPr lang="en-GB" dirty="0">
                <a:latin typeface="Comic Sans MS" panose="030F0702030302020204" pitchFamily="66" charset="0"/>
              </a:rPr>
              <a:t>Most answers simply explained the existence of squatter settlements without referring to areas of high and low deprivation and their relative locations in a city in a low-income country. There were some good answers, though at both levels, many were overly descriptive and had only very limited evaluation. Frequently, relevant strategies were detailed without saying how they related to sustainability</a:t>
            </a:r>
            <a:r>
              <a:rPr lang="en-GB" dirty="0" smtClean="0">
                <a:latin typeface="Comic Sans MS" panose="030F0702030302020204" pitchFamily="66" charset="0"/>
              </a:rPr>
              <a:t>.</a:t>
            </a:r>
            <a:endParaRPr lang="en-GB" dirty="0">
              <a:latin typeface="Comic Sans MS" panose="030F0702030302020204" pitchFamily="66" charset="0"/>
            </a:endParaRPr>
          </a:p>
        </p:txBody>
      </p:sp>
    </p:spTree>
    <p:extLst>
      <p:ext uri="{BB962C8B-B14F-4D97-AF65-F5344CB8AC3E}">
        <p14:creationId xmlns:p14="http://schemas.microsoft.com/office/powerpoint/2010/main" val="211056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189" y="166234"/>
            <a:ext cx="11690306" cy="400110"/>
          </a:xfrm>
          <a:prstGeom prst="rect">
            <a:avLst/>
          </a:prstGeom>
          <a:ln w="28575">
            <a:solidFill>
              <a:srgbClr val="FF0000"/>
            </a:solidFill>
          </a:ln>
        </p:spPr>
        <p:txBody>
          <a:bodyPr wrap="square">
            <a:spAutoFit/>
          </a:bodyPr>
          <a:lstStyle/>
          <a:p>
            <a:pPr algn="ctr"/>
            <a:r>
              <a:rPr lang="en-GB" sz="2000" u="sng" dirty="0">
                <a:latin typeface="Comic Sans MS" panose="030F0702030302020204" pitchFamily="66" charset="0"/>
              </a:rPr>
              <a:t>Plenary </a:t>
            </a:r>
          </a:p>
        </p:txBody>
      </p:sp>
      <p:sp>
        <p:nvSpPr>
          <p:cNvPr id="5" name="Rectangle 4"/>
          <p:cNvSpPr/>
          <p:nvPr/>
        </p:nvSpPr>
        <p:spPr>
          <a:xfrm>
            <a:off x="309189" y="751623"/>
            <a:ext cx="11690306" cy="646331"/>
          </a:xfrm>
          <a:prstGeom prst="rect">
            <a:avLst/>
          </a:prstGeom>
          <a:ln w="28575">
            <a:solidFill>
              <a:srgbClr val="FFC000"/>
            </a:solidFill>
          </a:ln>
        </p:spPr>
        <p:txBody>
          <a:bodyPr wrap="square">
            <a:spAutoFit/>
          </a:bodyPr>
          <a:lstStyle/>
          <a:p>
            <a:r>
              <a:rPr lang="en-US" altLang="en-US" u="sng" dirty="0">
                <a:latin typeface="Comic Sans MS" panose="030F0702030302020204" pitchFamily="66" charset="0"/>
                <a:ea typeface="ＭＳ Ｐゴシック" pitchFamily="34" charset="-128"/>
              </a:rPr>
              <a:t>Learning Objective: </a:t>
            </a:r>
            <a:r>
              <a:rPr lang="en-US" dirty="0">
                <a:latin typeface="Comic Sans MS" panose="030F0702030302020204" pitchFamily="66" charset="0"/>
              </a:rPr>
              <a:t>To be able to </a:t>
            </a:r>
            <a:r>
              <a:rPr lang="en-GB" dirty="0">
                <a:latin typeface="Comic Sans MS" panose="030F0702030302020204" pitchFamily="66" charset="0"/>
              </a:rPr>
              <a:t>describe the city as a system</a:t>
            </a:r>
            <a:r>
              <a:rPr lang="en-US" u="sng" dirty="0">
                <a:latin typeface="Comic Sans MS" panose="030F0702030302020204" pitchFamily="66" charset="0"/>
                <a:ea typeface="ＭＳ Ｐゴシック" pitchFamily="34" charset="-128"/>
              </a:rPr>
              <a:t>, most importantly to distinguish between circular and open/linear systems. </a:t>
            </a:r>
            <a:endParaRPr lang="en-GB" dirty="0">
              <a:latin typeface="Comic Sans MS" panose="030F0702030302020204" pitchFamily="66" charset="0"/>
            </a:endParaRPr>
          </a:p>
        </p:txBody>
      </p:sp>
      <p:sp>
        <p:nvSpPr>
          <p:cNvPr id="6" name="TextBox 5"/>
          <p:cNvSpPr txBox="1"/>
          <p:nvPr/>
        </p:nvSpPr>
        <p:spPr>
          <a:xfrm>
            <a:off x="309188" y="1618255"/>
            <a:ext cx="11690307" cy="400110"/>
          </a:xfrm>
          <a:prstGeom prst="rect">
            <a:avLst/>
          </a:prstGeom>
          <a:noFill/>
          <a:ln w="28575">
            <a:solidFill>
              <a:srgbClr val="66FF99"/>
            </a:solidFill>
          </a:ln>
        </p:spPr>
        <p:txBody>
          <a:bodyPr wrap="square" rtlCol="0">
            <a:spAutoFit/>
          </a:bodyPr>
          <a:lstStyle/>
          <a:p>
            <a:r>
              <a:rPr lang="en-GB" sz="2000" u="sng" dirty="0">
                <a:latin typeface="Comic Sans MS" panose="030F0702030302020204" pitchFamily="66" charset="0"/>
              </a:rPr>
              <a:t>Plenary</a:t>
            </a:r>
            <a:r>
              <a:rPr lang="en-GB" sz="2000" dirty="0">
                <a:latin typeface="Comic Sans MS" panose="030F0702030302020204" pitchFamily="66" charset="0"/>
              </a:rPr>
              <a:t>: Reflect on whether you have enough information to for fill the below learning Outcome.</a:t>
            </a:r>
          </a:p>
        </p:txBody>
      </p:sp>
      <p:sp>
        <p:nvSpPr>
          <p:cNvPr id="7" name="TextBox 6"/>
          <p:cNvSpPr txBox="1"/>
          <p:nvPr/>
        </p:nvSpPr>
        <p:spPr>
          <a:xfrm>
            <a:off x="309188" y="2168622"/>
            <a:ext cx="4395106" cy="400110"/>
          </a:xfrm>
          <a:prstGeom prst="rect">
            <a:avLst/>
          </a:prstGeom>
          <a:noFill/>
          <a:ln w="28575">
            <a:solidFill>
              <a:srgbClr val="0070C0"/>
            </a:solidFill>
          </a:ln>
        </p:spPr>
        <p:txBody>
          <a:bodyPr wrap="square" rtlCol="0">
            <a:spAutoFit/>
          </a:bodyPr>
          <a:lstStyle/>
          <a:p>
            <a:pPr algn="ctr"/>
            <a:r>
              <a:rPr lang="en-GB" sz="2000" b="1" u="sng" dirty="0">
                <a:latin typeface="Comic Sans MS" panose="030F0702030302020204" pitchFamily="66" charset="0"/>
              </a:rPr>
              <a:t>Learning Outcome</a:t>
            </a:r>
            <a:endParaRPr lang="en-GB" sz="2000" b="1" dirty="0">
              <a:latin typeface="Comic Sans MS" panose="030F0702030302020204" pitchFamily="66" charset="0"/>
            </a:endParaRPr>
          </a:p>
        </p:txBody>
      </p:sp>
      <p:sp>
        <p:nvSpPr>
          <p:cNvPr id="8" name="TextBox 7"/>
          <p:cNvSpPr txBox="1"/>
          <p:nvPr/>
        </p:nvSpPr>
        <p:spPr>
          <a:xfrm>
            <a:off x="309187" y="2754011"/>
            <a:ext cx="4395107" cy="3477875"/>
          </a:xfrm>
          <a:prstGeom prst="rect">
            <a:avLst/>
          </a:prstGeom>
          <a:noFill/>
          <a:ln w="28575">
            <a:solidFill>
              <a:srgbClr val="0070C0"/>
            </a:solidFill>
          </a:ln>
        </p:spPr>
        <p:txBody>
          <a:bodyPr wrap="square" rtlCol="0">
            <a:spAutoFit/>
          </a:bodyPr>
          <a:lstStyle/>
          <a:p>
            <a:r>
              <a:rPr lang="en-GB" sz="2000" dirty="0">
                <a:latin typeface="Comic Sans MS" panose="030F0702030302020204" pitchFamily="66" charset="0"/>
              </a:rPr>
              <a:t>Students should be able to: </a:t>
            </a:r>
          </a:p>
          <a:p>
            <a:r>
              <a:rPr lang="en-GB" sz="2000" b="1" u="sng" dirty="0">
                <a:latin typeface="Comic Sans MS" panose="030F0702030302020204" pitchFamily="66" charset="0"/>
              </a:rPr>
              <a:t>AO1</a:t>
            </a:r>
            <a:r>
              <a:rPr lang="en-GB" sz="2000" dirty="0">
                <a:latin typeface="Comic Sans MS" panose="030F0702030302020204" pitchFamily="66" charset="0"/>
              </a:rPr>
              <a:t> Define key language and concepts</a:t>
            </a:r>
          </a:p>
          <a:p>
            <a:r>
              <a:rPr lang="en-GB" sz="2000" b="1" u="sng" dirty="0">
                <a:latin typeface="Comic Sans MS" panose="030F0702030302020204" pitchFamily="66" charset="0"/>
              </a:rPr>
              <a:t>A02</a:t>
            </a:r>
            <a:r>
              <a:rPr lang="en-GB" sz="2000" dirty="0">
                <a:latin typeface="Comic Sans MS" panose="030F0702030302020204" pitchFamily="66" charset="0"/>
              </a:rPr>
              <a:t> Analyse and apply key concepts</a:t>
            </a:r>
          </a:p>
          <a:p>
            <a:r>
              <a:rPr lang="en-GB" sz="2000" b="1" u="sng" dirty="0">
                <a:latin typeface="Comic Sans MS" panose="030F0702030302020204" pitchFamily="66" charset="0"/>
              </a:rPr>
              <a:t>A03</a:t>
            </a:r>
            <a:r>
              <a:rPr lang="en-GB" sz="2000" dirty="0">
                <a:latin typeface="Comic Sans MS" panose="030F0702030302020204" pitchFamily="66" charset="0"/>
              </a:rPr>
              <a:t> Evaluate how and why it might the two case studies be overpopulated and underpopulated.</a:t>
            </a:r>
          </a:p>
          <a:p>
            <a:r>
              <a:rPr lang="en-GB" sz="2000" b="1" u="sng" dirty="0">
                <a:latin typeface="Comic Sans MS" panose="030F0702030302020204" pitchFamily="66" charset="0"/>
              </a:rPr>
              <a:t>A04</a:t>
            </a:r>
            <a:r>
              <a:rPr lang="en-GB" sz="2000" dirty="0">
                <a:latin typeface="Comic Sans MS" panose="030F0702030302020204" pitchFamily="66" charset="0"/>
              </a:rPr>
              <a:t> Be able to read and interpret population density graphs and maps. </a:t>
            </a:r>
          </a:p>
        </p:txBody>
      </p:sp>
      <p:sp>
        <p:nvSpPr>
          <p:cNvPr id="9" name="TextBox 8"/>
          <p:cNvSpPr txBox="1"/>
          <p:nvPr/>
        </p:nvSpPr>
        <p:spPr>
          <a:xfrm>
            <a:off x="8724665" y="2168622"/>
            <a:ext cx="3274830" cy="400110"/>
          </a:xfrm>
          <a:prstGeom prst="rect">
            <a:avLst/>
          </a:prstGeom>
          <a:noFill/>
          <a:ln w="28575">
            <a:solidFill>
              <a:srgbClr val="66FF99"/>
            </a:solidFill>
          </a:ln>
        </p:spPr>
        <p:txBody>
          <a:bodyPr wrap="square" rtlCol="0">
            <a:spAutoFit/>
          </a:bodyPr>
          <a:lstStyle/>
          <a:p>
            <a:pPr algn="ctr"/>
            <a:r>
              <a:rPr lang="en-GB" sz="2000" u="sng" dirty="0">
                <a:latin typeface="Comic Sans MS" panose="030F0702030302020204" pitchFamily="66" charset="0"/>
              </a:rPr>
              <a:t>Homework</a:t>
            </a:r>
            <a:endParaRPr lang="en-GB" sz="2000" dirty="0">
              <a:latin typeface="Comic Sans MS" panose="030F0702030302020204" pitchFamily="66" charset="0"/>
            </a:endParaRPr>
          </a:p>
        </p:txBody>
      </p:sp>
      <p:sp>
        <p:nvSpPr>
          <p:cNvPr id="10" name="TextBox 9"/>
          <p:cNvSpPr txBox="1"/>
          <p:nvPr/>
        </p:nvSpPr>
        <p:spPr>
          <a:xfrm>
            <a:off x="8724665" y="2775647"/>
            <a:ext cx="3274830" cy="1015663"/>
          </a:xfrm>
          <a:prstGeom prst="rect">
            <a:avLst/>
          </a:prstGeom>
          <a:noFill/>
          <a:ln w="28575">
            <a:solidFill>
              <a:srgbClr val="66FF99"/>
            </a:solidFill>
          </a:ln>
        </p:spPr>
        <p:txBody>
          <a:bodyPr wrap="square" rtlCol="0">
            <a:spAutoFit/>
          </a:bodyPr>
          <a:lstStyle/>
          <a:p>
            <a:pPr algn="ctr"/>
            <a:r>
              <a:rPr lang="en-GB" sz="2000" dirty="0" smtClean="0">
                <a:latin typeface="Comic Sans MS" panose="030F0702030302020204" pitchFamily="66" charset="0"/>
              </a:rPr>
              <a:t>Listen to the Podcast below and make notes on the issues discussed.</a:t>
            </a:r>
            <a:endParaRPr lang="en-GB" sz="2000" dirty="0">
              <a:latin typeface="Comic Sans MS" panose="030F0702030302020204" pitchFamily="66" charset="0"/>
            </a:endParaRPr>
          </a:p>
        </p:txBody>
      </p:sp>
      <p:pic>
        <p:nvPicPr>
          <p:cNvPr id="11" name="Picture 10"/>
          <p:cNvPicPr>
            <a:picLocks noChangeAspect="1"/>
          </p:cNvPicPr>
          <p:nvPr/>
        </p:nvPicPr>
        <p:blipFill>
          <a:blip r:embed="rId2"/>
          <a:stretch>
            <a:fillRect/>
          </a:stretch>
        </p:blipFill>
        <p:spPr>
          <a:xfrm>
            <a:off x="3669707" y="5928154"/>
            <a:ext cx="834251" cy="607464"/>
          </a:xfrm>
          <a:prstGeom prst="rect">
            <a:avLst/>
          </a:prstGeom>
          <a:ln w="28575">
            <a:solidFill>
              <a:srgbClr val="0070C0"/>
            </a:solidFill>
          </a:ln>
        </p:spPr>
      </p:pic>
      <p:sp>
        <p:nvSpPr>
          <p:cNvPr id="12" name="TextBox 11"/>
          <p:cNvSpPr txBox="1"/>
          <p:nvPr/>
        </p:nvSpPr>
        <p:spPr>
          <a:xfrm>
            <a:off x="5137873" y="2168622"/>
            <a:ext cx="3274830" cy="400110"/>
          </a:xfrm>
          <a:prstGeom prst="rect">
            <a:avLst/>
          </a:prstGeom>
          <a:noFill/>
          <a:ln w="28575">
            <a:solidFill>
              <a:srgbClr val="FFFF00"/>
            </a:solidFill>
          </a:ln>
        </p:spPr>
        <p:txBody>
          <a:bodyPr wrap="square" rtlCol="0">
            <a:spAutoFit/>
          </a:bodyPr>
          <a:lstStyle/>
          <a:p>
            <a:pPr algn="ctr"/>
            <a:r>
              <a:rPr lang="en-GB" sz="2000" u="sng" dirty="0" smtClean="0">
                <a:latin typeface="Comic Sans MS" panose="030F0702030302020204" pitchFamily="66" charset="0"/>
              </a:rPr>
              <a:t>Application to Exam</a:t>
            </a:r>
            <a:endParaRPr lang="en-GB" sz="2000" dirty="0">
              <a:latin typeface="Comic Sans MS" panose="030F0702030302020204" pitchFamily="66" charset="0"/>
            </a:endParaRPr>
          </a:p>
        </p:txBody>
      </p:sp>
      <p:sp>
        <p:nvSpPr>
          <p:cNvPr id="13" name="Rectangle 12"/>
          <p:cNvSpPr/>
          <p:nvPr/>
        </p:nvSpPr>
        <p:spPr>
          <a:xfrm>
            <a:off x="5137873" y="2797114"/>
            <a:ext cx="3261028" cy="1754326"/>
          </a:xfrm>
          <a:prstGeom prst="rect">
            <a:avLst/>
          </a:prstGeom>
          <a:ln w="28575">
            <a:solidFill>
              <a:srgbClr val="FFFF00"/>
            </a:solidFill>
          </a:ln>
        </p:spPr>
        <p:txBody>
          <a:bodyPr wrap="square">
            <a:spAutoFit/>
          </a:bodyPr>
          <a:lstStyle/>
          <a:p>
            <a:pPr algn="just"/>
            <a:r>
              <a:rPr lang="en-GB" dirty="0" smtClean="0">
                <a:latin typeface="Comic Sans MS" panose="030F0702030302020204" pitchFamily="66" charset="0"/>
              </a:rPr>
              <a:t>"</a:t>
            </a:r>
            <a:r>
              <a:rPr lang="en-GB" dirty="0">
                <a:latin typeface="Comic Sans MS" panose="030F0702030302020204" pitchFamily="66" charset="0"/>
              </a:rPr>
              <a:t>Gender inequality exists to some extent, in most areas of society, in all countries of the world." Geographically examine this statement.                                15 Marks</a:t>
            </a:r>
          </a:p>
        </p:txBody>
      </p:sp>
      <p:sp>
        <p:nvSpPr>
          <p:cNvPr id="3" name="Action Button: Sound 2">
            <a:hlinkClick r:id="rId4" highlightClick="1">
              <a:snd r:embed="rId3" name="applause.wav"/>
            </a:hlinkClick>
          </p:cNvPr>
          <p:cNvSpPr/>
          <p:nvPr/>
        </p:nvSpPr>
        <p:spPr>
          <a:xfrm>
            <a:off x="11085095" y="4273917"/>
            <a:ext cx="786063" cy="38501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rotWithShape="1">
          <a:blip r:embed="rId5"/>
          <a:srcRect l="8107" t="5730" r="7682" b="7427"/>
          <a:stretch/>
        </p:blipFill>
        <p:spPr>
          <a:xfrm>
            <a:off x="8831368" y="3915465"/>
            <a:ext cx="2053391" cy="2117559"/>
          </a:xfrm>
          <a:prstGeom prst="rect">
            <a:avLst/>
          </a:prstGeom>
        </p:spPr>
      </p:pic>
    </p:spTree>
    <p:extLst>
      <p:ext uri="{BB962C8B-B14F-4D97-AF65-F5344CB8AC3E}">
        <p14:creationId xmlns:p14="http://schemas.microsoft.com/office/powerpoint/2010/main" val="4217796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6" y="1423191"/>
            <a:ext cx="6316464" cy="524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137286" y="703708"/>
            <a:ext cx="11914503" cy="646331"/>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u="sng" dirty="0" smtClean="0">
                <a:latin typeface="Comic Sans MS" panose="030F0702030302020204" pitchFamily="66" charset="0"/>
              </a:rPr>
              <a:t>Demo: </a:t>
            </a:r>
            <a:r>
              <a:rPr lang="en-GB" altLang="en-US" dirty="0" smtClean="0">
                <a:latin typeface="Comic Sans MS" panose="030F0702030302020204" pitchFamily="66" charset="0"/>
              </a:rPr>
              <a:t>Describe </a:t>
            </a:r>
            <a:r>
              <a:rPr lang="en-GB" altLang="en-US" dirty="0">
                <a:latin typeface="Comic Sans MS" panose="030F0702030302020204" pitchFamily="66" charset="0"/>
              </a:rPr>
              <a:t>the differences between a sustainable city and an unsustainable </a:t>
            </a:r>
            <a:r>
              <a:rPr lang="en-GB" altLang="en-US" dirty="0" smtClean="0">
                <a:latin typeface="Comic Sans MS" panose="030F0702030302020204" pitchFamily="66" charset="0"/>
              </a:rPr>
              <a:t>city. Use Model A within your answer.  </a:t>
            </a:r>
            <a:endParaRPr lang="en-GB" altLang="en-US" dirty="0">
              <a:latin typeface="Comic Sans MS" panose="030F0702030302020204" pitchFamily="66" charset="0"/>
            </a:endParaRPr>
          </a:p>
        </p:txBody>
      </p:sp>
      <mc:AlternateContent xmlns:mc="http://schemas.openxmlformats.org/markup-compatibility/2006" xmlns:p14="http://schemas.microsoft.com/office/powerpoint/2010/main">
        <mc:Choice Requires="p14">
          <p:contentPart p14:bwMode="auto" r:id="rId3">
            <p14:nvContentPartPr>
              <p14:cNvPr id="6152" name="Ink 8"/>
              <p14:cNvContentPartPr>
                <a14:cpLocks xmlns:a14="http://schemas.microsoft.com/office/drawing/2010/main" noRot="1" noChangeAspect="1" noEditPoints="1" noChangeArrowheads="1" noChangeShapeType="1"/>
              </p14:cNvContentPartPr>
              <p14:nvPr/>
            </p14:nvContentPartPr>
            <p14:xfrm>
              <a:off x="8578851" y="3884614"/>
              <a:ext cx="9525" cy="1587"/>
            </p14:xfrm>
          </p:contentPart>
        </mc:Choice>
        <mc:Fallback xmlns="">
          <p:pic>
            <p:nvPicPr>
              <p:cNvPr id="6152" name="Ink 8"/>
              <p:cNvPicPr>
                <a:picLocks noRot="1" noChangeAspect="1" noEditPoints="1" noChangeArrowheads="1" noChangeShapeType="1"/>
              </p:cNvPicPr>
              <p:nvPr/>
            </p:nvPicPr>
            <p:blipFill>
              <a:blip r:embed="rId4"/>
              <a:stretch>
                <a:fillRect/>
              </a:stretch>
            </p:blipFill>
            <p:spPr>
              <a:xfrm>
                <a:off x="8560900" y="3806851"/>
                <a:ext cx="45427" cy="157113"/>
              </a:xfrm>
              <a:prstGeom prst="rect">
                <a:avLst/>
              </a:prstGeom>
            </p:spPr>
          </p:pic>
        </mc:Fallback>
      </mc:AlternateContent>
      <p:sp>
        <p:nvSpPr>
          <p:cNvPr id="5" name="Title 1"/>
          <p:cNvSpPr txBox="1">
            <a:spLocks/>
          </p:cNvSpPr>
          <p:nvPr/>
        </p:nvSpPr>
        <p:spPr>
          <a:xfrm>
            <a:off x="137287" y="79568"/>
            <a:ext cx="11914503"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smtClean="0">
                <a:latin typeface="Comic Sans MS" panose="030F0702030302020204" pitchFamily="66" charset="0"/>
                <a:ea typeface="ＭＳ Ｐゴシック" pitchFamily="34" charset="-128"/>
              </a:rPr>
              <a:t>Sustainable vs Unsustainable </a:t>
            </a:r>
            <a:endParaRPr lang="en-US" altLang="en-US" sz="2000" u="sng" dirty="0">
              <a:latin typeface="Comic Sans MS" panose="030F0702030302020204" pitchFamily="66" charset="0"/>
              <a:ea typeface="ＭＳ Ｐゴシック" pitchFamily="34" charset="-128"/>
            </a:endParaRPr>
          </a:p>
        </p:txBody>
      </p:sp>
      <p:sp>
        <p:nvSpPr>
          <p:cNvPr id="6" name="Text Box 3"/>
          <p:cNvSpPr txBox="1">
            <a:spLocks noChangeArrowheads="1"/>
          </p:cNvSpPr>
          <p:nvPr/>
        </p:nvSpPr>
        <p:spPr bwMode="auto">
          <a:xfrm>
            <a:off x="4974463" y="6042366"/>
            <a:ext cx="1197864" cy="369332"/>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u="sng" dirty="0" smtClean="0">
                <a:latin typeface="Comic Sans MS" panose="030F0702030302020204" pitchFamily="66" charset="0"/>
              </a:rPr>
              <a:t>Model A</a:t>
            </a:r>
            <a:endParaRPr lang="en-GB" altLang="en-US" dirty="0">
              <a:latin typeface="Comic Sans MS" panose="030F0702030302020204" pitchFamily="66" charset="0"/>
            </a:endParaRPr>
          </a:p>
        </p:txBody>
      </p:sp>
      <p:sp>
        <p:nvSpPr>
          <p:cNvPr id="7" name="Text Box 3"/>
          <p:cNvSpPr txBox="1">
            <a:spLocks noChangeArrowheads="1"/>
          </p:cNvSpPr>
          <p:nvPr/>
        </p:nvSpPr>
        <p:spPr bwMode="auto">
          <a:xfrm>
            <a:off x="6611112" y="1610384"/>
            <a:ext cx="5440677" cy="4801314"/>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u="sng" dirty="0" smtClean="0">
                <a:latin typeface="Comic Sans MS" panose="030F0702030302020204" pitchFamily="66" charset="0"/>
              </a:rPr>
              <a:t>Class Answer:</a:t>
            </a:r>
          </a:p>
          <a:p>
            <a:pPr eaLnBrk="1" hangingPunct="1"/>
            <a:endParaRPr lang="en-GB" altLang="en-US" b="1" u="sng" dirty="0">
              <a:latin typeface="Comic Sans MS" panose="030F0702030302020204" pitchFamily="66" charset="0"/>
            </a:endParaRPr>
          </a:p>
          <a:p>
            <a:pPr eaLnBrk="1" hangingPunct="1"/>
            <a:endParaRPr lang="en-GB" altLang="en-US" b="1" u="sng" dirty="0" smtClean="0">
              <a:latin typeface="Comic Sans MS" panose="030F0702030302020204" pitchFamily="66" charset="0"/>
            </a:endParaRPr>
          </a:p>
          <a:p>
            <a:pPr eaLnBrk="1" hangingPunct="1"/>
            <a:endParaRPr lang="en-GB" altLang="en-US" b="1" u="sng" dirty="0">
              <a:latin typeface="Comic Sans MS" panose="030F0702030302020204" pitchFamily="66" charset="0"/>
            </a:endParaRPr>
          </a:p>
          <a:p>
            <a:pPr eaLnBrk="1" hangingPunct="1"/>
            <a:endParaRPr lang="en-GB" altLang="en-US" b="1" u="sng" dirty="0" smtClean="0">
              <a:latin typeface="Comic Sans MS" panose="030F0702030302020204" pitchFamily="66" charset="0"/>
            </a:endParaRPr>
          </a:p>
          <a:p>
            <a:pPr eaLnBrk="1" hangingPunct="1"/>
            <a:endParaRPr lang="en-GB" altLang="en-US" b="1" u="sng" dirty="0">
              <a:latin typeface="Comic Sans MS" panose="030F0702030302020204" pitchFamily="66" charset="0"/>
            </a:endParaRPr>
          </a:p>
          <a:p>
            <a:pPr eaLnBrk="1" hangingPunct="1"/>
            <a:endParaRPr lang="en-GB" altLang="en-US" b="1" u="sng" dirty="0" smtClean="0">
              <a:latin typeface="Comic Sans MS" panose="030F0702030302020204" pitchFamily="66" charset="0"/>
            </a:endParaRPr>
          </a:p>
          <a:p>
            <a:pPr eaLnBrk="1" hangingPunct="1"/>
            <a:endParaRPr lang="en-GB" altLang="en-US" b="1" u="sng" dirty="0">
              <a:latin typeface="Comic Sans MS" panose="030F0702030302020204" pitchFamily="66" charset="0"/>
            </a:endParaRPr>
          </a:p>
          <a:p>
            <a:pPr eaLnBrk="1" hangingPunct="1"/>
            <a:endParaRPr lang="en-GB" altLang="en-US" b="1" u="sng" dirty="0" smtClean="0">
              <a:latin typeface="Comic Sans MS" panose="030F0702030302020204" pitchFamily="66" charset="0"/>
            </a:endParaRPr>
          </a:p>
          <a:p>
            <a:pPr eaLnBrk="1" hangingPunct="1"/>
            <a:endParaRPr lang="en-GB" altLang="en-US" b="1" u="sng" dirty="0">
              <a:latin typeface="Comic Sans MS" panose="030F0702030302020204" pitchFamily="66" charset="0"/>
            </a:endParaRPr>
          </a:p>
          <a:p>
            <a:pPr eaLnBrk="1" hangingPunct="1"/>
            <a:endParaRPr lang="en-GB" altLang="en-US" b="1" u="sng" dirty="0" smtClean="0">
              <a:latin typeface="Comic Sans MS" panose="030F0702030302020204" pitchFamily="66" charset="0"/>
            </a:endParaRPr>
          </a:p>
          <a:p>
            <a:pPr eaLnBrk="1" hangingPunct="1"/>
            <a:endParaRPr lang="en-GB" altLang="en-US" b="1" u="sng" dirty="0">
              <a:latin typeface="Comic Sans MS" panose="030F0702030302020204" pitchFamily="66" charset="0"/>
            </a:endParaRPr>
          </a:p>
          <a:p>
            <a:pPr eaLnBrk="1" hangingPunct="1"/>
            <a:endParaRPr lang="en-GB" altLang="en-US" b="1" u="sng" dirty="0" smtClean="0">
              <a:latin typeface="Comic Sans MS" panose="030F0702030302020204" pitchFamily="66" charset="0"/>
            </a:endParaRPr>
          </a:p>
          <a:p>
            <a:pPr eaLnBrk="1" hangingPunct="1"/>
            <a:endParaRPr lang="en-GB" altLang="en-US" b="1" u="sng" dirty="0">
              <a:latin typeface="Comic Sans MS" panose="030F0702030302020204" pitchFamily="66" charset="0"/>
            </a:endParaRPr>
          </a:p>
          <a:p>
            <a:pPr eaLnBrk="1" hangingPunct="1"/>
            <a:endParaRPr lang="en-GB" altLang="en-US" b="1" u="sng" dirty="0" smtClean="0">
              <a:latin typeface="Comic Sans MS" panose="030F0702030302020204" pitchFamily="66" charset="0"/>
            </a:endParaRPr>
          </a:p>
          <a:p>
            <a:pPr eaLnBrk="1" hangingPunct="1"/>
            <a:endParaRPr lang="en-GB" altLang="en-US" b="1" u="sng" dirty="0">
              <a:latin typeface="Comic Sans MS" panose="030F0702030302020204" pitchFamily="66" charset="0"/>
            </a:endParaRPr>
          </a:p>
          <a:p>
            <a:pPr eaLnBrk="1" hangingPunct="1"/>
            <a:endParaRPr lang="en-GB" altLang="en-US" dirty="0">
              <a:latin typeface="Comic Sans MS" panose="030F0702030302020204" pitchFamily="66" charset="0"/>
            </a:endParaRPr>
          </a:p>
        </p:txBody>
      </p:sp>
    </p:spTree>
    <p:extLst>
      <p:ext uri="{BB962C8B-B14F-4D97-AF65-F5344CB8AC3E}">
        <p14:creationId xmlns:p14="http://schemas.microsoft.com/office/powerpoint/2010/main" val="3336336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698" y="253365"/>
            <a:ext cx="11731141" cy="461665"/>
          </a:xfrm>
          <a:prstGeom prst="rect">
            <a:avLst/>
          </a:prstGeom>
          <a:ln w="28575">
            <a:solidFill>
              <a:srgbClr val="FF0000"/>
            </a:solidFill>
          </a:ln>
        </p:spPr>
        <p:txBody>
          <a:bodyPr wrap="square">
            <a:spAutoFit/>
          </a:bodyPr>
          <a:lstStyle/>
          <a:p>
            <a:r>
              <a:rPr lang="en-GB" sz="2400" b="1" u="sng" dirty="0">
                <a:latin typeface="Comic Sans MS" panose="030F0702030302020204" pitchFamily="66" charset="0"/>
              </a:rPr>
              <a:t>Explain</a:t>
            </a:r>
            <a:r>
              <a:rPr lang="en-GB" sz="2400" dirty="0">
                <a:latin typeface="Comic Sans MS" panose="030F0702030302020204" pitchFamily="66" charset="0"/>
              </a:rPr>
              <a:t> three symptoms of urban stress. [3x2]</a:t>
            </a:r>
          </a:p>
        </p:txBody>
      </p:sp>
      <p:sp>
        <p:nvSpPr>
          <p:cNvPr id="5" name="Rectangle 4"/>
          <p:cNvSpPr/>
          <p:nvPr/>
        </p:nvSpPr>
        <p:spPr>
          <a:xfrm>
            <a:off x="196698" y="1101586"/>
            <a:ext cx="11731141" cy="4247317"/>
          </a:xfrm>
          <a:prstGeom prst="rect">
            <a:avLst/>
          </a:prstGeom>
          <a:ln w="28575">
            <a:solidFill>
              <a:srgbClr val="7030A0"/>
            </a:solidFill>
          </a:ln>
        </p:spPr>
        <p:txBody>
          <a:bodyPr wrap="square">
            <a:spAutoFit/>
          </a:bodyPr>
          <a:lstStyle/>
          <a:p>
            <a:r>
              <a:rPr lang="en-GB" dirty="0">
                <a:latin typeface="Comic Sans MS" panose="030F0702030302020204" pitchFamily="66" charset="0"/>
              </a:rPr>
              <a:t>Urban stress is considered to be the inability of the urban system to cope with the demands of its population (either because of its size or its consumption</a:t>
            </a:r>
            <a:r>
              <a:rPr lang="en-GB" dirty="0" smtClean="0">
                <a:latin typeface="Comic Sans MS" panose="030F0702030302020204" pitchFamily="66" charset="0"/>
              </a:rPr>
              <a:t>). </a:t>
            </a:r>
            <a:r>
              <a:rPr lang="en-GB" b="1" u="sng" dirty="0" smtClean="0">
                <a:latin typeface="Comic Sans MS" panose="030F0702030302020204" pitchFamily="66" charset="0"/>
              </a:rPr>
              <a:t>A01 Defined</a:t>
            </a:r>
            <a:endParaRPr lang="en-GB" b="1" u="sng"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Possible symptoms of urban stress could </a:t>
            </a:r>
            <a:r>
              <a:rPr lang="en-GB" dirty="0" smtClean="0">
                <a:latin typeface="Comic Sans MS" panose="030F0702030302020204" pitchFamily="66" charset="0"/>
              </a:rPr>
              <a:t>be: </a:t>
            </a:r>
            <a:r>
              <a:rPr lang="en-GB" b="1" u="sng" dirty="0" smtClean="0">
                <a:latin typeface="Comic Sans MS" panose="030F0702030302020204" pitchFamily="66" charset="0"/>
              </a:rPr>
              <a:t>A02 Explain </a:t>
            </a: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pollution (air or water) beyond acceptable levels, for example, photochemical smog</a:t>
            </a:r>
          </a:p>
          <a:p>
            <a:pPr marL="285750" indent="-285750">
              <a:buFont typeface="Arial" panose="020B0604020202020204" pitchFamily="34" charset="0"/>
              <a:buChar char="•"/>
            </a:pPr>
            <a:r>
              <a:rPr lang="en-GB" dirty="0">
                <a:latin typeface="Comic Sans MS" panose="030F0702030302020204" pitchFamily="66" charset="0"/>
              </a:rPr>
              <a:t>widespread poverty, beyond ability of city authorities to provide social care</a:t>
            </a:r>
          </a:p>
          <a:p>
            <a:pPr marL="285750" indent="-285750">
              <a:buFont typeface="Arial" panose="020B0604020202020204" pitchFamily="34" charset="0"/>
              <a:buChar char="•"/>
            </a:pPr>
            <a:r>
              <a:rPr lang="en-GB" dirty="0">
                <a:latin typeface="Comic Sans MS" panose="030F0702030302020204" pitchFamily="66" charset="0"/>
              </a:rPr>
              <a:t>lack of adequate housing evidenced by high levels of homelessness or informal housing</a:t>
            </a:r>
          </a:p>
          <a:p>
            <a:pPr marL="285750" indent="-285750">
              <a:buFont typeface="Arial" panose="020B0604020202020204" pitchFamily="34" charset="0"/>
              <a:buChar char="•"/>
            </a:pPr>
            <a:r>
              <a:rPr lang="en-GB" dirty="0">
                <a:latin typeface="Comic Sans MS" panose="030F0702030302020204" pitchFamily="66" charset="0"/>
              </a:rPr>
              <a:t>inability of health services to cope with demands</a:t>
            </a:r>
          </a:p>
          <a:p>
            <a:pPr marL="285750" indent="-285750">
              <a:buFont typeface="Arial" panose="020B0604020202020204" pitchFamily="34" charset="0"/>
              <a:buChar char="•"/>
            </a:pPr>
            <a:r>
              <a:rPr lang="en-GB" dirty="0">
                <a:latin typeface="Comic Sans MS" panose="030F0702030302020204" pitchFamily="66" charset="0"/>
              </a:rPr>
              <a:t>possible outbreaks of epidemic disease</a:t>
            </a:r>
          </a:p>
          <a:p>
            <a:pPr marL="285750" indent="-285750">
              <a:buFont typeface="Arial" panose="020B0604020202020204" pitchFamily="34" charset="0"/>
              <a:buChar char="•"/>
            </a:pPr>
            <a:r>
              <a:rPr lang="en-GB" dirty="0">
                <a:latin typeface="Comic Sans MS" panose="030F0702030302020204" pitchFamily="66" charset="0"/>
              </a:rPr>
              <a:t>high levels of civil unrest or crime levels</a:t>
            </a:r>
          </a:p>
          <a:p>
            <a:pPr marL="285750" indent="-285750">
              <a:buFont typeface="Arial" panose="020B0604020202020204" pitchFamily="34" charset="0"/>
              <a:buChar char="•"/>
            </a:pPr>
            <a:r>
              <a:rPr lang="en-GB" dirty="0">
                <a:latin typeface="Comic Sans MS" panose="030F0702030302020204" pitchFamily="66" charset="0"/>
              </a:rPr>
              <a:t>widespread traffic congestion or poor transport infrastructure.</a:t>
            </a:r>
          </a:p>
          <a:p>
            <a:r>
              <a:rPr lang="en-GB" dirty="0">
                <a:latin typeface="Comic Sans MS" panose="030F0702030302020204" pitchFamily="66" charset="0"/>
              </a:rPr>
              <a:t>Answers referring to physiological stress symptoms should not be credited</a:t>
            </a:r>
            <a:r>
              <a:rPr lang="en-GB" dirty="0" smtClean="0">
                <a:latin typeface="Comic Sans MS" panose="030F0702030302020204" pitchFamily="66" charset="0"/>
              </a:rPr>
              <a:t>.</a:t>
            </a:r>
            <a:endParaRPr lang="en-GB" dirty="0">
              <a:latin typeface="Comic Sans MS" panose="030F0702030302020204" pitchFamily="66" charset="0"/>
            </a:endParaRPr>
          </a:p>
          <a:p>
            <a:r>
              <a:rPr lang="en-GB" dirty="0">
                <a:latin typeface="Comic Sans MS" panose="030F0702030302020204" pitchFamily="66" charset="0"/>
              </a:rPr>
              <a:t>1 mark should be awarded for each valid symptom of actual stress with 1 mark for a more developed explanation or elaboration. Maximum 2 marks for a simple list of problems (for example, unemployment, pollution, etc.).</a:t>
            </a:r>
          </a:p>
        </p:txBody>
      </p:sp>
      <p:sp>
        <p:nvSpPr>
          <p:cNvPr id="6" name="Rectangle 5"/>
          <p:cNvSpPr/>
          <p:nvPr/>
        </p:nvSpPr>
        <p:spPr>
          <a:xfrm>
            <a:off x="196697" y="5577840"/>
            <a:ext cx="11731141" cy="923330"/>
          </a:xfrm>
          <a:prstGeom prst="rect">
            <a:avLst/>
          </a:prstGeom>
          <a:ln w="28575">
            <a:solidFill>
              <a:srgbClr val="7030A0"/>
            </a:solidFill>
          </a:ln>
        </p:spPr>
        <p:txBody>
          <a:bodyPr wrap="square">
            <a:spAutoFit/>
          </a:bodyPr>
          <a:lstStyle/>
          <a:p>
            <a:r>
              <a:rPr lang="en-GB" dirty="0">
                <a:latin typeface="Comic Sans MS" panose="030F0702030302020204" pitchFamily="66" charset="0"/>
              </a:rPr>
              <a:t>Surprisingly poorly done – many were able to list appropriate symptoms but explanations tended to be lacking or generalized. At standard level a number of responses incorrectly referred to the causes of urban growth or urban sprawl</a:t>
            </a:r>
            <a:r>
              <a:rPr lang="en-GB" dirty="0" smtClean="0">
                <a:latin typeface="Comic Sans MS" panose="030F0702030302020204" pitchFamily="66" charset="0"/>
              </a:rPr>
              <a:t>.</a:t>
            </a:r>
            <a:endParaRPr lang="en-GB" dirty="0">
              <a:latin typeface="Comic Sans MS" panose="030F0702030302020204" pitchFamily="66" charset="0"/>
            </a:endParaRPr>
          </a:p>
        </p:txBody>
      </p:sp>
    </p:spTree>
    <p:extLst>
      <p:ext uri="{BB962C8B-B14F-4D97-AF65-F5344CB8AC3E}">
        <p14:creationId xmlns:p14="http://schemas.microsoft.com/office/powerpoint/2010/main" val="123858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720" t="38532" r="20444" b="33561"/>
          <a:stretch/>
        </p:blipFill>
        <p:spPr bwMode="auto">
          <a:xfrm>
            <a:off x="174752" y="1639483"/>
            <a:ext cx="4699592" cy="1881961"/>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81712" y="1639483"/>
            <a:ext cx="7107543" cy="954107"/>
          </a:xfrm>
          <a:prstGeom prst="rect">
            <a:avLst/>
          </a:prstGeom>
          <a:noFill/>
          <a:ln w="28575">
            <a:solidFill>
              <a:srgbClr val="00FF00"/>
            </a:solidFill>
          </a:ln>
        </p:spPr>
        <p:txBody>
          <a:bodyPr wrap="square" rtlCol="0">
            <a:spAutoFit/>
          </a:bodyPr>
          <a:lstStyle/>
          <a:p>
            <a:r>
              <a:rPr lang="en-US" sz="2800" b="1" u="sng" dirty="0" smtClean="0">
                <a:latin typeface="Comic Sans MS" panose="030F0702030302020204" pitchFamily="66" charset="0"/>
              </a:rPr>
              <a:t>Starter</a:t>
            </a:r>
            <a:r>
              <a:rPr lang="en-US" sz="2800" dirty="0" smtClean="0">
                <a:latin typeface="Comic Sans MS" panose="030F0702030302020204" pitchFamily="66" charset="0"/>
              </a:rPr>
              <a:t>: Define and explain the </a:t>
            </a:r>
            <a:r>
              <a:rPr lang="en-US" sz="2800" dirty="0">
                <a:latin typeface="Comic Sans MS" panose="030F0702030302020204" pitchFamily="66" charset="0"/>
              </a:rPr>
              <a:t>terms OUTPUT and INPUT</a:t>
            </a:r>
            <a:r>
              <a:rPr lang="en-US" sz="2800" dirty="0" smtClean="0">
                <a:latin typeface="Comic Sans MS" panose="030F0702030302020204" pitchFamily="66" charset="0"/>
              </a:rPr>
              <a:t>.</a:t>
            </a:r>
            <a:endParaRPr lang="en-US" sz="2800" dirty="0">
              <a:latin typeface="Comic Sans MS" panose="030F0702030302020204" pitchFamily="66" charset="0"/>
            </a:endParaRPr>
          </a:p>
        </p:txBody>
      </p:sp>
      <p:sp>
        <p:nvSpPr>
          <p:cNvPr id="5" name="Title 1"/>
          <p:cNvSpPr txBox="1">
            <a:spLocks/>
          </p:cNvSpPr>
          <p:nvPr/>
        </p:nvSpPr>
        <p:spPr>
          <a:xfrm>
            <a:off x="137287" y="79568"/>
            <a:ext cx="11951968"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smtClean="0">
                <a:latin typeface="Comic Sans MS" panose="030F0702030302020204" pitchFamily="66" charset="0"/>
                <a:ea typeface="ＭＳ Ｐゴシック" pitchFamily="34" charset="-128"/>
              </a:rPr>
              <a:t>Sustainable Cities</a:t>
            </a:r>
            <a:endParaRPr lang="en-US" altLang="en-US" sz="2000" u="sng" dirty="0">
              <a:latin typeface="Comic Sans MS" panose="030F0702030302020204" pitchFamily="66" charset="0"/>
              <a:ea typeface="ＭＳ Ｐゴシック" pitchFamily="34" charset="-128"/>
            </a:endParaRPr>
          </a:p>
        </p:txBody>
      </p:sp>
      <p:sp>
        <p:nvSpPr>
          <p:cNvPr id="6" name="Title 1"/>
          <p:cNvSpPr txBox="1">
            <a:spLocks/>
          </p:cNvSpPr>
          <p:nvPr/>
        </p:nvSpPr>
        <p:spPr>
          <a:xfrm>
            <a:off x="174752" y="717521"/>
            <a:ext cx="11914503" cy="767812"/>
          </a:xfrm>
          <a:prstGeom prst="rect">
            <a:avLst/>
          </a:prstGeom>
          <a:solidFill>
            <a:schemeClr val="bg1"/>
          </a:solidFill>
          <a:ln w="28575">
            <a:solidFill>
              <a:srgbClr val="FFC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u="sng" dirty="0" smtClean="0">
                <a:latin typeface="Comic Sans MS" panose="030F0702030302020204" pitchFamily="66" charset="0"/>
                <a:ea typeface="ＭＳ Ｐゴシック" pitchFamily="34" charset="-128"/>
              </a:rPr>
              <a:t>Learning Objective: </a:t>
            </a:r>
            <a:r>
              <a:rPr lang="en-US" sz="2000" dirty="0">
                <a:latin typeface="Comic Sans MS" panose="030F0702030302020204" pitchFamily="66" charset="0"/>
              </a:rPr>
              <a:t>To be able to </a:t>
            </a:r>
            <a:r>
              <a:rPr lang="en-GB" sz="2000" dirty="0">
                <a:latin typeface="Comic Sans MS" panose="030F0702030302020204" pitchFamily="66" charset="0"/>
              </a:rPr>
              <a:t>describe the city as a </a:t>
            </a:r>
            <a:r>
              <a:rPr lang="en-GB" sz="2000" dirty="0" smtClean="0">
                <a:latin typeface="Comic Sans MS" panose="030F0702030302020204" pitchFamily="66" charset="0"/>
              </a:rPr>
              <a:t>system</a:t>
            </a:r>
            <a:r>
              <a:rPr lang="en-US" sz="2000" u="sng" dirty="0" smtClean="0">
                <a:latin typeface="Comic Sans MS" panose="030F0702030302020204" pitchFamily="66" charset="0"/>
                <a:ea typeface="ＭＳ Ｐゴシック" pitchFamily="34" charset="-128"/>
              </a:rPr>
              <a:t>, most importantly to distinguish between circular and open/linear systems. </a:t>
            </a:r>
            <a:endParaRPr lang="en-GB" sz="2000" dirty="0">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7533295" y="3320341"/>
            <a:ext cx="4555960" cy="3201150"/>
          </a:xfrm>
          <a:prstGeom prst="rect">
            <a:avLst/>
          </a:prstGeom>
          <a:ln w="28575">
            <a:solidFill>
              <a:srgbClr val="7030A0"/>
            </a:solidFill>
          </a:ln>
        </p:spPr>
      </p:pic>
      <p:sp>
        <p:nvSpPr>
          <p:cNvPr id="8" name="TextBox 7"/>
          <p:cNvSpPr txBox="1"/>
          <p:nvPr/>
        </p:nvSpPr>
        <p:spPr>
          <a:xfrm>
            <a:off x="7533295" y="2747739"/>
            <a:ext cx="4555960" cy="400110"/>
          </a:xfrm>
          <a:prstGeom prst="rect">
            <a:avLst/>
          </a:prstGeom>
          <a:noFill/>
          <a:ln w="28575">
            <a:solidFill>
              <a:srgbClr val="7030A0"/>
            </a:solidFill>
          </a:ln>
        </p:spPr>
        <p:txBody>
          <a:bodyPr wrap="square" rtlCol="0">
            <a:spAutoFit/>
          </a:bodyPr>
          <a:lstStyle/>
          <a:p>
            <a:pPr algn="ctr"/>
            <a:r>
              <a:rPr lang="en-US" sz="2000" dirty="0" smtClean="0">
                <a:latin typeface="Comic Sans MS" panose="030F0702030302020204" pitchFamily="66" charset="0"/>
              </a:rPr>
              <a:t>Linking your Learning </a:t>
            </a:r>
            <a:endParaRPr lang="en-US" sz="2000" dirty="0">
              <a:latin typeface="Comic Sans MS" panose="030F0702030302020204" pitchFamily="66" charset="0"/>
            </a:endParaRPr>
          </a:p>
        </p:txBody>
      </p:sp>
      <p:pic>
        <p:nvPicPr>
          <p:cNvPr id="7" name="Picture 6"/>
          <p:cNvPicPr>
            <a:picLocks noChangeAspect="1"/>
          </p:cNvPicPr>
          <p:nvPr/>
        </p:nvPicPr>
        <p:blipFill>
          <a:blip r:embed="rId4"/>
          <a:stretch>
            <a:fillRect/>
          </a:stretch>
        </p:blipFill>
        <p:spPr>
          <a:xfrm>
            <a:off x="2951747" y="3825907"/>
            <a:ext cx="4395538" cy="2478774"/>
          </a:xfrm>
          <a:prstGeom prst="rect">
            <a:avLst/>
          </a:prstGeom>
          <a:ln w="28575">
            <a:solidFill>
              <a:srgbClr val="00B0F0"/>
            </a:solidFill>
          </a:ln>
        </p:spPr>
      </p:pic>
      <p:sp>
        <p:nvSpPr>
          <p:cNvPr id="10" name="TextBox 9"/>
          <p:cNvSpPr txBox="1"/>
          <p:nvPr/>
        </p:nvSpPr>
        <p:spPr>
          <a:xfrm>
            <a:off x="174752" y="4065020"/>
            <a:ext cx="2648659" cy="2000548"/>
          </a:xfrm>
          <a:prstGeom prst="rect">
            <a:avLst/>
          </a:prstGeom>
          <a:noFill/>
          <a:ln w="28575">
            <a:solidFill>
              <a:srgbClr val="00B0F0"/>
            </a:solidFill>
          </a:ln>
        </p:spPr>
        <p:txBody>
          <a:bodyPr wrap="square" rtlCol="0">
            <a:spAutoFit/>
          </a:bodyPr>
          <a:lstStyle/>
          <a:p>
            <a:r>
              <a:rPr lang="en-US" sz="2800" b="1" u="sng" dirty="0" smtClean="0">
                <a:latin typeface="Comic Sans MS" panose="030F0702030302020204" pitchFamily="66" charset="0"/>
              </a:rPr>
              <a:t>Challenge: </a:t>
            </a:r>
            <a:r>
              <a:rPr lang="en-US" sz="2400" dirty="0" smtClean="0">
                <a:latin typeface="Comic Sans MS" panose="030F0702030302020204" pitchFamily="66" charset="0"/>
              </a:rPr>
              <a:t>Complete your worksheet that has been provided for you.  </a:t>
            </a:r>
            <a:endParaRPr lang="en-US" sz="2400" dirty="0">
              <a:latin typeface="Comic Sans MS" panose="030F0702030302020204" pitchFamily="66" charset="0"/>
            </a:endParaRPr>
          </a:p>
        </p:txBody>
      </p:sp>
    </p:spTree>
    <p:extLst>
      <p:ext uri="{BB962C8B-B14F-4D97-AF65-F5344CB8AC3E}">
        <p14:creationId xmlns:p14="http://schemas.microsoft.com/office/powerpoint/2010/main" val="70550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8747" y="152720"/>
            <a:ext cx="11914503"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smtClean="0">
                <a:latin typeface="Comic Sans MS" panose="030F0702030302020204" pitchFamily="66" charset="0"/>
                <a:ea typeface="ＭＳ Ｐゴシック" pitchFamily="34" charset="-128"/>
              </a:rPr>
              <a:t>Millennium Development Goals</a:t>
            </a:r>
            <a:endParaRPr lang="en-US" altLang="en-US" sz="2000" u="sng" dirty="0">
              <a:latin typeface="Comic Sans MS" panose="030F0702030302020204" pitchFamily="66" charset="0"/>
              <a:ea typeface="ＭＳ Ｐゴシック" pitchFamily="34" charset="-128"/>
            </a:endParaRPr>
          </a:p>
        </p:txBody>
      </p:sp>
      <p:pic>
        <p:nvPicPr>
          <p:cNvPr id="2" name="Picture 1"/>
          <p:cNvPicPr>
            <a:picLocks noChangeAspect="1"/>
          </p:cNvPicPr>
          <p:nvPr/>
        </p:nvPicPr>
        <p:blipFill>
          <a:blip r:embed="rId2"/>
          <a:stretch>
            <a:fillRect/>
          </a:stretch>
        </p:blipFill>
        <p:spPr>
          <a:xfrm>
            <a:off x="7669614" y="1488558"/>
            <a:ext cx="4231768" cy="4231768"/>
          </a:xfrm>
          <a:prstGeom prst="rect">
            <a:avLst/>
          </a:prstGeom>
        </p:spPr>
      </p:pic>
      <p:sp>
        <p:nvSpPr>
          <p:cNvPr id="3" name="Rectangle 2"/>
          <p:cNvSpPr/>
          <p:nvPr/>
        </p:nvSpPr>
        <p:spPr>
          <a:xfrm>
            <a:off x="138746" y="739375"/>
            <a:ext cx="11914503" cy="646331"/>
          </a:xfrm>
          <a:prstGeom prst="rect">
            <a:avLst/>
          </a:prstGeom>
          <a:ln w="28575">
            <a:solidFill>
              <a:srgbClr val="7030A0"/>
            </a:solidFill>
          </a:ln>
        </p:spPr>
        <p:txBody>
          <a:bodyPr wrap="square">
            <a:spAutoFit/>
          </a:bodyPr>
          <a:lstStyle/>
          <a:p>
            <a:r>
              <a:rPr lang="en-GB" dirty="0">
                <a:latin typeface="Comic Sans MS" panose="030F0702030302020204" pitchFamily="66" charset="0"/>
              </a:rPr>
              <a:t>Environmental sustainability is actually Millennium Development Goal number seven. The goal has four targets The targets are:</a:t>
            </a:r>
          </a:p>
        </p:txBody>
      </p:sp>
      <p:sp>
        <p:nvSpPr>
          <p:cNvPr id="11" name="Rectangle 10"/>
          <p:cNvSpPr/>
          <p:nvPr/>
        </p:nvSpPr>
        <p:spPr>
          <a:xfrm>
            <a:off x="138746" y="1896282"/>
            <a:ext cx="7069801" cy="3416320"/>
          </a:xfrm>
          <a:prstGeom prst="rect">
            <a:avLst/>
          </a:prstGeom>
          <a:ln w="28575">
            <a:solidFill>
              <a:srgbClr val="7030A0"/>
            </a:solidFill>
          </a:ln>
        </p:spPr>
        <p:txBody>
          <a:bodyPr wrap="square">
            <a:spAutoFit/>
          </a:bodyPr>
          <a:lstStyle/>
          <a:p>
            <a:pPr algn="just"/>
            <a:r>
              <a:rPr lang="en-GB" dirty="0">
                <a:latin typeface="Comic Sans MS" panose="030F0702030302020204" pitchFamily="66" charset="0"/>
              </a:rPr>
              <a:t>Target 7a: Integrate the principles of sustainable development into country policies and programmes; reverse loss of environmental resources</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Target 7b: Reduce biodiversity loss, achieving, by 2010, a significant reduction in the rate of loss</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Target 7c: Reduce by half the proportion of people without sustainable access to safe drinking water and basic sanitation</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Target 7d: Achieve significant improvement in lives of at least 100 million slum dwellers, by 2020</a:t>
            </a:r>
          </a:p>
        </p:txBody>
      </p:sp>
    </p:spTree>
    <p:extLst>
      <p:ext uri="{BB962C8B-B14F-4D97-AF65-F5344CB8AC3E}">
        <p14:creationId xmlns:p14="http://schemas.microsoft.com/office/powerpoint/2010/main" val="3945819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84" y="154813"/>
            <a:ext cx="11771376" cy="540131"/>
          </a:xfrm>
          <a:ln w="28575">
            <a:solidFill>
              <a:srgbClr val="FF0000"/>
            </a:solidFill>
          </a:ln>
        </p:spPr>
        <p:txBody>
          <a:bodyPr>
            <a:normAutofit/>
          </a:bodyPr>
          <a:lstStyle/>
          <a:p>
            <a:pPr algn="ctr"/>
            <a:r>
              <a:rPr lang="en-US" sz="3200" u="sng" dirty="0" smtClean="0">
                <a:latin typeface="Comic Sans MS" panose="030F0702030302020204" pitchFamily="66" charset="0"/>
              </a:rPr>
              <a:t>City systems can be either ‘closed’ or ‘open’.</a:t>
            </a:r>
            <a:endParaRPr lang="en-GB" sz="3200" u="sng"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32291"/>
            <a:ext cx="4426536" cy="433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500" y="1387631"/>
            <a:ext cx="5445132" cy="522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2985" y="768096"/>
            <a:ext cx="11771376" cy="400110"/>
          </a:xfrm>
          <a:prstGeom prst="rect">
            <a:avLst/>
          </a:prstGeom>
          <a:ln w="28575">
            <a:solidFill>
              <a:srgbClr val="00FF00"/>
            </a:solidFill>
          </a:ln>
        </p:spPr>
        <p:txBody>
          <a:bodyPr wrap="square">
            <a:spAutoFit/>
          </a:bodyPr>
          <a:lstStyle/>
          <a:p>
            <a:r>
              <a:rPr lang="en-GB" sz="2000" u="sng" dirty="0" smtClean="0">
                <a:latin typeface="Comic Sans MS" panose="030F0702030302020204" pitchFamily="66" charset="0"/>
              </a:rPr>
              <a:t>Demo</a:t>
            </a:r>
            <a:r>
              <a:rPr lang="en-GB" sz="2000" dirty="0" smtClean="0">
                <a:latin typeface="Comic Sans MS" panose="030F0702030302020204" pitchFamily="66" charset="0"/>
              </a:rPr>
              <a:t>: What </a:t>
            </a:r>
            <a:r>
              <a:rPr lang="en-GB" sz="2000" dirty="0">
                <a:latin typeface="Comic Sans MS" panose="030F0702030302020204" pitchFamily="66" charset="0"/>
              </a:rPr>
              <a:t>do you think these </a:t>
            </a:r>
            <a:r>
              <a:rPr lang="en-GB" sz="2000" dirty="0" smtClean="0">
                <a:latin typeface="Comic Sans MS" panose="030F0702030302020204" pitchFamily="66" charset="0"/>
              </a:rPr>
              <a:t>terms open and closed system </a:t>
            </a:r>
            <a:r>
              <a:rPr lang="en-GB" sz="2000" dirty="0">
                <a:latin typeface="Comic Sans MS" panose="030F0702030302020204" pitchFamily="66" charset="0"/>
              </a:rPr>
              <a:t>mean?</a:t>
            </a:r>
          </a:p>
        </p:txBody>
      </p:sp>
    </p:spTree>
    <p:extLst>
      <p:ext uri="{BB962C8B-B14F-4D97-AF65-F5344CB8AC3E}">
        <p14:creationId xmlns:p14="http://schemas.microsoft.com/office/powerpoint/2010/main" val="2834949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286" y="700252"/>
            <a:ext cx="11914503" cy="3844316"/>
          </a:xfrm>
          <a:ln w="28575">
            <a:solidFill>
              <a:srgbClr val="7030A0"/>
            </a:solidFill>
          </a:ln>
        </p:spPr>
        <p:txBody>
          <a:bodyPr>
            <a:normAutofit fontScale="92500" lnSpcReduction="20000"/>
          </a:bodyPr>
          <a:lstStyle/>
          <a:p>
            <a:r>
              <a:rPr lang="en-US" dirty="0" smtClean="0">
                <a:latin typeface="Comic Sans MS" panose="030F0702030302020204" pitchFamily="66" charset="0"/>
              </a:rPr>
              <a:t>Large cities are often considered to be unsustainable systems because they consume large amounts of resources and produce vast amounts of waste.</a:t>
            </a:r>
          </a:p>
          <a:p>
            <a:endParaRPr lang="en-US" dirty="0" smtClean="0">
              <a:latin typeface="Comic Sans MS" panose="030F0702030302020204" pitchFamily="66" charset="0"/>
            </a:endParaRPr>
          </a:p>
          <a:p>
            <a:r>
              <a:rPr lang="en-US" dirty="0" smtClean="0">
                <a:latin typeface="Comic Sans MS" panose="030F0702030302020204" pitchFamily="66" charset="0"/>
              </a:rPr>
              <a:t>Compact cities minimize the amount of distance travelled, use less space, require less infrastructure (pipes cables roads…), are easier to provide a public transport network for, and reduce urban sprawl.</a:t>
            </a:r>
          </a:p>
          <a:p>
            <a:endParaRPr lang="en-US" dirty="0" smtClean="0">
              <a:latin typeface="Comic Sans MS" panose="030F0702030302020204" pitchFamily="66" charset="0"/>
            </a:endParaRPr>
          </a:p>
          <a:p>
            <a:r>
              <a:rPr lang="en-US" dirty="0" smtClean="0">
                <a:latin typeface="Comic Sans MS" panose="030F0702030302020204" pitchFamily="66" charset="0"/>
              </a:rPr>
              <a:t>BUT, if the compact city covers too large an area, it becomes CONGESTED, OVERCROWDED, OVERPRICED and POLLUTED. It then becomes unsustainable.</a:t>
            </a:r>
            <a:endParaRPr lang="en-GB" dirty="0">
              <a:latin typeface="Comic Sans MS" panose="030F0702030302020204" pitchFamily="66" charset="0"/>
            </a:endParaRPr>
          </a:p>
        </p:txBody>
      </p:sp>
      <p:sp>
        <p:nvSpPr>
          <p:cNvPr id="8" name="Title 1"/>
          <p:cNvSpPr txBox="1">
            <a:spLocks/>
          </p:cNvSpPr>
          <p:nvPr/>
        </p:nvSpPr>
        <p:spPr>
          <a:xfrm>
            <a:off x="137287" y="79568"/>
            <a:ext cx="11914503"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smtClean="0">
                <a:latin typeface="Comic Sans MS" panose="030F0702030302020204" pitchFamily="66" charset="0"/>
                <a:ea typeface="ＭＳ Ｐゴシック" pitchFamily="34" charset="-128"/>
              </a:rPr>
              <a:t>Are Larger Cities the answer?</a:t>
            </a:r>
            <a:endParaRPr lang="en-US" altLang="en-US" sz="2000" u="sng" dirty="0">
              <a:latin typeface="Comic Sans MS" panose="030F0702030302020204" pitchFamily="66" charset="0"/>
              <a:ea typeface="ＭＳ Ｐゴシック" pitchFamily="34" charset="-128"/>
            </a:endParaRPr>
          </a:p>
        </p:txBody>
      </p:sp>
      <p:sp>
        <p:nvSpPr>
          <p:cNvPr id="9" name="Title 1"/>
          <p:cNvSpPr txBox="1">
            <a:spLocks/>
          </p:cNvSpPr>
          <p:nvPr/>
        </p:nvSpPr>
        <p:spPr>
          <a:xfrm>
            <a:off x="137285" y="4673734"/>
            <a:ext cx="11914503" cy="483803"/>
          </a:xfrm>
          <a:prstGeom prst="rect">
            <a:avLst/>
          </a:prstGeom>
          <a:solidFill>
            <a:schemeClr val="bg1"/>
          </a:solidFill>
          <a:ln w="28575">
            <a:solidFill>
              <a:srgbClr val="00FF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u="sng" dirty="0" smtClean="0">
                <a:latin typeface="Comic Sans MS" panose="030F0702030302020204" pitchFamily="66" charset="0"/>
                <a:ea typeface="ＭＳ Ｐゴシック" pitchFamily="34" charset="-128"/>
              </a:rPr>
              <a:t>Demo: </a:t>
            </a:r>
            <a:r>
              <a:rPr lang="en-US" altLang="en-US" sz="2000" dirty="0" smtClean="0">
                <a:latin typeface="Comic Sans MS" panose="030F0702030302020204" pitchFamily="66" charset="0"/>
                <a:ea typeface="ＭＳ Ｐゴシック" pitchFamily="34" charset="-128"/>
              </a:rPr>
              <a:t>What needs to be done to make achieve sustainability? List your answers.  </a:t>
            </a:r>
            <a:endParaRPr lang="en-US" altLang="en-US" sz="2000" dirty="0">
              <a:latin typeface="Comic Sans MS" panose="030F0702030302020204" pitchFamily="66" charset="0"/>
              <a:ea typeface="ＭＳ Ｐゴシック" pitchFamily="34" charset="-128"/>
            </a:endParaRPr>
          </a:p>
        </p:txBody>
      </p:sp>
      <p:sp>
        <p:nvSpPr>
          <p:cNvPr id="10" name="Title 1"/>
          <p:cNvSpPr txBox="1">
            <a:spLocks/>
          </p:cNvSpPr>
          <p:nvPr/>
        </p:nvSpPr>
        <p:spPr>
          <a:xfrm>
            <a:off x="137285" y="5368677"/>
            <a:ext cx="3493008" cy="483803"/>
          </a:xfrm>
          <a:prstGeom prst="rect">
            <a:avLst/>
          </a:prstGeom>
          <a:solidFill>
            <a:schemeClr val="bg1"/>
          </a:solidFill>
          <a:ln w="28575">
            <a:solidFill>
              <a:srgbClr val="00FF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u="sng" dirty="0" smtClean="0">
                <a:latin typeface="Comic Sans MS" panose="030F0702030302020204" pitchFamily="66" charset="0"/>
                <a:ea typeface="ＭＳ Ｐゴシック" pitchFamily="34" charset="-128"/>
              </a:rPr>
              <a:t>Improve economic security</a:t>
            </a:r>
            <a:endParaRPr lang="en-US" altLang="en-US" sz="2000" dirty="0">
              <a:latin typeface="Comic Sans MS" panose="030F0702030302020204" pitchFamily="66" charset="0"/>
              <a:ea typeface="ＭＳ Ｐゴシック" pitchFamily="34" charset="-128"/>
            </a:endParaRPr>
          </a:p>
        </p:txBody>
      </p:sp>
      <p:sp>
        <p:nvSpPr>
          <p:cNvPr id="11" name="Title 1"/>
          <p:cNvSpPr txBox="1">
            <a:spLocks/>
          </p:cNvSpPr>
          <p:nvPr/>
        </p:nvSpPr>
        <p:spPr>
          <a:xfrm>
            <a:off x="3849748" y="5286703"/>
            <a:ext cx="4160396" cy="647753"/>
          </a:xfrm>
          <a:prstGeom prst="rect">
            <a:avLst/>
          </a:prstGeom>
          <a:solidFill>
            <a:schemeClr val="bg1"/>
          </a:solidFill>
          <a:ln w="28575">
            <a:solidFill>
              <a:srgbClr val="00FF00"/>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u="sng" dirty="0" smtClean="0">
                <a:latin typeface="Comic Sans MS" panose="030F0702030302020204" pitchFamily="66" charset="0"/>
                <a:ea typeface="ＭＳ Ｐゴシック" pitchFamily="34" charset="-128"/>
              </a:rPr>
              <a:t>Meet social, cultural and health needs</a:t>
            </a:r>
            <a:endParaRPr lang="en-US" altLang="en-US" sz="2000" dirty="0">
              <a:latin typeface="Comic Sans MS" panose="030F0702030302020204" pitchFamily="66" charset="0"/>
              <a:ea typeface="ＭＳ Ｐゴシック" pitchFamily="34" charset="-128"/>
            </a:endParaRPr>
          </a:p>
        </p:txBody>
      </p:sp>
      <p:sp>
        <p:nvSpPr>
          <p:cNvPr id="12" name="Title 1"/>
          <p:cNvSpPr txBox="1">
            <a:spLocks/>
          </p:cNvSpPr>
          <p:nvPr/>
        </p:nvSpPr>
        <p:spPr>
          <a:xfrm>
            <a:off x="8123044" y="5286703"/>
            <a:ext cx="3855596" cy="647753"/>
          </a:xfrm>
          <a:prstGeom prst="rect">
            <a:avLst/>
          </a:prstGeom>
          <a:solidFill>
            <a:schemeClr val="bg1"/>
          </a:solidFill>
          <a:ln w="28575">
            <a:solidFill>
              <a:srgbClr val="00FF00"/>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u="sng" dirty="0" smtClean="0">
                <a:latin typeface="Comic Sans MS" panose="030F0702030302020204" pitchFamily="66" charset="0"/>
                <a:ea typeface="ＭＳ Ｐゴシック" pitchFamily="34" charset="-128"/>
              </a:rPr>
              <a:t>Minimize the use of non-renewable energy</a:t>
            </a:r>
            <a:endParaRPr lang="en-US" altLang="en-US" sz="2000" dirty="0">
              <a:latin typeface="Comic Sans MS" panose="030F0702030302020204" pitchFamily="66" charset="0"/>
              <a:ea typeface="ＭＳ Ｐゴシック" pitchFamily="34" charset="-128"/>
            </a:endParaRPr>
          </a:p>
        </p:txBody>
      </p:sp>
      <p:sp>
        <p:nvSpPr>
          <p:cNvPr id="13" name="Title 1"/>
          <p:cNvSpPr txBox="1">
            <a:spLocks/>
          </p:cNvSpPr>
          <p:nvPr/>
        </p:nvSpPr>
        <p:spPr>
          <a:xfrm>
            <a:off x="137285" y="6014039"/>
            <a:ext cx="4855340" cy="738872"/>
          </a:xfrm>
          <a:prstGeom prst="rect">
            <a:avLst/>
          </a:prstGeom>
          <a:solidFill>
            <a:schemeClr val="bg1"/>
          </a:solidFill>
          <a:ln w="28575">
            <a:solidFill>
              <a:srgbClr val="00FF00"/>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u="sng" dirty="0" smtClean="0">
                <a:latin typeface="Comic Sans MS" panose="030F0702030302020204" pitchFamily="66" charset="0"/>
                <a:ea typeface="ＭＳ Ｐゴシック" pitchFamily="34" charset="-128"/>
              </a:rPr>
              <a:t>Use finite renewable resources sustainability </a:t>
            </a:r>
            <a:endParaRPr lang="en-US" altLang="en-US" sz="2000" dirty="0">
              <a:latin typeface="Comic Sans MS" panose="030F0702030302020204" pitchFamily="66" charset="0"/>
              <a:ea typeface="ＭＳ Ｐゴシック" pitchFamily="34" charset="-128"/>
            </a:endParaRPr>
          </a:p>
        </p:txBody>
      </p:sp>
      <p:sp>
        <p:nvSpPr>
          <p:cNvPr id="14" name="Title 1"/>
          <p:cNvSpPr txBox="1">
            <a:spLocks/>
          </p:cNvSpPr>
          <p:nvPr/>
        </p:nvSpPr>
        <p:spPr>
          <a:xfrm>
            <a:off x="5195502" y="6141573"/>
            <a:ext cx="4855340" cy="483803"/>
          </a:xfrm>
          <a:prstGeom prst="rect">
            <a:avLst/>
          </a:prstGeom>
          <a:solidFill>
            <a:schemeClr val="bg1"/>
          </a:solidFill>
          <a:ln w="28575">
            <a:solidFill>
              <a:srgbClr val="00FF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u="sng" dirty="0" smtClean="0">
                <a:latin typeface="Comic Sans MS" panose="030F0702030302020204" pitchFamily="66" charset="0"/>
                <a:ea typeface="ＭＳ Ｐゴシック" pitchFamily="34" charset="-128"/>
              </a:rPr>
              <a:t>Preserve Green Space</a:t>
            </a:r>
            <a:endParaRPr lang="en-US" altLang="en-US" sz="2000" dirty="0">
              <a:latin typeface="Comic Sans MS" panose="030F0702030302020204" pitchFamily="66" charset="0"/>
              <a:ea typeface="ＭＳ Ｐゴシック" pitchFamily="34" charset="-128"/>
            </a:endParaRPr>
          </a:p>
        </p:txBody>
      </p:sp>
    </p:spTree>
    <p:extLst>
      <p:ext uri="{BB962C8B-B14F-4D97-AF65-F5344CB8AC3E}">
        <p14:creationId xmlns:p14="http://schemas.microsoft.com/office/powerpoint/2010/main" val="33109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8219" y="219813"/>
            <a:ext cx="11662144" cy="471303"/>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latin typeface="Comic Sans MS" panose="030F0702030302020204" pitchFamily="66" charset="0"/>
              </a:rPr>
              <a:t>Investigate the ‘</a:t>
            </a:r>
            <a:r>
              <a:rPr lang="en-US" sz="2400" u="sng" dirty="0" smtClean="0">
                <a:latin typeface="Comic Sans MS" panose="030F0702030302020204" pitchFamily="66" charset="0"/>
              </a:rPr>
              <a:t>Rogers Sustainable City Model</a:t>
            </a:r>
            <a:r>
              <a:rPr lang="en-US" sz="2400" dirty="0" smtClean="0">
                <a:latin typeface="Comic Sans MS" panose="030F0702030302020204" pitchFamily="66" charset="0"/>
              </a:rPr>
              <a:t>’</a:t>
            </a:r>
            <a:endParaRPr lang="en-GB" sz="2400"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278219" y="830412"/>
            <a:ext cx="5516525" cy="5218440"/>
          </a:xfrm>
          <a:prstGeom prst="rect">
            <a:avLst/>
          </a:prstGeom>
          <a:ln w="28575">
            <a:solidFill>
              <a:srgbClr val="7030A0"/>
            </a:solidFill>
          </a:ln>
        </p:spPr>
      </p:pic>
      <p:sp>
        <p:nvSpPr>
          <p:cNvPr id="6" name="Rectangle 5"/>
          <p:cNvSpPr/>
          <p:nvPr/>
        </p:nvSpPr>
        <p:spPr>
          <a:xfrm>
            <a:off x="6003852" y="830412"/>
            <a:ext cx="5936511" cy="1938992"/>
          </a:xfrm>
          <a:prstGeom prst="rect">
            <a:avLst/>
          </a:prstGeom>
          <a:ln w="28575">
            <a:solidFill>
              <a:srgbClr val="00FF00"/>
            </a:solidFill>
          </a:ln>
        </p:spPr>
        <p:txBody>
          <a:bodyPr wrap="square">
            <a:spAutoFit/>
          </a:bodyPr>
          <a:lstStyle/>
          <a:p>
            <a:r>
              <a:rPr lang="en-GB" sz="2400" u="sng" dirty="0" smtClean="0">
                <a:latin typeface="Comic Sans MS" panose="030F0702030302020204" pitchFamily="66" charset="0"/>
              </a:rPr>
              <a:t>Demo: </a:t>
            </a:r>
            <a:r>
              <a:rPr lang="en-GB" sz="2400" dirty="0" smtClean="0">
                <a:latin typeface="Comic Sans MS" panose="030F0702030302020204" pitchFamily="66" charset="0"/>
              </a:rPr>
              <a:t>Describe </a:t>
            </a:r>
            <a:r>
              <a:rPr lang="en-GB" sz="2400" dirty="0">
                <a:latin typeface="Comic Sans MS" panose="030F0702030302020204" pitchFamily="66" charset="0"/>
              </a:rPr>
              <a:t>the differences between the 2 ‘models’, and explain why they can be considered sustainable or unsustainable (think back to INPUTS, OUTPUTS, OPEN and CLOSED).</a:t>
            </a:r>
          </a:p>
        </p:txBody>
      </p:sp>
      <p:sp>
        <p:nvSpPr>
          <p:cNvPr id="7" name="Rectangle 6"/>
          <p:cNvSpPr/>
          <p:nvPr/>
        </p:nvSpPr>
        <p:spPr>
          <a:xfrm>
            <a:off x="6003852" y="2915885"/>
            <a:ext cx="5936511" cy="3539430"/>
          </a:xfrm>
          <a:prstGeom prst="rect">
            <a:avLst/>
          </a:prstGeom>
          <a:ln w="28575">
            <a:solidFill>
              <a:srgbClr val="00FF00"/>
            </a:solidFill>
          </a:ln>
        </p:spPr>
        <p:txBody>
          <a:bodyPr wrap="square">
            <a:spAutoFit/>
          </a:bodyPr>
          <a:lstStyle/>
          <a:p>
            <a:r>
              <a:rPr lang="en-GB" sz="1200" baseline="-25000" dirty="0" smtClean="0">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2400" baseline="-25000" dirty="0">
              <a:latin typeface="Comic Sans MS" panose="030F0702030302020204" pitchFamily="66" charset="0"/>
            </a:endParaRPr>
          </a:p>
        </p:txBody>
      </p:sp>
    </p:spTree>
    <p:extLst>
      <p:ext uri="{BB962C8B-B14F-4D97-AF65-F5344CB8AC3E}">
        <p14:creationId xmlns:p14="http://schemas.microsoft.com/office/powerpoint/2010/main" val="1430790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36" y="227965"/>
            <a:ext cx="11872368" cy="439547"/>
          </a:xfrm>
          <a:ln w="28575">
            <a:solidFill>
              <a:srgbClr val="FF0000"/>
            </a:solidFill>
          </a:ln>
        </p:spPr>
        <p:txBody>
          <a:bodyPr>
            <a:normAutofit/>
          </a:bodyPr>
          <a:lstStyle/>
          <a:p>
            <a:pPr algn="ctr"/>
            <a:r>
              <a:rPr lang="en-US" sz="2400" u="sng" dirty="0" smtClean="0">
                <a:latin typeface="Comic Sans MS" panose="030F0702030302020204" pitchFamily="66" charset="0"/>
              </a:rPr>
              <a:t>What is SUSTAINABILITY?</a:t>
            </a:r>
            <a:endParaRPr lang="en-GB" sz="2400" u="sng" dirty="0">
              <a:latin typeface="Comic Sans MS" panose="030F0702030302020204" pitchFamily="66" charset="0"/>
            </a:endParaRPr>
          </a:p>
        </p:txBody>
      </p:sp>
      <p:sp>
        <p:nvSpPr>
          <p:cNvPr id="3" name="Content Placeholder 2"/>
          <p:cNvSpPr>
            <a:spLocks noGrp="1"/>
          </p:cNvSpPr>
          <p:nvPr>
            <p:ph idx="1"/>
          </p:nvPr>
        </p:nvSpPr>
        <p:spPr>
          <a:xfrm>
            <a:off x="161136" y="731520"/>
            <a:ext cx="11872368" cy="908431"/>
          </a:xfrm>
          <a:ln w="28575">
            <a:solidFill>
              <a:srgbClr val="00FF00"/>
            </a:solidFill>
          </a:ln>
        </p:spPr>
        <p:txBody>
          <a:bodyPr/>
          <a:lstStyle/>
          <a:p>
            <a:pPr marL="0" indent="0">
              <a:buNone/>
            </a:pPr>
            <a:r>
              <a:rPr lang="en-US" sz="2400" u="sng" dirty="0" smtClean="0">
                <a:latin typeface="Comic Sans MS" panose="030F0702030302020204" pitchFamily="66" charset="0"/>
              </a:rPr>
              <a:t>Demo</a:t>
            </a:r>
            <a:r>
              <a:rPr lang="en-US" sz="2400" dirty="0" smtClean="0">
                <a:latin typeface="Comic Sans MS" panose="030F0702030302020204" pitchFamily="66" charset="0"/>
              </a:rPr>
              <a:t>: Which system (linear or cyclical) </a:t>
            </a:r>
            <a:r>
              <a:rPr lang="en-US" sz="2400" dirty="0">
                <a:latin typeface="Comic Sans MS" panose="030F0702030302020204" pitchFamily="66" charset="0"/>
              </a:rPr>
              <a:t>is most likely to be more sustainable? Why</a:t>
            </a:r>
            <a:r>
              <a:rPr lang="en-US" sz="2400" dirty="0" smtClean="0">
                <a:latin typeface="Comic Sans MS" panose="030F0702030302020204" pitchFamily="66" charset="0"/>
              </a:rPr>
              <a:t>? Evidence?</a:t>
            </a:r>
            <a:endParaRPr lang="en-US" dirty="0" smtClean="0"/>
          </a:p>
        </p:txBody>
      </p:sp>
      <p:sp>
        <p:nvSpPr>
          <p:cNvPr id="5" name="Rectangle 4"/>
          <p:cNvSpPr/>
          <p:nvPr/>
        </p:nvSpPr>
        <p:spPr>
          <a:xfrm>
            <a:off x="161136" y="6362438"/>
            <a:ext cx="11872368" cy="369332"/>
          </a:xfrm>
          <a:prstGeom prst="rect">
            <a:avLst/>
          </a:prstGeom>
          <a:ln w="28575">
            <a:solidFill>
              <a:srgbClr val="00B0F0"/>
            </a:solidFill>
          </a:ln>
        </p:spPr>
        <p:txBody>
          <a:bodyPr wrap="square">
            <a:spAutoFit/>
          </a:bodyPr>
          <a:lstStyle/>
          <a:p>
            <a:r>
              <a:rPr lang="en-GB" b="1" u="sng" dirty="0" smtClean="0">
                <a:latin typeface="Comic Sans MS" panose="030F0702030302020204" pitchFamily="66" charset="0"/>
              </a:rPr>
              <a:t>Challenge</a:t>
            </a:r>
            <a:r>
              <a:rPr lang="en-GB" dirty="0" smtClean="0">
                <a:latin typeface="Comic Sans MS" panose="030F0702030302020204" pitchFamily="66" charset="0"/>
              </a:rPr>
              <a:t>: Is </a:t>
            </a:r>
            <a:r>
              <a:rPr lang="en-GB" dirty="0">
                <a:latin typeface="Comic Sans MS" panose="030F0702030302020204" pitchFamily="66" charset="0"/>
              </a:rPr>
              <a:t>a sustainable city the same as an eco-city?</a:t>
            </a:r>
          </a:p>
        </p:txBody>
      </p:sp>
      <p:sp>
        <p:nvSpPr>
          <p:cNvPr id="7" name="Content Placeholder 2"/>
          <p:cNvSpPr txBox="1">
            <a:spLocks/>
          </p:cNvSpPr>
          <p:nvPr/>
        </p:nvSpPr>
        <p:spPr>
          <a:xfrm>
            <a:off x="161136" y="1737360"/>
            <a:ext cx="6184800" cy="2793103"/>
          </a:xfrm>
          <a:prstGeom prst="rect">
            <a:avLst/>
          </a:prstGeom>
          <a:ln w="28575">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u="sng" dirty="0" smtClean="0">
                <a:latin typeface="Comic Sans MS" panose="030F0702030302020204" pitchFamily="66" charset="0"/>
              </a:rPr>
              <a:t>Writing Frame:</a:t>
            </a:r>
          </a:p>
          <a:p>
            <a:pPr marL="0" indent="0">
              <a:buFont typeface="Arial" panose="020B0604020202020204" pitchFamily="34" charset="0"/>
              <a:buNone/>
            </a:pPr>
            <a:r>
              <a:rPr lang="en-US" sz="2400" u="sng" dirty="0" smtClean="0">
                <a:latin typeface="Comic Sans MS" panose="030F0702030302020204" pitchFamily="66" charset="0"/>
              </a:rPr>
              <a:t> </a:t>
            </a:r>
          </a:p>
          <a:p>
            <a:pPr marL="0" indent="0">
              <a:buFont typeface="Arial" panose="020B0604020202020204" pitchFamily="34" charset="0"/>
              <a:buNone/>
            </a:pPr>
            <a:endParaRPr lang="en-US" sz="2400" u="sng" dirty="0">
              <a:latin typeface="Comic Sans MS" panose="030F0702030302020204" pitchFamily="66" charset="0"/>
            </a:endParaRPr>
          </a:p>
          <a:p>
            <a:pPr marL="0" indent="0">
              <a:buFont typeface="Arial" panose="020B0604020202020204" pitchFamily="34" charset="0"/>
              <a:buNone/>
            </a:pPr>
            <a:endParaRPr lang="en-US" sz="2400" u="sng" dirty="0" smtClean="0">
              <a:latin typeface="Comic Sans MS" panose="030F0702030302020204" pitchFamily="66" charset="0"/>
            </a:endParaRPr>
          </a:p>
          <a:p>
            <a:pPr marL="0" indent="0">
              <a:buFont typeface="Arial" panose="020B0604020202020204" pitchFamily="34" charset="0"/>
              <a:buNone/>
            </a:pPr>
            <a:endParaRPr lang="en-US" sz="2400" u="sng" dirty="0">
              <a:latin typeface="Comic Sans MS" panose="030F0702030302020204" pitchFamily="66" charset="0"/>
            </a:endParaRPr>
          </a:p>
          <a:p>
            <a:pPr marL="0" indent="0">
              <a:buFont typeface="Arial" panose="020B0604020202020204" pitchFamily="34" charset="0"/>
              <a:buNone/>
            </a:pPr>
            <a:endParaRPr lang="en-US" sz="2400" u="sng" dirty="0" smtClean="0">
              <a:latin typeface="Comic Sans MS" panose="030F0702030302020204" pitchFamily="66" charset="0"/>
            </a:endParaRPr>
          </a:p>
        </p:txBody>
      </p:sp>
      <p:sp>
        <p:nvSpPr>
          <p:cNvPr id="8" name="Content Placeholder 2"/>
          <p:cNvSpPr txBox="1">
            <a:spLocks/>
          </p:cNvSpPr>
          <p:nvPr/>
        </p:nvSpPr>
        <p:spPr>
          <a:xfrm>
            <a:off x="6525360" y="1703959"/>
            <a:ext cx="5508144" cy="4459097"/>
          </a:xfrm>
          <a:prstGeom prst="rect">
            <a:avLst/>
          </a:prstGeom>
          <a:ln w="28575">
            <a:solidFill>
              <a:srgbClr val="7030A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u="sng" dirty="0" smtClean="0">
                <a:latin typeface="Comic Sans MS" panose="030F0702030302020204" pitchFamily="66" charset="0"/>
              </a:rPr>
              <a:t>Markscheme:</a:t>
            </a:r>
          </a:p>
          <a:p>
            <a:pPr marL="457200" indent="-457200">
              <a:buFont typeface="+mj-lt"/>
              <a:buAutoNum type="arabicPeriod"/>
            </a:pPr>
            <a:r>
              <a:rPr lang="en-US" sz="2400" dirty="0" smtClean="0">
                <a:latin typeface="Comic Sans MS" panose="030F0702030302020204" pitchFamily="66" charset="0"/>
              </a:rPr>
              <a:t>Have you defined the two systems?</a:t>
            </a:r>
          </a:p>
          <a:p>
            <a:pPr marL="457200" indent="-457200">
              <a:buFont typeface="+mj-lt"/>
              <a:buAutoNum type="arabicPeriod"/>
            </a:pPr>
            <a:r>
              <a:rPr lang="en-US" sz="2400" dirty="0" smtClean="0">
                <a:latin typeface="Comic Sans MS" panose="030F0702030302020204" pitchFamily="66" charset="0"/>
              </a:rPr>
              <a:t>Have you stated which one is more likely to be sustainable?</a:t>
            </a:r>
          </a:p>
          <a:p>
            <a:pPr marL="457200" indent="-457200">
              <a:buFont typeface="+mj-lt"/>
              <a:buAutoNum type="arabicPeriod"/>
            </a:pPr>
            <a:r>
              <a:rPr lang="en-US" sz="2400" dirty="0">
                <a:latin typeface="Comic Sans MS" panose="030F0702030302020204" pitchFamily="66" charset="0"/>
              </a:rPr>
              <a:t> </a:t>
            </a:r>
            <a:r>
              <a:rPr lang="en-US" sz="2400" dirty="0" smtClean="0">
                <a:latin typeface="Comic Sans MS" panose="030F0702030302020204" pitchFamily="66" charset="0"/>
              </a:rPr>
              <a:t>Have you provided Evidence as to why that system maybe more sustainable?</a:t>
            </a:r>
          </a:p>
          <a:p>
            <a:pPr marL="457200" indent="-457200">
              <a:buFont typeface="+mj-lt"/>
              <a:buAutoNum type="arabicPeriod"/>
            </a:pPr>
            <a:r>
              <a:rPr lang="en-US" sz="2400" dirty="0">
                <a:latin typeface="Comic Sans MS" panose="030F0702030302020204" pitchFamily="66" charset="0"/>
              </a:rPr>
              <a:t> </a:t>
            </a:r>
            <a:r>
              <a:rPr lang="en-US" sz="2400" dirty="0" smtClean="0">
                <a:latin typeface="Comic Sans MS" panose="030F0702030302020204" pitchFamily="66" charset="0"/>
              </a:rPr>
              <a:t>Can you link this to a real life example?</a:t>
            </a:r>
          </a:p>
          <a:p>
            <a:pPr marL="0" indent="0">
              <a:buFont typeface="Arial" panose="020B0604020202020204" pitchFamily="34" charset="0"/>
              <a:buNone/>
            </a:pPr>
            <a:endParaRPr lang="en-US" sz="2400" u="sng" dirty="0" smtClean="0">
              <a:latin typeface="Comic Sans MS" panose="030F0702030302020204" pitchFamily="66" charset="0"/>
            </a:endParaRPr>
          </a:p>
          <a:p>
            <a:pPr marL="0" indent="0">
              <a:buFont typeface="Arial" panose="020B0604020202020204" pitchFamily="34" charset="0"/>
              <a:buNone/>
            </a:pPr>
            <a:r>
              <a:rPr lang="en-US" sz="2400" u="sng" dirty="0" smtClean="0">
                <a:latin typeface="Comic Sans MS" panose="030F0702030302020204" pitchFamily="66" charset="0"/>
              </a:rPr>
              <a:t> </a:t>
            </a:r>
          </a:p>
          <a:p>
            <a:pPr marL="0" indent="0">
              <a:buFont typeface="Arial" panose="020B0604020202020204" pitchFamily="34" charset="0"/>
              <a:buNone/>
            </a:pPr>
            <a:endParaRPr lang="en-US" sz="2400" u="sng" dirty="0">
              <a:latin typeface="Comic Sans MS" panose="030F0702030302020204" pitchFamily="66" charset="0"/>
            </a:endParaRPr>
          </a:p>
          <a:p>
            <a:pPr marL="0" indent="0">
              <a:buFont typeface="Arial" panose="020B0604020202020204" pitchFamily="34" charset="0"/>
              <a:buNone/>
            </a:pPr>
            <a:endParaRPr lang="en-US" dirty="0" smtClean="0"/>
          </a:p>
        </p:txBody>
      </p:sp>
      <p:sp>
        <p:nvSpPr>
          <p:cNvPr id="9" name="Content Placeholder 2"/>
          <p:cNvSpPr txBox="1">
            <a:spLocks/>
          </p:cNvSpPr>
          <p:nvPr/>
        </p:nvSpPr>
        <p:spPr>
          <a:xfrm>
            <a:off x="161136" y="4630154"/>
            <a:ext cx="6184800" cy="1632593"/>
          </a:xfrm>
          <a:prstGeom prst="rect">
            <a:avLst/>
          </a:prstGeom>
          <a:ln w="28575">
            <a:solidFill>
              <a:srgbClr val="7030A0"/>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latin typeface="Comic Sans MS" panose="030F0702030302020204" pitchFamily="66" charset="0"/>
              </a:rPr>
              <a:t>An </a:t>
            </a:r>
            <a:r>
              <a:rPr lang="en-GB" dirty="0">
                <a:latin typeface="Comic Sans MS" panose="030F0702030302020204" pitchFamily="66" charset="0"/>
              </a:rPr>
              <a:t>ecocity is… • An ecologically healthy human settlement </a:t>
            </a:r>
            <a:r>
              <a:rPr lang="en-GB" dirty="0" smtClean="0">
                <a:latin typeface="Comic Sans MS" panose="030F0702030302020204" pitchFamily="66" charset="0"/>
              </a:rPr>
              <a:t>modelled </a:t>
            </a:r>
            <a:r>
              <a:rPr lang="en-GB" dirty="0">
                <a:latin typeface="Comic Sans MS" panose="030F0702030302020204" pitchFamily="66" charset="0"/>
              </a:rPr>
              <a:t>on the self-sustaining resilient structure and function of natural ecosystems and living organisms. • An entity that includes its inhabitants and their ecological </a:t>
            </a:r>
            <a:r>
              <a:rPr lang="en-GB" dirty="0" smtClean="0">
                <a:latin typeface="Comic Sans MS" panose="030F0702030302020204" pitchFamily="66" charset="0"/>
              </a:rPr>
              <a:t>impacts.</a:t>
            </a:r>
            <a:endParaRPr lang="en-US" dirty="0" smtClean="0">
              <a:latin typeface="Comic Sans MS" panose="030F0702030302020204" pitchFamily="66" charset="0"/>
            </a:endParaRPr>
          </a:p>
        </p:txBody>
      </p:sp>
    </p:spTree>
    <p:extLst>
      <p:ext uri="{BB962C8B-B14F-4D97-AF65-F5344CB8AC3E}">
        <p14:creationId xmlns:p14="http://schemas.microsoft.com/office/powerpoint/2010/main" val="15580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animEffect transition="in" filter="wipe(down)">
                                      <p:cBhvr>
                                        <p:cTn id="43" dur="580">
                                          <p:stCondLst>
                                            <p:cond delay="0"/>
                                          </p:stCondLst>
                                        </p:cTn>
                                        <p:tgtEl>
                                          <p:spTgt spid="7">
                                            <p:bg/>
                                          </p:spTgt>
                                        </p:tgtEl>
                                      </p:cBhvr>
                                    </p:animEffect>
                                    <p:anim calcmode="lin" valueType="num">
                                      <p:cBhvr>
                                        <p:cTn id="44" dur="1822" tmFilter="0,0; 0.14,0.36; 0.43,0.73; 0.71,0.91; 1.0,1.0">
                                          <p:stCondLst>
                                            <p:cond delay="0"/>
                                          </p:stCondLst>
                                        </p:cTn>
                                        <p:tgtEl>
                                          <p:spTgt spid="7">
                                            <p:bg/>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bg/>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bg/>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bg/>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bg/>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bg/>
                                          </p:spTgt>
                                        </p:tgtEl>
                                      </p:cBhvr>
                                      <p:to x="100000" y="60000"/>
                                    </p:animScale>
                                    <p:animScale>
                                      <p:cBhvr>
                                        <p:cTn id="50" dur="166" decel="50000">
                                          <p:stCondLst>
                                            <p:cond delay="676"/>
                                          </p:stCondLst>
                                        </p:cTn>
                                        <p:tgtEl>
                                          <p:spTgt spid="7">
                                            <p:bg/>
                                          </p:spTgt>
                                        </p:tgtEl>
                                      </p:cBhvr>
                                      <p:to x="100000" y="100000"/>
                                    </p:animScale>
                                    <p:animScale>
                                      <p:cBhvr>
                                        <p:cTn id="51" dur="26">
                                          <p:stCondLst>
                                            <p:cond delay="1312"/>
                                          </p:stCondLst>
                                        </p:cTn>
                                        <p:tgtEl>
                                          <p:spTgt spid="7">
                                            <p:bg/>
                                          </p:spTgt>
                                        </p:tgtEl>
                                      </p:cBhvr>
                                      <p:to x="100000" y="80000"/>
                                    </p:animScale>
                                    <p:animScale>
                                      <p:cBhvr>
                                        <p:cTn id="52" dur="166" decel="50000">
                                          <p:stCondLst>
                                            <p:cond delay="1338"/>
                                          </p:stCondLst>
                                        </p:cTn>
                                        <p:tgtEl>
                                          <p:spTgt spid="7">
                                            <p:bg/>
                                          </p:spTgt>
                                        </p:tgtEl>
                                      </p:cBhvr>
                                      <p:to x="100000" y="100000"/>
                                    </p:animScale>
                                    <p:animScale>
                                      <p:cBhvr>
                                        <p:cTn id="53" dur="26">
                                          <p:stCondLst>
                                            <p:cond delay="1642"/>
                                          </p:stCondLst>
                                        </p:cTn>
                                        <p:tgtEl>
                                          <p:spTgt spid="7">
                                            <p:bg/>
                                          </p:spTgt>
                                        </p:tgtEl>
                                      </p:cBhvr>
                                      <p:to x="100000" y="90000"/>
                                    </p:animScale>
                                    <p:animScale>
                                      <p:cBhvr>
                                        <p:cTn id="54" dur="166" decel="50000">
                                          <p:stCondLst>
                                            <p:cond delay="1668"/>
                                          </p:stCondLst>
                                        </p:cTn>
                                        <p:tgtEl>
                                          <p:spTgt spid="7">
                                            <p:bg/>
                                          </p:spTgt>
                                        </p:tgtEl>
                                      </p:cBhvr>
                                      <p:to x="100000" y="100000"/>
                                    </p:animScale>
                                    <p:animScale>
                                      <p:cBhvr>
                                        <p:cTn id="55" dur="26">
                                          <p:stCondLst>
                                            <p:cond delay="1808"/>
                                          </p:stCondLst>
                                        </p:cTn>
                                        <p:tgtEl>
                                          <p:spTgt spid="7">
                                            <p:bg/>
                                          </p:spTgt>
                                        </p:tgtEl>
                                      </p:cBhvr>
                                      <p:to x="100000" y="95000"/>
                                    </p:animScale>
                                    <p:animScale>
                                      <p:cBhvr>
                                        <p:cTn id="56" dur="166" decel="50000">
                                          <p:stCondLst>
                                            <p:cond delay="1834"/>
                                          </p:stCondLst>
                                        </p:cTn>
                                        <p:tgtEl>
                                          <p:spTgt spid="7">
                                            <p:bg/>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Effect transition="in" filter="wipe(down)">
                                      <p:cBhvr>
                                        <p:cTn id="61" dur="580">
                                          <p:stCondLst>
                                            <p:cond delay="0"/>
                                          </p:stCondLst>
                                        </p:cTn>
                                        <p:tgtEl>
                                          <p:spTgt spid="7">
                                            <p:txEl>
                                              <p:pRg st="0" end="0"/>
                                            </p:txEl>
                                          </p:spTgt>
                                        </p:tgtEl>
                                      </p:cBhvr>
                                    </p:animEffect>
                                    <p:anim calcmode="lin" valueType="num">
                                      <p:cBhvr>
                                        <p:cTn id="62"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xEl>
                                              <p:pRg st="0" end="0"/>
                                            </p:txEl>
                                          </p:spTgt>
                                        </p:tgtEl>
                                      </p:cBhvr>
                                      <p:to x="100000" y="60000"/>
                                    </p:animScale>
                                    <p:animScale>
                                      <p:cBhvr>
                                        <p:cTn id="68" dur="166" decel="50000">
                                          <p:stCondLst>
                                            <p:cond delay="676"/>
                                          </p:stCondLst>
                                        </p:cTn>
                                        <p:tgtEl>
                                          <p:spTgt spid="7">
                                            <p:txEl>
                                              <p:pRg st="0" end="0"/>
                                            </p:txEl>
                                          </p:spTgt>
                                        </p:tgtEl>
                                      </p:cBhvr>
                                      <p:to x="100000" y="100000"/>
                                    </p:animScale>
                                    <p:animScale>
                                      <p:cBhvr>
                                        <p:cTn id="69" dur="26">
                                          <p:stCondLst>
                                            <p:cond delay="1312"/>
                                          </p:stCondLst>
                                        </p:cTn>
                                        <p:tgtEl>
                                          <p:spTgt spid="7">
                                            <p:txEl>
                                              <p:pRg st="0" end="0"/>
                                            </p:txEl>
                                          </p:spTgt>
                                        </p:tgtEl>
                                      </p:cBhvr>
                                      <p:to x="100000" y="80000"/>
                                    </p:animScale>
                                    <p:animScale>
                                      <p:cBhvr>
                                        <p:cTn id="70" dur="166" decel="50000">
                                          <p:stCondLst>
                                            <p:cond delay="1338"/>
                                          </p:stCondLst>
                                        </p:cTn>
                                        <p:tgtEl>
                                          <p:spTgt spid="7">
                                            <p:txEl>
                                              <p:pRg st="0" end="0"/>
                                            </p:txEl>
                                          </p:spTgt>
                                        </p:tgtEl>
                                      </p:cBhvr>
                                      <p:to x="100000" y="100000"/>
                                    </p:animScale>
                                    <p:animScale>
                                      <p:cBhvr>
                                        <p:cTn id="71" dur="26">
                                          <p:stCondLst>
                                            <p:cond delay="1642"/>
                                          </p:stCondLst>
                                        </p:cTn>
                                        <p:tgtEl>
                                          <p:spTgt spid="7">
                                            <p:txEl>
                                              <p:pRg st="0" end="0"/>
                                            </p:txEl>
                                          </p:spTgt>
                                        </p:tgtEl>
                                      </p:cBhvr>
                                      <p:to x="100000" y="90000"/>
                                    </p:animScale>
                                    <p:animScale>
                                      <p:cBhvr>
                                        <p:cTn id="72" dur="166" decel="50000">
                                          <p:stCondLst>
                                            <p:cond delay="1668"/>
                                          </p:stCondLst>
                                        </p:cTn>
                                        <p:tgtEl>
                                          <p:spTgt spid="7">
                                            <p:txEl>
                                              <p:pRg st="0" end="0"/>
                                            </p:txEl>
                                          </p:spTgt>
                                        </p:tgtEl>
                                      </p:cBhvr>
                                      <p:to x="100000" y="100000"/>
                                    </p:animScale>
                                    <p:animScale>
                                      <p:cBhvr>
                                        <p:cTn id="73" dur="26">
                                          <p:stCondLst>
                                            <p:cond delay="1808"/>
                                          </p:stCondLst>
                                        </p:cTn>
                                        <p:tgtEl>
                                          <p:spTgt spid="7">
                                            <p:txEl>
                                              <p:pRg st="0" end="0"/>
                                            </p:txEl>
                                          </p:spTgt>
                                        </p:tgtEl>
                                      </p:cBhvr>
                                      <p:to x="100000" y="95000"/>
                                    </p:animScale>
                                    <p:animScale>
                                      <p:cBhvr>
                                        <p:cTn id="74" dur="166" decel="50000">
                                          <p:stCondLst>
                                            <p:cond delay="1834"/>
                                          </p:stCondLst>
                                        </p:cTn>
                                        <p:tgtEl>
                                          <p:spTgt spid="7">
                                            <p:txEl>
                                              <p:pRg st="0" end="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xEl>
                                              <p:pRg st="1" end="1"/>
                                            </p:txEl>
                                          </p:spTgt>
                                        </p:tgtEl>
                                        <p:attrNameLst>
                                          <p:attrName>style.visibility</p:attrName>
                                        </p:attrNameLst>
                                      </p:cBhvr>
                                      <p:to>
                                        <p:strVal val="visible"/>
                                      </p:to>
                                    </p:set>
                                    <p:animEffect transition="in" filter="wipe(down)">
                                      <p:cBhvr>
                                        <p:cTn id="79" dur="580">
                                          <p:stCondLst>
                                            <p:cond delay="0"/>
                                          </p:stCondLst>
                                        </p:cTn>
                                        <p:tgtEl>
                                          <p:spTgt spid="7">
                                            <p:txEl>
                                              <p:pRg st="1" end="1"/>
                                            </p:txEl>
                                          </p:spTgt>
                                        </p:tgtEl>
                                      </p:cBhvr>
                                    </p:animEffect>
                                    <p:anim calcmode="lin" valueType="num">
                                      <p:cBhvr>
                                        <p:cTn id="80"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xEl>
                                              <p:pRg st="1" end="1"/>
                                            </p:txEl>
                                          </p:spTgt>
                                        </p:tgtEl>
                                      </p:cBhvr>
                                      <p:to x="100000" y="60000"/>
                                    </p:animScale>
                                    <p:animScale>
                                      <p:cBhvr>
                                        <p:cTn id="86" dur="166" decel="50000">
                                          <p:stCondLst>
                                            <p:cond delay="676"/>
                                          </p:stCondLst>
                                        </p:cTn>
                                        <p:tgtEl>
                                          <p:spTgt spid="7">
                                            <p:txEl>
                                              <p:pRg st="1" end="1"/>
                                            </p:txEl>
                                          </p:spTgt>
                                        </p:tgtEl>
                                      </p:cBhvr>
                                      <p:to x="100000" y="100000"/>
                                    </p:animScale>
                                    <p:animScale>
                                      <p:cBhvr>
                                        <p:cTn id="87" dur="26">
                                          <p:stCondLst>
                                            <p:cond delay="1312"/>
                                          </p:stCondLst>
                                        </p:cTn>
                                        <p:tgtEl>
                                          <p:spTgt spid="7">
                                            <p:txEl>
                                              <p:pRg st="1" end="1"/>
                                            </p:txEl>
                                          </p:spTgt>
                                        </p:tgtEl>
                                      </p:cBhvr>
                                      <p:to x="100000" y="80000"/>
                                    </p:animScale>
                                    <p:animScale>
                                      <p:cBhvr>
                                        <p:cTn id="88" dur="166" decel="50000">
                                          <p:stCondLst>
                                            <p:cond delay="1338"/>
                                          </p:stCondLst>
                                        </p:cTn>
                                        <p:tgtEl>
                                          <p:spTgt spid="7">
                                            <p:txEl>
                                              <p:pRg st="1" end="1"/>
                                            </p:txEl>
                                          </p:spTgt>
                                        </p:tgtEl>
                                      </p:cBhvr>
                                      <p:to x="100000" y="100000"/>
                                    </p:animScale>
                                    <p:animScale>
                                      <p:cBhvr>
                                        <p:cTn id="89" dur="26">
                                          <p:stCondLst>
                                            <p:cond delay="1642"/>
                                          </p:stCondLst>
                                        </p:cTn>
                                        <p:tgtEl>
                                          <p:spTgt spid="7">
                                            <p:txEl>
                                              <p:pRg st="1" end="1"/>
                                            </p:txEl>
                                          </p:spTgt>
                                        </p:tgtEl>
                                      </p:cBhvr>
                                      <p:to x="100000" y="90000"/>
                                    </p:animScale>
                                    <p:animScale>
                                      <p:cBhvr>
                                        <p:cTn id="90" dur="166" decel="50000">
                                          <p:stCondLst>
                                            <p:cond delay="1668"/>
                                          </p:stCondLst>
                                        </p:cTn>
                                        <p:tgtEl>
                                          <p:spTgt spid="7">
                                            <p:txEl>
                                              <p:pRg st="1" end="1"/>
                                            </p:txEl>
                                          </p:spTgt>
                                        </p:tgtEl>
                                      </p:cBhvr>
                                      <p:to x="100000" y="100000"/>
                                    </p:animScale>
                                    <p:animScale>
                                      <p:cBhvr>
                                        <p:cTn id="91" dur="26">
                                          <p:stCondLst>
                                            <p:cond delay="1808"/>
                                          </p:stCondLst>
                                        </p:cTn>
                                        <p:tgtEl>
                                          <p:spTgt spid="7">
                                            <p:txEl>
                                              <p:pRg st="1" end="1"/>
                                            </p:txEl>
                                          </p:spTgt>
                                        </p:tgtEl>
                                      </p:cBhvr>
                                      <p:to x="100000" y="95000"/>
                                    </p:animScale>
                                    <p:animScale>
                                      <p:cBhvr>
                                        <p:cTn id="92" dur="166" decel="50000">
                                          <p:stCondLst>
                                            <p:cond delay="1834"/>
                                          </p:stCondLst>
                                        </p:cTn>
                                        <p:tgtEl>
                                          <p:spTgt spid="7">
                                            <p:txEl>
                                              <p:pRg st="1" end="1"/>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8">
                                            <p:bg/>
                                          </p:spTgt>
                                        </p:tgtEl>
                                        <p:attrNameLst>
                                          <p:attrName>style.visibility</p:attrName>
                                        </p:attrNameLst>
                                      </p:cBhvr>
                                      <p:to>
                                        <p:strVal val="visible"/>
                                      </p:to>
                                    </p:set>
                                    <p:animEffect transition="in" filter="wipe(down)">
                                      <p:cBhvr>
                                        <p:cTn id="97" dur="580">
                                          <p:stCondLst>
                                            <p:cond delay="0"/>
                                          </p:stCondLst>
                                        </p:cTn>
                                        <p:tgtEl>
                                          <p:spTgt spid="8">
                                            <p:bg/>
                                          </p:spTgt>
                                        </p:tgtEl>
                                      </p:cBhvr>
                                    </p:animEffect>
                                    <p:anim calcmode="lin" valueType="num">
                                      <p:cBhvr>
                                        <p:cTn id="98" dur="1822" tmFilter="0,0; 0.14,0.36; 0.43,0.73; 0.71,0.91; 1.0,1.0">
                                          <p:stCondLst>
                                            <p:cond delay="0"/>
                                          </p:stCondLst>
                                        </p:cTn>
                                        <p:tgtEl>
                                          <p:spTgt spid="8">
                                            <p:bg/>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8">
                                            <p:bg/>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8">
                                            <p:bg/>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8">
                                            <p:bg/>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8">
                                            <p:bg/>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8">
                                            <p:bg/>
                                          </p:spTgt>
                                        </p:tgtEl>
                                      </p:cBhvr>
                                      <p:to x="100000" y="60000"/>
                                    </p:animScale>
                                    <p:animScale>
                                      <p:cBhvr>
                                        <p:cTn id="104" dur="166" decel="50000">
                                          <p:stCondLst>
                                            <p:cond delay="676"/>
                                          </p:stCondLst>
                                        </p:cTn>
                                        <p:tgtEl>
                                          <p:spTgt spid="8">
                                            <p:bg/>
                                          </p:spTgt>
                                        </p:tgtEl>
                                      </p:cBhvr>
                                      <p:to x="100000" y="100000"/>
                                    </p:animScale>
                                    <p:animScale>
                                      <p:cBhvr>
                                        <p:cTn id="105" dur="26">
                                          <p:stCondLst>
                                            <p:cond delay="1312"/>
                                          </p:stCondLst>
                                        </p:cTn>
                                        <p:tgtEl>
                                          <p:spTgt spid="8">
                                            <p:bg/>
                                          </p:spTgt>
                                        </p:tgtEl>
                                      </p:cBhvr>
                                      <p:to x="100000" y="80000"/>
                                    </p:animScale>
                                    <p:animScale>
                                      <p:cBhvr>
                                        <p:cTn id="106" dur="166" decel="50000">
                                          <p:stCondLst>
                                            <p:cond delay="1338"/>
                                          </p:stCondLst>
                                        </p:cTn>
                                        <p:tgtEl>
                                          <p:spTgt spid="8">
                                            <p:bg/>
                                          </p:spTgt>
                                        </p:tgtEl>
                                      </p:cBhvr>
                                      <p:to x="100000" y="100000"/>
                                    </p:animScale>
                                    <p:animScale>
                                      <p:cBhvr>
                                        <p:cTn id="107" dur="26">
                                          <p:stCondLst>
                                            <p:cond delay="1642"/>
                                          </p:stCondLst>
                                        </p:cTn>
                                        <p:tgtEl>
                                          <p:spTgt spid="8">
                                            <p:bg/>
                                          </p:spTgt>
                                        </p:tgtEl>
                                      </p:cBhvr>
                                      <p:to x="100000" y="90000"/>
                                    </p:animScale>
                                    <p:animScale>
                                      <p:cBhvr>
                                        <p:cTn id="108" dur="166" decel="50000">
                                          <p:stCondLst>
                                            <p:cond delay="1668"/>
                                          </p:stCondLst>
                                        </p:cTn>
                                        <p:tgtEl>
                                          <p:spTgt spid="8">
                                            <p:bg/>
                                          </p:spTgt>
                                        </p:tgtEl>
                                      </p:cBhvr>
                                      <p:to x="100000" y="100000"/>
                                    </p:animScale>
                                    <p:animScale>
                                      <p:cBhvr>
                                        <p:cTn id="109" dur="26">
                                          <p:stCondLst>
                                            <p:cond delay="1808"/>
                                          </p:stCondLst>
                                        </p:cTn>
                                        <p:tgtEl>
                                          <p:spTgt spid="8">
                                            <p:bg/>
                                          </p:spTgt>
                                        </p:tgtEl>
                                      </p:cBhvr>
                                      <p:to x="100000" y="95000"/>
                                    </p:animScale>
                                    <p:animScale>
                                      <p:cBhvr>
                                        <p:cTn id="110" dur="166" decel="50000">
                                          <p:stCondLst>
                                            <p:cond delay="1834"/>
                                          </p:stCondLst>
                                        </p:cTn>
                                        <p:tgtEl>
                                          <p:spTgt spid="8">
                                            <p:bg/>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8">
                                            <p:txEl>
                                              <p:pRg st="0" end="0"/>
                                            </p:txEl>
                                          </p:spTgt>
                                        </p:tgtEl>
                                        <p:attrNameLst>
                                          <p:attrName>style.visibility</p:attrName>
                                        </p:attrNameLst>
                                      </p:cBhvr>
                                      <p:to>
                                        <p:strVal val="visible"/>
                                      </p:to>
                                    </p:set>
                                    <p:animEffect transition="in" filter="wipe(down)">
                                      <p:cBhvr>
                                        <p:cTn id="115" dur="580">
                                          <p:stCondLst>
                                            <p:cond delay="0"/>
                                          </p:stCondLst>
                                        </p:cTn>
                                        <p:tgtEl>
                                          <p:spTgt spid="8">
                                            <p:txEl>
                                              <p:pRg st="0" end="0"/>
                                            </p:txEl>
                                          </p:spTgt>
                                        </p:tgtEl>
                                      </p:cBhvr>
                                    </p:animEffect>
                                    <p:anim calcmode="lin" valueType="num">
                                      <p:cBhvr>
                                        <p:cTn id="116"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8">
                                            <p:txEl>
                                              <p:pRg st="0" end="0"/>
                                            </p:txEl>
                                          </p:spTgt>
                                        </p:tgtEl>
                                      </p:cBhvr>
                                      <p:to x="100000" y="60000"/>
                                    </p:animScale>
                                    <p:animScale>
                                      <p:cBhvr>
                                        <p:cTn id="122" dur="166" decel="50000">
                                          <p:stCondLst>
                                            <p:cond delay="676"/>
                                          </p:stCondLst>
                                        </p:cTn>
                                        <p:tgtEl>
                                          <p:spTgt spid="8">
                                            <p:txEl>
                                              <p:pRg st="0" end="0"/>
                                            </p:txEl>
                                          </p:spTgt>
                                        </p:tgtEl>
                                      </p:cBhvr>
                                      <p:to x="100000" y="100000"/>
                                    </p:animScale>
                                    <p:animScale>
                                      <p:cBhvr>
                                        <p:cTn id="123" dur="26">
                                          <p:stCondLst>
                                            <p:cond delay="1312"/>
                                          </p:stCondLst>
                                        </p:cTn>
                                        <p:tgtEl>
                                          <p:spTgt spid="8">
                                            <p:txEl>
                                              <p:pRg st="0" end="0"/>
                                            </p:txEl>
                                          </p:spTgt>
                                        </p:tgtEl>
                                      </p:cBhvr>
                                      <p:to x="100000" y="80000"/>
                                    </p:animScale>
                                    <p:animScale>
                                      <p:cBhvr>
                                        <p:cTn id="124" dur="166" decel="50000">
                                          <p:stCondLst>
                                            <p:cond delay="1338"/>
                                          </p:stCondLst>
                                        </p:cTn>
                                        <p:tgtEl>
                                          <p:spTgt spid="8">
                                            <p:txEl>
                                              <p:pRg st="0" end="0"/>
                                            </p:txEl>
                                          </p:spTgt>
                                        </p:tgtEl>
                                      </p:cBhvr>
                                      <p:to x="100000" y="100000"/>
                                    </p:animScale>
                                    <p:animScale>
                                      <p:cBhvr>
                                        <p:cTn id="125" dur="26">
                                          <p:stCondLst>
                                            <p:cond delay="1642"/>
                                          </p:stCondLst>
                                        </p:cTn>
                                        <p:tgtEl>
                                          <p:spTgt spid="8">
                                            <p:txEl>
                                              <p:pRg st="0" end="0"/>
                                            </p:txEl>
                                          </p:spTgt>
                                        </p:tgtEl>
                                      </p:cBhvr>
                                      <p:to x="100000" y="90000"/>
                                    </p:animScale>
                                    <p:animScale>
                                      <p:cBhvr>
                                        <p:cTn id="126" dur="166" decel="50000">
                                          <p:stCondLst>
                                            <p:cond delay="1668"/>
                                          </p:stCondLst>
                                        </p:cTn>
                                        <p:tgtEl>
                                          <p:spTgt spid="8">
                                            <p:txEl>
                                              <p:pRg st="0" end="0"/>
                                            </p:txEl>
                                          </p:spTgt>
                                        </p:tgtEl>
                                      </p:cBhvr>
                                      <p:to x="100000" y="100000"/>
                                    </p:animScale>
                                    <p:animScale>
                                      <p:cBhvr>
                                        <p:cTn id="127" dur="26">
                                          <p:stCondLst>
                                            <p:cond delay="1808"/>
                                          </p:stCondLst>
                                        </p:cTn>
                                        <p:tgtEl>
                                          <p:spTgt spid="8">
                                            <p:txEl>
                                              <p:pRg st="0" end="0"/>
                                            </p:txEl>
                                          </p:spTgt>
                                        </p:tgtEl>
                                      </p:cBhvr>
                                      <p:to x="100000" y="95000"/>
                                    </p:animScale>
                                    <p:animScale>
                                      <p:cBhvr>
                                        <p:cTn id="128" dur="166" decel="50000">
                                          <p:stCondLst>
                                            <p:cond delay="1834"/>
                                          </p:stCondLst>
                                        </p:cTn>
                                        <p:tgtEl>
                                          <p:spTgt spid="8">
                                            <p:txEl>
                                              <p:pRg st="0" end="0"/>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8">
                                            <p:txEl>
                                              <p:pRg st="1" end="1"/>
                                            </p:txEl>
                                          </p:spTgt>
                                        </p:tgtEl>
                                        <p:attrNameLst>
                                          <p:attrName>style.visibility</p:attrName>
                                        </p:attrNameLst>
                                      </p:cBhvr>
                                      <p:to>
                                        <p:strVal val="visible"/>
                                      </p:to>
                                    </p:set>
                                    <p:animEffect transition="in" filter="wipe(down)">
                                      <p:cBhvr>
                                        <p:cTn id="133" dur="580">
                                          <p:stCondLst>
                                            <p:cond delay="0"/>
                                          </p:stCondLst>
                                        </p:cTn>
                                        <p:tgtEl>
                                          <p:spTgt spid="8">
                                            <p:txEl>
                                              <p:pRg st="1" end="1"/>
                                            </p:txEl>
                                          </p:spTgt>
                                        </p:tgtEl>
                                      </p:cBhvr>
                                    </p:animEffect>
                                    <p:anim calcmode="lin" valueType="num">
                                      <p:cBhvr>
                                        <p:cTn id="134"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8">
                                            <p:txEl>
                                              <p:pRg st="1" end="1"/>
                                            </p:txEl>
                                          </p:spTgt>
                                        </p:tgtEl>
                                      </p:cBhvr>
                                      <p:to x="100000" y="60000"/>
                                    </p:animScale>
                                    <p:animScale>
                                      <p:cBhvr>
                                        <p:cTn id="140" dur="166" decel="50000">
                                          <p:stCondLst>
                                            <p:cond delay="676"/>
                                          </p:stCondLst>
                                        </p:cTn>
                                        <p:tgtEl>
                                          <p:spTgt spid="8">
                                            <p:txEl>
                                              <p:pRg st="1" end="1"/>
                                            </p:txEl>
                                          </p:spTgt>
                                        </p:tgtEl>
                                      </p:cBhvr>
                                      <p:to x="100000" y="100000"/>
                                    </p:animScale>
                                    <p:animScale>
                                      <p:cBhvr>
                                        <p:cTn id="141" dur="26">
                                          <p:stCondLst>
                                            <p:cond delay="1312"/>
                                          </p:stCondLst>
                                        </p:cTn>
                                        <p:tgtEl>
                                          <p:spTgt spid="8">
                                            <p:txEl>
                                              <p:pRg st="1" end="1"/>
                                            </p:txEl>
                                          </p:spTgt>
                                        </p:tgtEl>
                                      </p:cBhvr>
                                      <p:to x="100000" y="80000"/>
                                    </p:animScale>
                                    <p:animScale>
                                      <p:cBhvr>
                                        <p:cTn id="142" dur="166" decel="50000">
                                          <p:stCondLst>
                                            <p:cond delay="1338"/>
                                          </p:stCondLst>
                                        </p:cTn>
                                        <p:tgtEl>
                                          <p:spTgt spid="8">
                                            <p:txEl>
                                              <p:pRg st="1" end="1"/>
                                            </p:txEl>
                                          </p:spTgt>
                                        </p:tgtEl>
                                      </p:cBhvr>
                                      <p:to x="100000" y="100000"/>
                                    </p:animScale>
                                    <p:animScale>
                                      <p:cBhvr>
                                        <p:cTn id="143" dur="26">
                                          <p:stCondLst>
                                            <p:cond delay="1642"/>
                                          </p:stCondLst>
                                        </p:cTn>
                                        <p:tgtEl>
                                          <p:spTgt spid="8">
                                            <p:txEl>
                                              <p:pRg st="1" end="1"/>
                                            </p:txEl>
                                          </p:spTgt>
                                        </p:tgtEl>
                                      </p:cBhvr>
                                      <p:to x="100000" y="90000"/>
                                    </p:animScale>
                                    <p:animScale>
                                      <p:cBhvr>
                                        <p:cTn id="144" dur="166" decel="50000">
                                          <p:stCondLst>
                                            <p:cond delay="1668"/>
                                          </p:stCondLst>
                                        </p:cTn>
                                        <p:tgtEl>
                                          <p:spTgt spid="8">
                                            <p:txEl>
                                              <p:pRg st="1" end="1"/>
                                            </p:txEl>
                                          </p:spTgt>
                                        </p:tgtEl>
                                      </p:cBhvr>
                                      <p:to x="100000" y="100000"/>
                                    </p:animScale>
                                    <p:animScale>
                                      <p:cBhvr>
                                        <p:cTn id="145" dur="26">
                                          <p:stCondLst>
                                            <p:cond delay="1808"/>
                                          </p:stCondLst>
                                        </p:cTn>
                                        <p:tgtEl>
                                          <p:spTgt spid="8">
                                            <p:txEl>
                                              <p:pRg st="1" end="1"/>
                                            </p:txEl>
                                          </p:spTgt>
                                        </p:tgtEl>
                                      </p:cBhvr>
                                      <p:to x="100000" y="95000"/>
                                    </p:animScale>
                                    <p:animScale>
                                      <p:cBhvr>
                                        <p:cTn id="146" dur="166" decel="50000">
                                          <p:stCondLst>
                                            <p:cond delay="1834"/>
                                          </p:stCondLst>
                                        </p:cTn>
                                        <p:tgtEl>
                                          <p:spTgt spid="8">
                                            <p:txEl>
                                              <p:pRg st="1" end="1"/>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8">
                                            <p:txEl>
                                              <p:pRg st="2" end="2"/>
                                            </p:txEl>
                                          </p:spTgt>
                                        </p:tgtEl>
                                        <p:attrNameLst>
                                          <p:attrName>style.visibility</p:attrName>
                                        </p:attrNameLst>
                                      </p:cBhvr>
                                      <p:to>
                                        <p:strVal val="visible"/>
                                      </p:to>
                                    </p:set>
                                    <p:animEffect transition="in" filter="wipe(down)">
                                      <p:cBhvr>
                                        <p:cTn id="151" dur="580">
                                          <p:stCondLst>
                                            <p:cond delay="0"/>
                                          </p:stCondLst>
                                        </p:cTn>
                                        <p:tgtEl>
                                          <p:spTgt spid="8">
                                            <p:txEl>
                                              <p:pRg st="2" end="2"/>
                                            </p:txEl>
                                          </p:spTgt>
                                        </p:tgtEl>
                                      </p:cBhvr>
                                    </p:animEffect>
                                    <p:anim calcmode="lin" valueType="num">
                                      <p:cBhvr>
                                        <p:cTn id="152"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8">
                                            <p:txEl>
                                              <p:pRg st="2" end="2"/>
                                            </p:txEl>
                                          </p:spTgt>
                                        </p:tgtEl>
                                      </p:cBhvr>
                                      <p:to x="100000" y="60000"/>
                                    </p:animScale>
                                    <p:animScale>
                                      <p:cBhvr>
                                        <p:cTn id="158" dur="166" decel="50000">
                                          <p:stCondLst>
                                            <p:cond delay="676"/>
                                          </p:stCondLst>
                                        </p:cTn>
                                        <p:tgtEl>
                                          <p:spTgt spid="8">
                                            <p:txEl>
                                              <p:pRg st="2" end="2"/>
                                            </p:txEl>
                                          </p:spTgt>
                                        </p:tgtEl>
                                      </p:cBhvr>
                                      <p:to x="100000" y="100000"/>
                                    </p:animScale>
                                    <p:animScale>
                                      <p:cBhvr>
                                        <p:cTn id="159" dur="26">
                                          <p:stCondLst>
                                            <p:cond delay="1312"/>
                                          </p:stCondLst>
                                        </p:cTn>
                                        <p:tgtEl>
                                          <p:spTgt spid="8">
                                            <p:txEl>
                                              <p:pRg st="2" end="2"/>
                                            </p:txEl>
                                          </p:spTgt>
                                        </p:tgtEl>
                                      </p:cBhvr>
                                      <p:to x="100000" y="80000"/>
                                    </p:animScale>
                                    <p:animScale>
                                      <p:cBhvr>
                                        <p:cTn id="160" dur="166" decel="50000">
                                          <p:stCondLst>
                                            <p:cond delay="1338"/>
                                          </p:stCondLst>
                                        </p:cTn>
                                        <p:tgtEl>
                                          <p:spTgt spid="8">
                                            <p:txEl>
                                              <p:pRg st="2" end="2"/>
                                            </p:txEl>
                                          </p:spTgt>
                                        </p:tgtEl>
                                      </p:cBhvr>
                                      <p:to x="100000" y="100000"/>
                                    </p:animScale>
                                    <p:animScale>
                                      <p:cBhvr>
                                        <p:cTn id="161" dur="26">
                                          <p:stCondLst>
                                            <p:cond delay="1642"/>
                                          </p:stCondLst>
                                        </p:cTn>
                                        <p:tgtEl>
                                          <p:spTgt spid="8">
                                            <p:txEl>
                                              <p:pRg st="2" end="2"/>
                                            </p:txEl>
                                          </p:spTgt>
                                        </p:tgtEl>
                                      </p:cBhvr>
                                      <p:to x="100000" y="90000"/>
                                    </p:animScale>
                                    <p:animScale>
                                      <p:cBhvr>
                                        <p:cTn id="162" dur="166" decel="50000">
                                          <p:stCondLst>
                                            <p:cond delay="1668"/>
                                          </p:stCondLst>
                                        </p:cTn>
                                        <p:tgtEl>
                                          <p:spTgt spid="8">
                                            <p:txEl>
                                              <p:pRg st="2" end="2"/>
                                            </p:txEl>
                                          </p:spTgt>
                                        </p:tgtEl>
                                      </p:cBhvr>
                                      <p:to x="100000" y="100000"/>
                                    </p:animScale>
                                    <p:animScale>
                                      <p:cBhvr>
                                        <p:cTn id="163" dur="26">
                                          <p:stCondLst>
                                            <p:cond delay="1808"/>
                                          </p:stCondLst>
                                        </p:cTn>
                                        <p:tgtEl>
                                          <p:spTgt spid="8">
                                            <p:txEl>
                                              <p:pRg st="2" end="2"/>
                                            </p:txEl>
                                          </p:spTgt>
                                        </p:tgtEl>
                                      </p:cBhvr>
                                      <p:to x="100000" y="95000"/>
                                    </p:animScale>
                                    <p:animScale>
                                      <p:cBhvr>
                                        <p:cTn id="164" dur="166" decel="50000">
                                          <p:stCondLst>
                                            <p:cond delay="1834"/>
                                          </p:stCondLst>
                                        </p:cTn>
                                        <p:tgtEl>
                                          <p:spTgt spid="8">
                                            <p:txEl>
                                              <p:pRg st="2" end="2"/>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8">
                                            <p:txEl>
                                              <p:pRg st="3" end="3"/>
                                            </p:txEl>
                                          </p:spTgt>
                                        </p:tgtEl>
                                        <p:attrNameLst>
                                          <p:attrName>style.visibility</p:attrName>
                                        </p:attrNameLst>
                                      </p:cBhvr>
                                      <p:to>
                                        <p:strVal val="visible"/>
                                      </p:to>
                                    </p:set>
                                    <p:animEffect transition="in" filter="wipe(down)">
                                      <p:cBhvr>
                                        <p:cTn id="169" dur="580">
                                          <p:stCondLst>
                                            <p:cond delay="0"/>
                                          </p:stCondLst>
                                        </p:cTn>
                                        <p:tgtEl>
                                          <p:spTgt spid="8">
                                            <p:txEl>
                                              <p:pRg st="3" end="3"/>
                                            </p:txEl>
                                          </p:spTgt>
                                        </p:tgtEl>
                                      </p:cBhvr>
                                    </p:animEffect>
                                    <p:anim calcmode="lin" valueType="num">
                                      <p:cBhvr>
                                        <p:cTn id="170"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8">
                                            <p:txEl>
                                              <p:pRg st="3" end="3"/>
                                            </p:txEl>
                                          </p:spTgt>
                                        </p:tgtEl>
                                      </p:cBhvr>
                                      <p:to x="100000" y="60000"/>
                                    </p:animScale>
                                    <p:animScale>
                                      <p:cBhvr>
                                        <p:cTn id="176" dur="166" decel="50000">
                                          <p:stCondLst>
                                            <p:cond delay="676"/>
                                          </p:stCondLst>
                                        </p:cTn>
                                        <p:tgtEl>
                                          <p:spTgt spid="8">
                                            <p:txEl>
                                              <p:pRg st="3" end="3"/>
                                            </p:txEl>
                                          </p:spTgt>
                                        </p:tgtEl>
                                      </p:cBhvr>
                                      <p:to x="100000" y="100000"/>
                                    </p:animScale>
                                    <p:animScale>
                                      <p:cBhvr>
                                        <p:cTn id="177" dur="26">
                                          <p:stCondLst>
                                            <p:cond delay="1312"/>
                                          </p:stCondLst>
                                        </p:cTn>
                                        <p:tgtEl>
                                          <p:spTgt spid="8">
                                            <p:txEl>
                                              <p:pRg st="3" end="3"/>
                                            </p:txEl>
                                          </p:spTgt>
                                        </p:tgtEl>
                                      </p:cBhvr>
                                      <p:to x="100000" y="80000"/>
                                    </p:animScale>
                                    <p:animScale>
                                      <p:cBhvr>
                                        <p:cTn id="178" dur="166" decel="50000">
                                          <p:stCondLst>
                                            <p:cond delay="1338"/>
                                          </p:stCondLst>
                                        </p:cTn>
                                        <p:tgtEl>
                                          <p:spTgt spid="8">
                                            <p:txEl>
                                              <p:pRg st="3" end="3"/>
                                            </p:txEl>
                                          </p:spTgt>
                                        </p:tgtEl>
                                      </p:cBhvr>
                                      <p:to x="100000" y="100000"/>
                                    </p:animScale>
                                    <p:animScale>
                                      <p:cBhvr>
                                        <p:cTn id="179" dur="26">
                                          <p:stCondLst>
                                            <p:cond delay="1642"/>
                                          </p:stCondLst>
                                        </p:cTn>
                                        <p:tgtEl>
                                          <p:spTgt spid="8">
                                            <p:txEl>
                                              <p:pRg st="3" end="3"/>
                                            </p:txEl>
                                          </p:spTgt>
                                        </p:tgtEl>
                                      </p:cBhvr>
                                      <p:to x="100000" y="90000"/>
                                    </p:animScale>
                                    <p:animScale>
                                      <p:cBhvr>
                                        <p:cTn id="180" dur="166" decel="50000">
                                          <p:stCondLst>
                                            <p:cond delay="1668"/>
                                          </p:stCondLst>
                                        </p:cTn>
                                        <p:tgtEl>
                                          <p:spTgt spid="8">
                                            <p:txEl>
                                              <p:pRg st="3" end="3"/>
                                            </p:txEl>
                                          </p:spTgt>
                                        </p:tgtEl>
                                      </p:cBhvr>
                                      <p:to x="100000" y="100000"/>
                                    </p:animScale>
                                    <p:animScale>
                                      <p:cBhvr>
                                        <p:cTn id="181" dur="26">
                                          <p:stCondLst>
                                            <p:cond delay="1808"/>
                                          </p:stCondLst>
                                        </p:cTn>
                                        <p:tgtEl>
                                          <p:spTgt spid="8">
                                            <p:txEl>
                                              <p:pRg st="3" end="3"/>
                                            </p:txEl>
                                          </p:spTgt>
                                        </p:tgtEl>
                                      </p:cBhvr>
                                      <p:to x="100000" y="95000"/>
                                    </p:animScale>
                                    <p:animScale>
                                      <p:cBhvr>
                                        <p:cTn id="182" dur="166" decel="50000">
                                          <p:stCondLst>
                                            <p:cond delay="1834"/>
                                          </p:stCondLst>
                                        </p:cTn>
                                        <p:tgtEl>
                                          <p:spTgt spid="8">
                                            <p:txEl>
                                              <p:pRg st="3" end="3"/>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8">
                                            <p:txEl>
                                              <p:pRg st="4" end="4"/>
                                            </p:txEl>
                                          </p:spTgt>
                                        </p:tgtEl>
                                        <p:attrNameLst>
                                          <p:attrName>style.visibility</p:attrName>
                                        </p:attrNameLst>
                                      </p:cBhvr>
                                      <p:to>
                                        <p:strVal val="visible"/>
                                      </p:to>
                                    </p:set>
                                    <p:animEffect transition="in" filter="wipe(down)">
                                      <p:cBhvr>
                                        <p:cTn id="187" dur="580">
                                          <p:stCondLst>
                                            <p:cond delay="0"/>
                                          </p:stCondLst>
                                        </p:cTn>
                                        <p:tgtEl>
                                          <p:spTgt spid="8">
                                            <p:txEl>
                                              <p:pRg st="4" end="4"/>
                                            </p:txEl>
                                          </p:spTgt>
                                        </p:tgtEl>
                                      </p:cBhvr>
                                    </p:animEffect>
                                    <p:anim calcmode="lin" valueType="num">
                                      <p:cBhvr>
                                        <p:cTn id="188"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8">
                                            <p:txEl>
                                              <p:pRg st="4" end="4"/>
                                            </p:txEl>
                                          </p:spTgt>
                                        </p:tgtEl>
                                      </p:cBhvr>
                                      <p:to x="100000" y="60000"/>
                                    </p:animScale>
                                    <p:animScale>
                                      <p:cBhvr>
                                        <p:cTn id="194" dur="166" decel="50000">
                                          <p:stCondLst>
                                            <p:cond delay="676"/>
                                          </p:stCondLst>
                                        </p:cTn>
                                        <p:tgtEl>
                                          <p:spTgt spid="8">
                                            <p:txEl>
                                              <p:pRg st="4" end="4"/>
                                            </p:txEl>
                                          </p:spTgt>
                                        </p:tgtEl>
                                      </p:cBhvr>
                                      <p:to x="100000" y="100000"/>
                                    </p:animScale>
                                    <p:animScale>
                                      <p:cBhvr>
                                        <p:cTn id="195" dur="26">
                                          <p:stCondLst>
                                            <p:cond delay="1312"/>
                                          </p:stCondLst>
                                        </p:cTn>
                                        <p:tgtEl>
                                          <p:spTgt spid="8">
                                            <p:txEl>
                                              <p:pRg st="4" end="4"/>
                                            </p:txEl>
                                          </p:spTgt>
                                        </p:tgtEl>
                                      </p:cBhvr>
                                      <p:to x="100000" y="80000"/>
                                    </p:animScale>
                                    <p:animScale>
                                      <p:cBhvr>
                                        <p:cTn id="196" dur="166" decel="50000">
                                          <p:stCondLst>
                                            <p:cond delay="1338"/>
                                          </p:stCondLst>
                                        </p:cTn>
                                        <p:tgtEl>
                                          <p:spTgt spid="8">
                                            <p:txEl>
                                              <p:pRg st="4" end="4"/>
                                            </p:txEl>
                                          </p:spTgt>
                                        </p:tgtEl>
                                      </p:cBhvr>
                                      <p:to x="100000" y="100000"/>
                                    </p:animScale>
                                    <p:animScale>
                                      <p:cBhvr>
                                        <p:cTn id="197" dur="26">
                                          <p:stCondLst>
                                            <p:cond delay="1642"/>
                                          </p:stCondLst>
                                        </p:cTn>
                                        <p:tgtEl>
                                          <p:spTgt spid="8">
                                            <p:txEl>
                                              <p:pRg st="4" end="4"/>
                                            </p:txEl>
                                          </p:spTgt>
                                        </p:tgtEl>
                                      </p:cBhvr>
                                      <p:to x="100000" y="90000"/>
                                    </p:animScale>
                                    <p:animScale>
                                      <p:cBhvr>
                                        <p:cTn id="198" dur="166" decel="50000">
                                          <p:stCondLst>
                                            <p:cond delay="1668"/>
                                          </p:stCondLst>
                                        </p:cTn>
                                        <p:tgtEl>
                                          <p:spTgt spid="8">
                                            <p:txEl>
                                              <p:pRg st="4" end="4"/>
                                            </p:txEl>
                                          </p:spTgt>
                                        </p:tgtEl>
                                      </p:cBhvr>
                                      <p:to x="100000" y="100000"/>
                                    </p:animScale>
                                    <p:animScale>
                                      <p:cBhvr>
                                        <p:cTn id="199" dur="26">
                                          <p:stCondLst>
                                            <p:cond delay="1808"/>
                                          </p:stCondLst>
                                        </p:cTn>
                                        <p:tgtEl>
                                          <p:spTgt spid="8">
                                            <p:txEl>
                                              <p:pRg st="4" end="4"/>
                                            </p:txEl>
                                          </p:spTgt>
                                        </p:tgtEl>
                                      </p:cBhvr>
                                      <p:to x="100000" y="95000"/>
                                    </p:animScale>
                                    <p:animScale>
                                      <p:cBhvr>
                                        <p:cTn id="200" dur="166" decel="50000">
                                          <p:stCondLst>
                                            <p:cond delay="1834"/>
                                          </p:stCondLst>
                                        </p:cTn>
                                        <p:tgtEl>
                                          <p:spTgt spid="8">
                                            <p:txEl>
                                              <p:pRg st="4" end="4"/>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8">
                                            <p:txEl>
                                              <p:pRg st="6" end="6"/>
                                            </p:txEl>
                                          </p:spTgt>
                                        </p:tgtEl>
                                        <p:attrNameLst>
                                          <p:attrName>style.visibility</p:attrName>
                                        </p:attrNameLst>
                                      </p:cBhvr>
                                      <p:to>
                                        <p:strVal val="visible"/>
                                      </p:to>
                                    </p:set>
                                    <p:animEffect transition="in" filter="wipe(down)">
                                      <p:cBhvr>
                                        <p:cTn id="205" dur="580">
                                          <p:stCondLst>
                                            <p:cond delay="0"/>
                                          </p:stCondLst>
                                        </p:cTn>
                                        <p:tgtEl>
                                          <p:spTgt spid="8">
                                            <p:txEl>
                                              <p:pRg st="6" end="6"/>
                                            </p:txEl>
                                          </p:spTgt>
                                        </p:tgtEl>
                                      </p:cBhvr>
                                    </p:animEffect>
                                    <p:anim calcmode="lin" valueType="num">
                                      <p:cBhvr>
                                        <p:cTn id="206" dur="1822" tmFilter="0,0; 0.14,0.36; 0.43,0.73; 0.71,0.91; 1.0,1.0">
                                          <p:stCondLst>
                                            <p:cond delay="0"/>
                                          </p:stCondLst>
                                        </p:cTn>
                                        <p:tgtEl>
                                          <p:spTgt spid="8">
                                            <p:txEl>
                                              <p:pRg st="6" end="6"/>
                                            </p:tx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8">
                                            <p:txEl>
                                              <p:pRg st="6" end="6"/>
                                            </p:tx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8">
                                            <p:txEl>
                                              <p:pRg st="6" end="6"/>
                                            </p:tx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8">
                                            <p:txEl>
                                              <p:pRg st="6" end="6"/>
                                            </p:tx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8">
                                            <p:txEl>
                                              <p:pRg st="6" end="6"/>
                                            </p:tx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8">
                                            <p:txEl>
                                              <p:pRg st="6" end="6"/>
                                            </p:txEl>
                                          </p:spTgt>
                                        </p:tgtEl>
                                      </p:cBhvr>
                                      <p:to x="100000" y="60000"/>
                                    </p:animScale>
                                    <p:animScale>
                                      <p:cBhvr>
                                        <p:cTn id="212" dur="166" decel="50000">
                                          <p:stCondLst>
                                            <p:cond delay="676"/>
                                          </p:stCondLst>
                                        </p:cTn>
                                        <p:tgtEl>
                                          <p:spTgt spid="8">
                                            <p:txEl>
                                              <p:pRg st="6" end="6"/>
                                            </p:txEl>
                                          </p:spTgt>
                                        </p:tgtEl>
                                      </p:cBhvr>
                                      <p:to x="100000" y="100000"/>
                                    </p:animScale>
                                    <p:animScale>
                                      <p:cBhvr>
                                        <p:cTn id="213" dur="26">
                                          <p:stCondLst>
                                            <p:cond delay="1312"/>
                                          </p:stCondLst>
                                        </p:cTn>
                                        <p:tgtEl>
                                          <p:spTgt spid="8">
                                            <p:txEl>
                                              <p:pRg st="6" end="6"/>
                                            </p:txEl>
                                          </p:spTgt>
                                        </p:tgtEl>
                                      </p:cBhvr>
                                      <p:to x="100000" y="80000"/>
                                    </p:animScale>
                                    <p:animScale>
                                      <p:cBhvr>
                                        <p:cTn id="214" dur="166" decel="50000">
                                          <p:stCondLst>
                                            <p:cond delay="1338"/>
                                          </p:stCondLst>
                                        </p:cTn>
                                        <p:tgtEl>
                                          <p:spTgt spid="8">
                                            <p:txEl>
                                              <p:pRg st="6" end="6"/>
                                            </p:txEl>
                                          </p:spTgt>
                                        </p:tgtEl>
                                      </p:cBhvr>
                                      <p:to x="100000" y="100000"/>
                                    </p:animScale>
                                    <p:animScale>
                                      <p:cBhvr>
                                        <p:cTn id="215" dur="26">
                                          <p:stCondLst>
                                            <p:cond delay="1642"/>
                                          </p:stCondLst>
                                        </p:cTn>
                                        <p:tgtEl>
                                          <p:spTgt spid="8">
                                            <p:txEl>
                                              <p:pRg st="6" end="6"/>
                                            </p:txEl>
                                          </p:spTgt>
                                        </p:tgtEl>
                                      </p:cBhvr>
                                      <p:to x="100000" y="90000"/>
                                    </p:animScale>
                                    <p:animScale>
                                      <p:cBhvr>
                                        <p:cTn id="216" dur="166" decel="50000">
                                          <p:stCondLst>
                                            <p:cond delay="1668"/>
                                          </p:stCondLst>
                                        </p:cTn>
                                        <p:tgtEl>
                                          <p:spTgt spid="8">
                                            <p:txEl>
                                              <p:pRg st="6" end="6"/>
                                            </p:txEl>
                                          </p:spTgt>
                                        </p:tgtEl>
                                      </p:cBhvr>
                                      <p:to x="100000" y="100000"/>
                                    </p:animScale>
                                    <p:animScale>
                                      <p:cBhvr>
                                        <p:cTn id="217" dur="26">
                                          <p:stCondLst>
                                            <p:cond delay="1808"/>
                                          </p:stCondLst>
                                        </p:cTn>
                                        <p:tgtEl>
                                          <p:spTgt spid="8">
                                            <p:txEl>
                                              <p:pRg st="6" end="6"/>
                                            </p:txEl>
                                          </p:spTgt>
                                        </p:tgtEl>
                                      </p:cBhvr>
                                      <p:to x="100000" y="95000"/>
                                    </p:animScale>
                                    <p:animScale>
                                      <p:cBhvr>
                                        <p:cTn id="218" dur="166" decel="50000">
                                          <p:stCondLst>
                                            <p:cond delay="1834"/>
                                          </p:stCondLst>
                                        </p:cTn>
                                        <p:tgtEl>
                                          <p:spTgt spid="8">
                                            <p:txEl>
                                              <p:pRg st="6" end="6"/>
                                            </p:txEl>
                                          </p:spTgt>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9">
                                            <p:bg/>
                                          </p:spTgt>
                                        </p:tgtEl>
                                        <p:attrNameLst>
                                          <p:attrName>style.visibility</p:attrName>
                                        </p:attrNameLst>
                                      </p:cBhvr>
                                      <p:to>
                                        <p:strVal val="visible"/>
                                      </p:to>
                                    </p:set>
                                    <p:animEffect transition="in" filter="wipe(down)">
                                      <p:cBhvr>
                                        <p:cTn id="223" dur="580">
                                          <p:stCondLst>
                                            <p:cond delay="0"/>
                                          </p:stCondLst>
                                        </p:cTn>
                                        <p:tgtEl>
                                          <p:spTgt spid="9">
                                            <p:bg/>
                                          </p:spTgt>
                                        </p:tgtEl>
                                      </p:cBhvr>
                                    </p:animEffect>
                                    <p:anim calcmode="lin" valueType="num">
                                      <p:cBhvr>
                                        <p:cTn id="224" dur="1822" tmFilter="0,0; 0.14,0.36; 0.43,0.73; 0.71,0.91; 1.0,1.0">
                                          <p:stCondLst>
                                            <p:cond delay="0"/>
                                          </p:stCondLst>
                                        </p:cTn>
                                        <p:tgtEl>
                                          <p:spTgt spid="9">
                                            <p:bg/>
                                          </p:spTgt>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9">
                                            <p:bg/>
                                          </p:spTgt>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9">
                                            <p:bg/>
                                          </p:spTgt>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9">
                                            <p:bg/>
                                          </p:spTgt>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9">
                                            <p:bg/>
                                          </p:spTgt>
                                        </p:tgtEl>
                                        <p:attrNameLst>
                                          <p:attrName>ppt_y</p:attrName>
                                        </p:attrNameLst>
                                      </p:cBhvr>
                                      <p:tavLst>
                                        <p:tav tm="0" fmla="#ppt_y-sin(pi*$)/81">
                                          <p:val>
                                            <p:fltVal val="0"/>
                                          </p:val>
                                        </p:tav>
                                        <p:tav tm="100000">
                                          <p:val>
                                            <p:fltVal val="1"/>
                                          </p:val>
                                        </p:tav>
                                      </p:tavLst>
                                    </p:anim>
                                    <p:animScale>
                                      <p:cBhvr>
                                        <p:cTn id="229" dur="26">
                                          <p:stCondLst>
                                            <p:cond delay="650"/>
                                          </p:stCondLst>
                                        </p:cTn>
                                        <p:tgtEl>
                                          <p:spTgt spid="9">
                                            <p:bg/>
                                          </p:spTgt>
                                        </p:tgtEl>
                                      </p:cBhvr>
                                      <p:to x="100000" y="60000"/>
                                    </p:animScale>
                                    <p:animScale>
                                      <p:cBhvr>
                                        <p:cTn id="230" dur="166" decel="50000">
                                          <p:stCondLst>
                                            <p:cond delay="676"/>
                                          </p:stCondLst>
                                        </p:cTn>
                                        <p:tgtEl>
                                          <p:spTgt spid="9">
                                            <p:bg/>
                                          </p:spTgt>
                                        </p:tgtEl>
                                      </p:cBhvr>
                                      <p:to x="100000" y="100000"/>
                                    </p:animScale>
                                    <p:animScale>
                                      <p:cBhvr>
                                        <p:cTn id="231" dur="26">
                                          <p:stCondLst>
                                            <p:cond delay="1312"/>
                                          </p:stCondLst>
                                        </p:cTn>
                                        <p:tgtEl>
                                          <p:spTgt spid="9">
                                            <p:bg/>
                                          </p:spTgt>
                                        </p:tgtEl>
                                      </p:cBhvr>
                                      <p:to x="100000" y="80000"/>
                                    </p:animScale>
                                    <p:animScale>
                                      <p:cBhvr>
                                        <p:cTn id="232" dur="166" decel="50000">
                                          <p:stCondLst>
                                            <p:cond delay="1338"/>
                                          </p:stCondLst>
                                        </p:cTn>
                                        <p:tgtEl>
                                          <p:spTgt spid="9">
                                            <p:bg/>
                                          </p:spTgt>
                                        </p:tgtEl>
                                      </p:cBhvr>
                                      <p:to x="100000" y="100000"/>
                                    </p:animScale>
                                    <p:animScale>
                                      <p:cBhvr>
                                        <p:cTn id="233" dur="26">
                                          <p:stCondLst>
                                            <p:cond delay="1642"/>
                                          </p:stCondLst>
                                        </p:cTn>
                                        <p:tgtEl>
                                          <p:spTgt spid="9">
                                            <p:bg/>
                                          </p:spTgt>
                                        </p:tgtEl>
                                      </p:cBhvr>
                                      <p:to x="100000" y="90000"/>
                                    </p:animScale>
                                    <p:animScale>
                                      <p:cBhvr>
                                        <p:cTn id="234" dur="166" decel="50000">
                                          <p:stCondLst>
                                            <p:cond delay="1668"/>
                                          </p:stCondLst>
                                        </p:cTn>
                                        <p:tgtEl>
                                          <p:spTgt spid="9">
                                            <p:bg/>
                                          </p:spTgt>
                                        </p:tgtEl>
                                      </p:cBhvr>
                                      <p:to x="100000" y="100000"/>
                                    </p:animScale>
                                    <p:animScale>
                                      <p:cBhvr>
                                        <p:cTn id="235" dur="26">
                                          <p:stCondLst>
                                            <p:cond delay="1808"/>
                                          </p:stCondLst>
                                        </p:cTn>
                                        <p:tgtEl>
                                          <p:spTgt spid="9">
                                            <p:bg/>
                                          </p:spTgt>
                                        </p:tgtEl>
                                      </p:cBhvr>
                                      <p:to x="100000" y="95000"/>
                                    </p:animScale>
                                    <p:animScale>
                                      <p:cBhvr>
                                        <p:cTn id="236" dur="166" decel="50000">
                                          <p:stCondLst>
                                            <p:cond delay="1834"/>
                                          </p:stCondLst>
                                        </p:cTn>
                                        <p:tgtEl>
                                          <p:spTgt spid="9">
                                            <p:bg/>
                                          </p:spTgt>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grpId="0" nodeType="clickEffect">
                                  <p:stCondLst>
                                    <p:cond delay="0"/>
                                  </p:stCondLst>
                                  <p:childTnLst>
                                    <p:set>
                                      <p:cBhvr>
                                        <p:cTn id="240" dur="1" fill="hold">
                                          <p:stCondLst>
                                            <p:cond delay="0"/>
                                          </p:stCondLst>
                                        </p:cTn>
                                        <p:tgtEl>
                                          <p:spTgt spid="9">
                                            <p:txEl>
                                              <p:pRg st="0" end="0"/>
                                            </p:txEl>
                                          </p:spTgt>
                                        </p:tgtEl>
                                        <p:attrNameLst>
                                          <p:attrName>style.visibility</p:attrName>
                                        </p:attrNameLst>
                                      </p:cBhvr>
                                      <p:to>
                                        <p:strVal val="visible"/>
                                      </p:to>
                                    </p:set>
                                    <p:animEffect transition="in" filter="wipe(down)">
                                      <p:cBhvr>
                                        <p:cTn id="241" dur="580">
                                          <p:stCondLst>
                                            <p:cond delay="0"/>
                                          </p:stCondLst>
                                        </p:cTn>
                                        <p:tgtEl>
                                          <p:spTgt spid="9">
                                            <p:txEl>
                                              <p:pRg st="0" end="0"/>
                                            </p:txEl>
                                          </p:spTgt>
                                        </p:tgtEl>
                                      </p:cBhvr>
                                    </p:animEffect>
                                    <p:anim calcmode="lin" valueType="num">
                                      <p:cBhvr>
                                        <p:cTn id="242"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247" dur="26">
                                          <p:stCondLst>
                                            <p:cond delay="650"/>
                                          </p:stCondLst>
                                        </p:cTn>
                                        <p:tgtEl>
                                          <p:spTgt spid="9">
                                            <p:txEl>
                                              <p:pRg st="0" end="0"/>
                                            </p:txEl>
                                          </p:spTgt>
                                        </p:tgtEl>
                                      </p:cBhvr>
                                      <p:to x="100000" y="60000"/>
                                    </p:animScale>
                                    <p:animScale>
                                      <p:cBhvr>
                                        <p:cTn id="248" dur="166" decel="50000">
                                          <p:stCondLst>
                                            <p:cond delay="676"/>
                                          </p:stCondLst>
                                        </p:cTn>
                                        <p:tgtEl>
                                          <p:spTgt spid="9">
                                            <p:txEl>
                                              <p:pRg st="0" end="0"/>
                                            </p:txEl>
                                          </p:spTgt>
                                        </p:tgtEl>
                                      </p:cBhvr>
                                      <p:to x="100000" y="100000"/>
                                    </p:animScale>
                                    <p:animScale>
                                      <p:cBhvr>
                                        <p:cTn id="249" dur="26">
                                          <p:stCondLst>
                                            <p:cond delay="1312"/>
                                          </p:stCondLst>
                                        </p:cTn>
                                        <p:tgtEl>
                                          <p:spTgt spid="9">
                                            <p:txEl>
                                              <p:pRg st="0" end="0"/>
                                            </p:txEl>
                                          </p:spTgt>
                                        </p:tgtEl>
                                      </p:cBhvr>
                                      <p:to x="100000" y="80000"/>
                                    </p:animScale>
                                    <p:animScale>
                                      <p:cBhvr>
                                        <p:cTn id="250" dur="166" decel="50000">
                                          <p:stCondLst>
                                            <p:cond delay="1338"/>
                                          </p:stCondLst>
                                        </p:cTn>
                                        <p:tgtEl>
                                          <p:spTgt spid="9">
                                            <p:txEl>
                                              <p:pRg st="0" end="0"/>
                                            </p:txEl>
                                          </p:spTgt>
                                        </p:tgtEl>
                                      </p:cBhvr>
                                      <p:to x="100000" y="100000"/>
                                    </p:animScale>
                                    <p:animScale>
                                      <p:cBhvr>
                                        <p:cTn id="251" dur="26">
                                          <p:stCondLst>
                                            <p:cond delay="1642"/>
                                          </p:stCondLst>
                                        </p:cTn>
                                        <p:tgtEl>
                                          <p:spTgt spid="9">
                                            <p:txEl>
                                              <p:pRg st="0" end="0"/>
                                            </p:txEl>
                                          </p:spTgt>
                                        </p:tgtEl>
                                      </p:cBhvr>
                                      <p:to x="100000" y="90000"/>
                                    </p:animScale>
                                    <p:animScale>
                                      <p:cBhvr>
                                        <p:cTn id="252" dur="166" decel="50000">
                                          <p:stCondLst>
                                            <p:cond delay="1668"/>
                                          </p:stCondLst>
                                        </p:cTn>
                                        <p:tgtEl>
                                          <p:spTgt spid="9">
                                            <p:txEl>
                                              <p:pRg st="0" end="0"/>
                                            </p:txEl>
                                          </p:spTgt>
                                        </p:tgtEl>
                                      </p:cBhvr>
                                      <p:to x="100000" y="100000"/>
                                    </p:animScale>
                                    <p:animScale>
                                      <p:cBhvr>
                                        <p:cTn id="253" dur="26">
                                          <p:stCondLst>
                                            <p:cond delay="1808"/>
                                          </p:stCondLst>
                                        </p:cTn>
                                        <p:tgtEl>
                                          <p:spTgt spid="9">
                                            <p:txEl>
                                              <p:pRg st="0" end="0"/>
                                            </p:txEl>
                                          </p:spTgt>
                                        </p:tgtEl>
                                      </p:cBhvr>
                                      <p:to x="100000" y="95000"/>
                                    </p:animScale>
                                    <p:animScale>
                                      <p:cBhvr>
                                        <p:cTn id="254" dur="166" decel="50000">
                                          <p:stCondLst>
                                            <p:cond delay="1834"/>
                                          </p:stCondLst>
                                        </p:cTn>
                                        <p:tgtEl>
                                          <p:spTgt spid="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build="p" animBg="1"/>
      <p:bldP spid="8" grpId="0" build="p" animBg="1"/>
      <p:bldP spid="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36" y="227965"/>
            <a:ext cx="11872368" cy="439547"/>
          </a:xfrm>
          <a:ln w="28575">
            <a:solidFill>
              <a:srgbClr val="FF0000"/>
            </a:solidFill>
          </a:ln>
        </p:spPr>
        <p:txBody>
          <a:bodyPr>
            <a:normAutofit/>
          </a:bodyPr>
          <a:lstStyle/>
          <a:p>
            <a:pPr algn="ctr"/>
            <a:r>
              <a:rPr lang="en-US" sz="2400" u="sng" dirty="0" smtClean="0">
                <a:latin typeface="Comic Sans MS" panose="030F0702030302020204" pitchFamily="66" charset="0"/>
              </a:rPr>
              <a:t>Urban Ecological Footprint </a:t>
            </a:r>
            <a:endParaRPr lang="en-GB" sz="2400" u="sng" dirty="0">
              <a:latin typeface="Comic Sans MS" panose="030F0702030302020204" pitchFamily="66" charset="0"/>
            </a:endParaRPr>
          </a:p>
        </p:txBody>
      </p:sp>
      <p:sp>
        <p:nvSpPr>
          <p:cNvPr id="9" name="Content Placeholder 2"/>
          <p:cNvSpPr txBox="1">
            <a:spLocks/>
          </p:cNvSpPr>
          <p:nvPr/>
        </p:nvSpPr>
        <p:spPr>
          <a:xfrm>
            <a:off x="161136" y="842753"/>
            <a:ext cx="11872368" cy="1114064"/>
          </a:xfrm>
          <a:prstGeom prst="rect">
            <a:avLst/>
          </a:prstGeom>
          <a:ln w="28575">
            <a:solidFill>
              <a:srgbClr val="7030A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omic Sans MS" panose="030F0702030302020204" pitchFamily="66" charset="0"/>
              </a:rPr>
              <a:t>The </a:t>
            </a:r>
            <a:r>
              <a:rPr lang="en-GB" sz="2400" b="1" dirty="0">
                <a:latin typeface="Comic Sans MS" panose="030F0702030302020204" pitchFamily="66" charset="0"/>
              </a:rPr>
              <a:t>ecological footprint</a:t>
            </a:r>
            <a:r>
              <a:rPr lang="en-GB" sz="2400" dirty="0">
                <a:latin typeface="Comic Sans MS" panose="030F0702030302020204" pitchFamily="66" charset="0"/>
              </a:rPr>
              <a:t> is a measure of human demand on the Earth's ecosystems, the amount of natural capital used each year. The </a:t>
            </a:r>
            <a:r>
              <a:rPr lang="en-GB" sz="2400" b="1" dirty="0">
                <a:latin typeface="Comic Sans MS" panose="030F0702030302020204" pitchFamily="66" charset="0"/>
              </a:rPr>
              <a:t>footprint</a:t>
            </a:r>
            <a:r>
              <a:rPr lang="en-GB" sz="2400" dirty="0">
                <a:latin typeface="Comic Sans MS" panose="030F0702030302020204" pitchFamily="66" charset="0"/>
              </a:rPr>
              <a:t> of a region can be contrasted with the natural resources it generates.</a:t>
            </a:r>
            <a:endParaRPr lang="en-US" sz="2400" dirty="0" smtClean="0">
              <a:latin typeface="Comic Sans MS" panose="030F0702030302020204" pitchFamily="66" charset="0"/>
            </a:endParaRPr>
          </a:p>
        </p:txBody>
      </p:sp>
      <p:pic>
        <p:nvPicPr>
          <p:cNvPr id="10" name="Picture 9"/>
          <p:cNvPicPr>
            <a:picLocks noChangeAspect="1"/>
          </p:cNvPicPr>
          <p:nvPr/>
        </p:nvPicPr>
        <p:blipFill>
          <a:blip r:embed="rId2"/>
          <a:stretch>
            <a:fillRect/>
          </a:stretch>
        </p:blipFill>
        <p:spPr>
          <a:xfrm>
            <a:off x="10118952" y="2132058"/>
            <a:ext cx="1832256" cy="4519564"/>
          </a:xfrm>
          <a:prstGeom prst="rect">
            <a:avLst/>
          </a:prstGeom>
        </p:spPr>
      </p:pic>
      <p:sp>
        <p:nvSpPr>
          <p:cNvPr id="11" name="Action Button: Movie 10">
            <a:hlinkClick r:id="rId3" highlightClick="1"/>
          </p:cNvPr>
          <p:cNvSpPr/>
          <p:nvPr/>
        </p:nvSpPr>
        <p:spPr>
          <a:xfrm>
            <a:off x="338328" y="314832"/>
            <a:ext cx="521208" cy="265811"/>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txBox="1">
            <a:spLocks/>
          </p:cNvSpPr>
          <p:nvPr/>
        </p:nvSpPr>
        <p:spPr>
          <a:xfrm>
            <a:off x="161136" y="1999153"/>
            <a:ext cx="9732672" cy="439547"/>
          </a:xfrm>
          <a:prstGeom prst="rect">
            <a:avLst/>
          </a:prstGeom>
          <a:ln w="28575">
            <a:solidFill>
              <a:srgbClr val="00FF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u="sng" dirty="0" smtClean="0">
                <a:latin typeface="Comic Sans MS" panose="030F0702030302020204" pitchFamily="66" charset="0"/>
              </a:rPr>
              <a:t>Demo</a:t>
            </a:r>
            <a:r>
              <a:rPr lang="en-US" sz="2400" dirty="0" smtClean="0">
                <a:latin typeface="Comic Sans MS" panose="030F0702030302020204" pitchFamily="66" charset="0"/>
              </a:rPr>
              <a:t>: Ensure to make notes on the Ecological Handprints. </a:t>
            </a:r>
            <a:endParaRPr lang="en-GB" sz="2400" dirty="0">
              <a:latin typeface="Comic Sans MS" panose="030F0702030302020204" pitchFamily="66" charset="0"/>
            </a:endParaRPr>
          </a:p>
        </p:txBody>
      </p:sp>
      <p:sp>
        <p:nvSpPr>
          <p:cNvPr id="13" name="Title 1"/>
          <p:cNvSpPr txBox="1">
            <a:spLocks/>
          </p:cNvSpPr>
          <p:nvPr/>
        </p:nvSpPr>
        <p:spPr>
          <a:xfrm>
            <a:off x="2286000" y="2873923"/>
            <a:ext cx="1896264" cy="439547"/>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u="sng" dirty="0" smtClean="0">
                <a:latin typeface="Comic Sans MS" panose="030F0702030302020204" pitchFamily="66" charset="0"/>
              </a:rPr>
              <a:t>Problems</a:t>
            </a:r>
            <a:endParaRPr lang="en-GB" sz="2400" dirty="0">
              <a:latin typeface="Comic Sans MS" panose="030F0702030302020204" pitchFamily="66" charset="0"/>
            </a:endParaRPr>
          </a:p>
        </p:txBody>
      </p:sp>
      <p:sp>
        <p:nvSpPr>
          <p:cNvPr id="14" name="Title 1"/>
          <p:cNvSpPr txBox="1">
            <a:spLocks/>
          </p:cNvSpPr>
          <p:nvPr/>
        </p:nvSpPr>
        <p:spPr>
          <a:xfrm>
            <a:off x="4698288" y="2873923"/>
            <a:ext cx="1896264" cy="439547"/>
          </a:xfrm>
          <a:prstGeom prst="rect">
            <a:avLst/>
          </a:prstGeom>
          <a:ln w="28575">
            <a:solidFill>
              <a:srgbClr val="00FF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u="sng" dirty="0" smtClean="0">
                <a:latin typeface="Comic Sans MS" panose="030F0702030302020204" pitchFamily="66" charset="0"/>
              </a:rPr>
              <a:t>Solutions</a:t>
            </a:r>
            <a:endParaRPr lang="en-GB" sz="2400" dirty="0">
              <a:latin typeface="Comic Sans MS" panose="030F0702030302020204" pitchFamily="66" charset="0"/>
            </a:endParaRPr>
          </a:p>
        </p:txBody>
      </p:sp>
      <p:cxnSp>
        <p:nvCxnSpPr>
          <p:cNvPr id="16" name="Straight Connector 15"/>
          <p:cNvCxnSpPr/>
          <p:nvPr/>
        </p:nvCxnSpPr>
        <p:spPr>
          <a:xfrm flipH="1">
            <a:off x="4416552" y="2748961"/>
            <a:ext cx="9144" cy="3902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295144" y="3493559"/>
            <a:ext cx="4572000" cy="52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8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80">
                                          <p:stCondLst>
                                            <p:cond delay="0"/>
                                          </p:stCondLst>
                                        </p:cTn>
                                        <p:tgtEl>
                                          <p:spTgt spid="9">
                                            <p:bg/>
                                          </p:spTgt>
                                        </p:tgtEl>
                                      </p:cBhvr>
                                    </p:animEffect>
                                    <p:anim calcmode="lin" valueType="num">
                                      <p:cBhvr>
                                        <p:cTn id="8" dur="1822" tmFilter="0,0; 0.14,0.36; 0.43,0.73; 0.71,0.91; 1.0,1.0">
                                          <p:stCondLst>
                                            <p:cond delay="0"/>
                                          </p:stCondLst>
                                        </p:cTn>
                                        <p:tgtEl>
                                          <p:spTgt spid="9">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bg/>
                                          </p:spTgt>
                                        </p:tgtEl>
                                      </p:cBhvr>
                                      <p:to x="100000" y="60000"/>
                                    </p:animScale>
                                    <p:animScale>
                                      <p:cBhvr>
                                        <p:cTn id="14" dur="166" decel="50000">
                                          <p:stCondLst>
                                            <p:cond delay="676"/>
                                          </p:stCondLst>
                                        </p:cTn>
                                        <p:tgtEl>
                                          <p:spTgt spid="9">
                                            <p:bg/>
                                          </p:spTgt>
                                        </p:tgtEl>
                                      </p:cBhvr>
                                      <p:to x="100000" y="100000"/>
                                    </p:animScale>
                                    <p:animScale>
                                      <p:cBhvr>
                                        <p:cTn id="15" dur="26">
                                          <p:stCondLst>
                                            <p:cond delay="1312"/>
                                          </p:stCondLst>
                                        </p:cTn>
                                        <p:tgtEl>
                                          <p:spTgt spid="9">
                                            <p:bg/>
                                          </p:spTgt>
                                        </p:tgtEl>
                                      </p:cBhvr>
                                      <p:to x="100000" y="80000"/>
                                    </p:animScale>
                                    <p:animScale>
                                      <p:cBhvr>
                                        <p:cTn id="16" dur="166" decel="50000">
                                          <p:stCondLst>
                                            <p:cond delay="1338"/>
                                          </p:stCondLst>
                                        </p:cTn>
                                        <p:tgtEl>
                                          <p:spTgt spid="9">
                                            <p:bg/>
                                          </p:spTgt>
                                        </p:tgtEl>
                                      </p:cBhvr>
                                      <p:to x="100000" y="100000"/>
                                    </p:animScale>
                                    <p:animScale>
                                      <p:cBhvr>
                                        <p:cTn id="17" dur="26">
                                          <p:stCondLst>
                                            <p:cond delay="1642"/>
                                          </p:stCondLst>
                                        </p:cTn>
                                        <p:tgtEl>
                                          <p:spTgt spid="9">
                                            <p:bg/>
                                          </p:spTgt>
                                        </p:tgtEl>
                                      </p:cBhvr>
                                      <p:to x="100000" y="90000"/>
                                    </p:animScale>
                                    <p:animScale>
                                      <p:cBhvr>
                                        <p:cTn id="18" dur="166" decel="50000">
                                          <p:stCondLst>
                                            <p:cond delay="1668"/>
                                          </p:stCondLst>
                                        </p:cTn>
                                        <p:tgtEl>
                                          <p:spTgt spid="9">
                                            <p:bg/>
                                          </p:spTgt>
                                        </p:tgtEl>
                                      </p:cBhvr>
                                      <p:to x="100000" y="100000"/>
                                    </p:animScale>
                                    <p:animScale>
                                      <p:cBhvr>
                                        <p:cTn id="19" dur="26">
                                          <p:stCondLst>
                                            <p:cond delay="1808"/>
                                          </p:stCondLst>
                                        </p:cTn>
                                        <p:tgtEl>
                                          <p:spTgt spid="9">
                                            <p:bg/>
                                          </p:spTgt>
                                        </p:tgtEl>
                                      </p:cBhvr>
                                      <p:to x="100000" y="95000"/>
                                    </p:animScale>
                                    <p:animScale>
                                      <p:cBhvr>
                                        <p:cTn id="20" dur="166" decel="50000">
                                          <p:stCondLst>
                                            <p:cond delay="1834"/>
                                          </p:stCondLst>
                                        </p:cTn>
                                        <p:tgtEl>
                                          <p:spTgt spid="9">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80">
                                          <p:stCondLst>
                                            <p:cond delay="0"/>
                                          </p:stCondLst>
                                        </p:cTn>
                                        <p:tgtEl>
                                          <p:spTgt spid="9">
                                            <p:txEl>
                                              <p:pRg st="0" end="0"/>
                                            </p:txEl>
                                          </p:spTgt>
                                        </p:tgtEl>
                                      </p:cBhvr>
                                    </p:animEffect>
                                    <p:anim calcmode="lin" valueType="num">
                                      <p:cBhvr>
                                        <p:cTn id="26"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xEl>
                                              <p:pRg st="0" end="0"/>
                                            </p:txEl>
                                          </p:spTgt>
                                        </p:tgtEl>
                                      </p:cBhvr>
                                      <p:to x="100000" y="60000"/>
                                    </p:animScale>
                                    <p:animScale>
                                      <p:cBhvr>
                                        <p:cTn id="32" dur="166" decel="50000">
                                          <p:stCondLst>
                                            <p:cond delay="676"/>
                                          </p:stCondLst>
                                        </p:cTn>
                                        <p:tgtEl>
                                          <p:spTgt spid="9">
                                            <p:txEl>
                                              <p:pRg st="0" end="0"/>
                                            </p:txEl>
                                          </p:spTgt>
                                        </p:tgtEl>
                                      </p:cBhvr>
                                      <p:to x="100000" y="100000"/>
                                    </p:animScale>
                                    <p:animScale>
                                      <p:cBhvr>
                                        <p:cTn id="33" dur="26">
                                          <p:stCondLst>
                                            <p:cond delay="1312"/>
                                          </p:stCondLst>
                                        </p:cTn>
                                        <p:tgtEl>
                                          <p:spTgt spid="9">
                                            <p:txEl>
                                              <p:pRg st="0" end="0"/>
                                            </p:txEl>
                                          </p:spTgt>
                                        </p:tgtEl>
                                      </p:cBhvr>
                                      <p:to x="100000" y="80000"/>
                                    </p:animScale>
                                    <p:animScale>
                                      <p:cBhvr>
                                        <p:cTn id="34" dur="166" decel="50000">
                                          <p:stCondLst>
                                            <p:cond delay="1338"/>
                                          </p:stCondLst>
                                        </p:cTn>
                                        <p:tgtEl>
                                          <p:spTgt spid="9">
                                            <p:txEl>
                                              <p:pRg st="0" end="0"/>
                                            </p:txEl>
                                          </p:spTgt>
                                        </p:tgtEl>
                                      </p:cBhvr>
                                      <p:to x="100000" y="100000"/>
                                    </p:animScale>
                                    <p:animScale>
                                      <p:cBhvr>
                                        <p:cTn id="35" dur="26">
                                          <p:stCondLst>
                                            <p:cond delay="1642"/>
                                          </p:stCondLst>
                                        </p:cTn>
                                        <p:tgtEl>
                                          <p:spTgt spid="9">
                                            <p:txEl>
                                              <p:pRg st="0" end="0"/>
                                            </p:txEl>
                                          </p:spTgt>
                                        </p:tgtEl>
                                      </p:cBhvr>
                                      <p:to x="100000" y="90000"/>
                                    </p:animScale>
                                    <p:animScale>
                                      <p:cBhvr>
                                        <p:cTn id="36" dur="166" decel="50000">
                                          <p:stCondLst>
                                            <p:cond delay="1668"/>
                                          </p:stCondLst>
                                        </p:cTn>
                                        <p:tgtEl>
                                          <p:spTgt spid="9">
                                            <p:txEl>
                                              <p:pRg st="0" end="0"/>
                                            </p:txEl>
                                          </p:spTgt>
                                        </p:tgtEl>
                                      </p:cBhvr>
                                      <p:to x="100000" y="100000"/>
                                    </p:animScale>
                                    <p:animScale>
                                      <p:cBhvr>
                                        <p:cTn id="37" dur="26">
                                          <p:stCondLst>
                                            <p:cond delay="1808"/>
                                          </p:stCondLst>
                                        </p:cTn>
                                        <p:tgtEl>
                                          <p:spTgt spid="9">
                                            <p:txEl>
                                              <p:pRg st="0" end="0"/>
                                            </p:txEl>
                                          </p:spTgt>
                                        </p:tgtEl>
                                      </p:cBhvr>
                                      <p:to x="100000" y="95000"/>
                                    </p:animScale>
                                    <p:animScale>
                                      <p:cBhvr>
                                        <p:cTn id="38" dur="166" decel="50000">
                                          <p:stCondLst>
                                            <p:cond delay="1834"/>
                                          </p:stCondLst>
                                        </p:cTn>
                                        <p:tgtEl>
                                          <p:spTgt spid="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1327</Words>
  <Application>Microsoft Office PowerPoint</Application>
  <PresentationFormat>Widescreen</PresentationFormat>
  <Paragraphs>154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Comic Sans MS</vt:lpstr>
      <vt:lpstr>ＭＳ Ｐゴシック</vt:lpstr>
      <vt:lpstr>Office Theme</vt:lpstr>
      <vt:lpstr>PowerPoint Presentation</vt:lpstr>
      <vt:lpstr>PowerPoint Presentation</vt:lpstr>
      <vt:lpstr>PowerPoint Presentation</vt:lpstr>
      <vt:lpstr>PowerPoint Presentation</vt:lpstr>
      <vt:lpstr>City systems can be either ‘closed’ or ‘open’.</vt:lpstr>
      <vt:lpstr>PowerPoint Presentation</vt:lpstr>
      <vt:lpstr>PowerPoint Presentation</vt:lpstr>
      <vt:lpstr>What is SUSTAINABILITY?</vt:lpstr>
      <vt:lpstr>Urban Ecological Footprint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37</cp:revision>
  <cp:lastPrinted>2015-11-17T14:36:15Z</cp:lastPrinted>
  <dcterms:created xsi:type="dcterms:W3CDTF">2015-11-10T11:16:02Z</dcterms:created>
  <dcterms:modified xsi:type="dcterms:W3CDTF">2015-11-20T11:33:48Z</dcterms:modified>
</cp:coreProperties>
</file>