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9" r:id="rId4"/>
    <p:sldId id="268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F55-EE91-411D-A88B-7056C9F2729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94D6-5D6B-4E06-B6E1-7B1EABF7B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2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F55-EE91-411D-A88B-7056C9F2729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94D6-5D6B-4E06-B6E1-7B1EABF7B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F55-EE91-411D-A88B-7056C9F2729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94D6-5D6B-4E06-B6E1-7B1EABF7B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5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F55-EE91-411D-A88B-7056C9F2729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94D6-5D6B-4E06-B6E1-7B1EABF7B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9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F55-EE91-411D-A88B-7056C9F2729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94D6-5D6B-4E06-B6E1-7B1EABF7B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1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F55-EE91-411D-A88B-7056C9F2729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94D6-5D6B-4E06-B6E1-7B1EABF7B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3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F55-EE91-411D-A88B-7056C9F2729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94D6-5D6B-4E06-B6E1-7B1EABF7B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6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F55-EE91-411D-A88B-7056C9F2729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94D6-5D6B-4E06-B6E1-7B1EABF7B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84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F55-EE91-411D-A88B-7056C9F2729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94D6-5D6B-4E06-B6E1-7B1EABF7B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F55-EE91-411D-A88B-7056C9F2729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94D6-5D6B-4E06-B6E1-7B1EABF7B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F55-EE91-411D-A88B-7056C9F2729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94D6-5D6B-4E06-B6E1-7B1EABF7B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56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1F55-EE91-411D-A88B-7056C9F2729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C94D6-5D6B-4E06-B6E1-7B1EABF7B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9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28" y="135906"/>
            <a:ext cx="12039617" cy="4572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Patterns and Trends in global consumption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428" y="667256"/>
            <a:ext cx="12039617" cy="461665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Demo</a:t>
            </a:r>
            <a:r>
              <a:rPr lang="en-GB" sz="2400" dirty="0">
                <a:latin typeface="Comic Sans MS" panose="030F0702030302020204" pitchFamily="66" charset="0"/>
              </a:rPr>
              <a:t>: Complete your starter sheet.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428" y="1277221"/>
            <a:ext cx="12039617" cy="67710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902030302020204" pitchFamily="66" charset="0"/>
              </a:rPr>
              <a:t>Learning Objective:</a:t>
            </a:r>
            <a:r>
              <a:rPr lang="en-GB" sz="2000" dirty="0">
                <a:latin typeface="Comic Sans MS" panose="030F0902030302020204" pitchFamily="66" charset="0"/>
              </a:rPr>
              <a:t> To be able to explain the </a:t>
            </a:r>
            <a:r>
              <a:rPr lang="en-GB" dirty="0">
                <a:latin typeface="Comic Sans MS" panose="030F0902030302020204" pitchFamily="66" charset="0"/>
              </a:rPr>
              <a:t>Global and regional/continental progress towards poverty reduction.</a:t>
            </a:r>
            <a:endParaRPr lang="en-GB" sz="2000" dirty="0">
              <a:latin typeface="Comic Sans MS" panose="030F09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831739-C5BD-C246-8B36-93B85D75E84A}"/>
              </a:ext>
            </a:extLst>
          </p:cNvPr>
          <p:cNvSpPr/>
          <p:nvPr/>
        </p:nvSpPr>
        <p:spPr>
          <a:xfrm>
            <a:off x="6422064" y="2082560"/>
            <a:ext cx="5691981" cy="120032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Challenge</a:t>
            </a:r>
            <a:r>
              <a:rPr lang="en-GB" sz="2400" dirty="0">
                <a:latin typeface="Comic Sans MS" panose="030F0702030302020204" pitchFamily="66" charset="0"/>
              </a:rPr>
              <a:t>: What challenges does this change in food(calorie) consumption, create?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DF586-CF2F-9148-9ACD-58428C216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" y="2138614"/>
            <a:ext cx="6183497" cy="4502269"/>
          </a:xfrm>
          <a:prstGeom prst="rect">
            <a:avLst/>
          </a:prstGeom>
          <a:ln w="38100">
            <a:solidFill>
              <a:srgbClr val="00FF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E24CC7-F090-504C-BDC3-27A1E3A515D4}"/>
              </a:ext>
            </a:extLst>
          </p:cNvPr>
          <p:cNvSpPr/>
          <p:nvPr/>
        </p:nvSpPr>
        <p:spPr>
          <a:xfrm>
            <a:off x="6534614" y="3581834"/>
            <a:ext cx="5579432" cy="2585323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>
                <a:latin typeface="Comic Sans MS" panose="030F0902030302020204" pitchFamily="66" charset="0"/>
              </a:rPr>
              <a:t>Language for learning:</a:t>
            </a:r>
          </a:p>
          <a:p>
            <a:r>
              <a:rPr lang="en-GB" b="1" dirty="0">
                <a:latin typeface="Comic Sans MS" panose="030F0902030302020204" pitchFamily="66" charset="0"/>
              </a:rPr>
              <a:t>Absolute poverty</a:t>
            </a:r>
            <a:r>
              <a:rPr lang="en-GB" dirty="0">
                <a:latin typeface="Comic Sans MS" panose="030F0902030302020204" pitchFamily="66" charset="0"/>
              </a:rPr>
              <a:t> is the lack of money for basic needs: food, shelter and clothing.</a:t>
            </a:r>
          </a:p>
          <a:p>
            <a:r>
              <a:rPr lang="en-GB" b="1" dirty="0">
                <a:latin typeface="Comic Sans MS" panose="030F0902030302020204" pitchFamily="66" charset="0"/>
              </a:rPr>
              <a:t>Relative poverty </a:t>
            </a:r>
            <a:r>
              <a:rPr lang="en-GB" dirty="0">
                <a:latin typeface="Comic Sans MS" panose="030F0902030302020204" pitchFamily="66" charset="0"/>
              </a:rPr>
              <a:t>is when people have inadequate financial resources and thus fall below the prevailing standards of living in a particular society.</a:t>
            </a:r>
          </a:p>
          <a:p>
            <a:r>
              <a:rPr lang="en-GB" dirty="0">
                <a:latin typeface="Comic Sans MS" panose="030F0902030302020204" pitchFamily="66" charset="0"/>
              </a:rPr>
              <a:t>I</a:t>
            </a:r>
            <a:r>
              <a:rPr lang="en-GB" b="1" dirty="0">
                <a:latin typeface="Comic Sans MS" panose="030F0902030302020204" pitchFamily="66" charset="0"/>
              </a:rPr>
              <a:t>ncome poverty</a:t>
            </a:r>
            <a:r>
              <a:rPr lang="en-GB" dirty="0">
                <a:latin typeface="Comic Sans MS" panose="030F0902030302020204" pitchFamily="66" charset="0"/>
              </a:rPr>
              <a:t> is when family income is below the nationally established poverty line (threshold)</a:t>
            </a:r>
            <a:endParaRPr lang="en-GB" b="0" i="0" dirty="0">
              <a:effectLst/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5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E5509-3CA4-E545-8632-DE2AF54C7B27}"/>
              </a:ext>
            </a:extLst>
          </p:cNvPr>
          <p:cNvSpPr/>
          <p:nvPr/>
        </p:nvSpPr>
        <p:spPr>
          <a:xfrm>
            <a:off x="160429" y="116000"/>
            <a:ext cx="11841067" cy="830997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Demo</a:t>
            </a:r>
            <a:r>
              <a:rPr lang="en-GB" sz="2400" dirty="0">
                <a:latin typeface="Comic Sans MS" panose="030F0702030302020204" pitchFamily="66" charset="0"/>
              </a:rPr>
              <a:t>: Look at the source below and describe the global distribution of daily calorie.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452D1-6ACE-0D40-9935-62480FAAE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03" y="1087552"/>
            <a:ext cx="10123918" cy="57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7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2CF2E8-C70F-AB45-8246-04938EF18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" t="2665" r="1157" b="1178"/>
          <a:stretch/>
        </p:blipFill>
        <p:spPr>
          <a:xfrm>
            <a:off x="2243140" y="157160"/>
            <a:ext cx="8043862" cy="647224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0063FE-89DE-3544-B852-56979FAC0D6B}"/>
              </a:ext>
            </a:extLst>
          </p:cNvPr>
          <p:cNvSpPr/>
          <p:nvPr/>
        </p:nvSpPr>
        <p:spPr>
          <a:xfrm>
            <a:off x="74429" y="152401"/>
            <a:ext cx="1982972" cy="4572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Synthesis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D2CBE-1D80-9146-A713-6ADC5DB3555F}"/>
              </a:ext>
            </a:extLst>
          </p:cNvPr>
          <p:cNvSpPr/>
          <p:nvPr/>
        </p:nvSpPr>
        <p:spPr>
          <a:xfrm>
            <a:off x="74429" y="704849"/>
            <a:ext cx="1982972" cy="193899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Starter</a:t>
            </a:r>
            <a:r>
              <a:rPr lang="en-GB" sz="2400" dirty="0">
                <a:latin typeface="Comic Sans MS" panose="030F0702030302020204" pitchFamily="66" charset="0"/>
              </a:rPr>
              <a:t>: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What can be inferred from source 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9725B-65A9-1646-B1BA-DA4B97CC8B4A}"/>
              </a:ext>
            </a:extLst>
          </p:cNvPr>
          <p:cNvSpPr/>
          <p:nvPr/>
        </p:nvSpPr>
        <p:spPr>
          <a:xfrm>
            <a:off x="10028054" y="6253163"/>
            <a:ext cx="1982972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Source 1</a:t>
            </a:r>
          </a:p>
        </p:txBody>
      </p:sp>
    </p:spTree>
    <p:extLst>
      <p:ext uri="{BB962C8B-B14F-4D97-AF65-F5344CB8AC3E}">
        <p14:creationId xmlns:p14="http://schemas.microsoft.com/office/powerpoint/2010/main" val="334368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D8DD1-1249-9049-B988-FE96B11CF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45"/>
          <a:stretch/>
        </p:blipFill>
        <p:spPr>
          <a:xfrm>
            <a:off x="120912" y="854810"/>
            <a:ext cx="11909164" cy="56888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0A8519-8F79-644B-B11E-86C76608DEC4}"/>
              </a:ext>
            </a:extLst>
          </p:cNvPr>
          <p:cNvSpPr/>
          <p:nvPr/>
        </p:nvSpPr>
        <p:spPr>
          <a:xfrm>
            <a:off x="120913" y="152401"/>
            <a:ext cx="11909162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Comic Sans MS" panose="030F0702030302020204" pitchFamily="66" charset="0"/>
              </a:rPr>
              <a:t>Global income deciles and associated lifestyle consumption emissions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0F078F-18CA-1943-968E-BDB92001506C}"/>
              </a:ext>
            </a:extLst>
          </p:cNvPr>
          <p:cNvSpPr/>
          <p:nvPr/>
        </p:nvSpPr>
        <p:spPr>
          <a:xfrm>
            <a:off x="154250" y="1347792"/>
            <a:ext cx="11909162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2400" u="sng" dirty="0">
              <a:latin typeface="Comic Sans MS" panose="030F0702030302020204" pitchFamily="66" charset="0"/>
            </a:endParaRPr>
          </a:p>
          <a:p>
            <a:pPr algn="ctr"/>
            <a:endParaRPr lang="en-GB" sz="2400" u="sng" dirty="0">
              <a:latin typeface="Comic Sans MS" panose="030F0702030302020204" pitchFamily="66" charset="0"/>
            </a:endParaRPr>
          </a:p>
          <a:p>
            <a:pPr algn="ctr"/>
            <a:endParaRPr lang="en-GB" sz="24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5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C20407-4888-2844-98A6-A85D16FFC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3" y="75019"/>
            <a:ext cx="11741898" cy="201925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14E35A-DF34-4D47-9996-F4BFFA9FA60A}"/>
              </a:ext>
            </a:extLst>
          </p:cNvPr>
          <p:cNvSpPr/>
          <p:nvPr/>
        </p:nvSpPr>
        <p:spPr>
          <a:xfrm>
            <a:off x="134454" y="2135303"/>
            <a:ext cx="12039617" cy="70788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902030302020204" pitchFamily="66" charset="0"/>
              </a:rPr>
              <a:t>Learning Objective:</a:t>
            </a:r>
            <a:r>
              <a:rPr lang="en-GB" sz="2000" dirty="0">
                <a:latin typeface="Comic Sans MS" panose="030F0902030302020204" pitchFamily="66" charset="0"/>
              </a:rPr>
              <a:t> To be able to explain the Global and regional/continental progress towards poverty reduction.</a:t>
            </a:r>
          </a:p>
        </p:txBody>
      </p:sp>
    </p:spTree>
    <p:extLst>
      <p:ext uri="{BB962C8B-B14F-4D97-AF65-F5344CB8AC3E}">
        <p14:creationId xmlns:p14="http://schemas.microsoft.com/office/powerpoint/2010/main" val="269453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164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23</cp:revision>
  <dcterms:created xsi:type="dcterms:W3CDTF">2016-02-12T10:37:06Z</dcterms:created>
  <dcterms:modified xsi:type="dcterms:W3CDTF">2021-01-13T19:45:21Z</dcterms:modified>
</cp:coreProperties>
</file>