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7" r:id="rId2"/>
    <p:sldId id="256" r:id="rId3"/>
    <p:sldId id="261"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rime" id="{B526FEE2-FEC7-4BA8-BF7F-94BC1FF5223A}">
          <p14:sldIdLst>
            <p14:sldId id="257"/>
            <p14:sldId id="256"/>
            <p14:sldId id="261"/>
          </p14:sldIdLst>
        </p14:section>
        <p14:section name="Exam Practice" id="{CBF4AB34-419D-40A1-AA31-25A3C56504D6}">
          <p14:sldIdLst>
            <p14:sldId id="258"/>
            <p14:sldId id="259"/>
            <p14:sldId id="260"/>
          </p14:sldIdLst>
        </p14:section>
      </p14:sectionLst>
    </p:ex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0" autoAdjust="0"/>
    <p:restoredTop sz="94660"/>
  </p:normalViewPr>
  <p:slideViewPr>
    <p:cSldViewPr snapToGrid="0" showGuides="1">
      <p:cViewPr varScale="1">
        <p:scale>
          <a:sx n="84" d="100"/>
          <a:sy n="84" d="100"/>
        </p:scale>
        <p:origin x="446" y="72"/>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C7D3FEC-CA75-4DA4-B9AA-2460F3A91577}" type="datetimeFigureOut">
              <a:rPr lang="en-GB" smtClean="0"/>
              <a:t>25/02/2018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5362FA-8734-4D42-BE9A-7845886B60A0}" type="slidenum">
              <a:rPr lang="en-GB" smtClean="0"/>
              <a:t>‹#›</a:t>
            </a:fld>
            <a:endParaRPr lang="en-GB"/>
          </a:p>
        </p:txBody>
      </p:sp>
    </p:spTree>
    <p:extLst>
      <p:ext uri="{BB962C8B-B14F-4D97-AF65-F5344CB8AC3E}">
        <p14:creationId xmlns:p14="http://schemas.microsoft.com/office/powerpoint/2010/main" val="1004284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C7D3FEC-CA75-4DA4-B9AA-2460F3A91577}" type="datetimeFigureOut">
              <a:rPr lang="en-GB" smtClean="0"/>
              <a:t>25/02/2018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5362FA-8734-4D42-BE9A-7845886B60A0}" type="slidenum">
              <a:rPr lang="en-GB" smtClean="0"/>
              <a:t>‹#›</a:t>
            </a:fld>
            <a:endParaRPr lang="en-GB"/>
          </a:p>
        </p:txBody>
      </p:sp>
    </p:spTree>
    <p:extLst>
      <p:ext uri="{BB962C8B-B14F-4D97-AF65-F5344CB8AC3E}">
        <p14:creationId xmlns:p14="http://schemas.microsoft.com/office/powerpoint/2010/main" val="338300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C7D3FEC-CA75-4DA4-B9AA-2460F3A91577}" type="datetimeFigureOut">
              <a:rPr lang="en-GB" smtClean="0"/>
              <a:t>25/02/2018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5362FA-8734-4D42-BE9A-7845886B60A0}" type="slidenum">
              <a:rPr lang="en-GB" smtClean="0"/>
              <a:t>‹#›</a:t>
            </a:fld>
            <a:endParaRPr lang="en-GB"/>
          </a:p>
        </p:txBody>
      </p:sp>
    </p:spTree>
    <p:extLst>
      <p:ext uri="{BB962C8B-B14F-4D97-AF65-F5344CB8AC3E}">
        <p14:creationId xmlns:p14="http://schemas.microsoft.com/office/powerpoint/2010/main" val="1574284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C7D3FEC-CA75-4DA4-B9AA-2460F3A91577}" type="datetimeFigureOut">
              <a:rPr lang="en-GB" smtClean="0"/>
              <a:t>25/02/2018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5362FA-8734-4D42-BE9A-7845886B60A0}" type="slidenum">
              <a:rPr lang="en-GB" smtClean="0"/>
              <a:t>‹#›</a:t>
            </a:fld>
            <a:endParaRPr lang="en-GB"/>
          </a:p>
        </p:txBody>
      </p:sp>
    </p:spTree>
    <p:extLst>
      <p:ext uri="{BB962C8B-B14F-4D97-AF65-F5344CB8AC3E}">
        <p14:creationId xmlns:p14="http://schemas.microsoft.com/office/powerpoint/2010/main" val="1264777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7D3FEC-CA75-4DA4-B9AA-2460F3A91577}" type="datetimeFigureOut">
              <a:rPr lang="en-GB" smtClean="0"/>
              <a:t>25/02/2018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5362FA-8734-4D42-BE9A-7845886B60A0}" type="slidenum">
              <a:rPr lang="en-GB" smtClean="0"/>
              <a:t>‹#›</a:t>
            </a:fld>
            <a:endParaRPr lang="en-GB"/>
          </a:p>
        </p:txBody>
      </p:sp>
    </p:spTree>
    <p:extLst>
      <p:ext uri="{BB962C8B-B14F-4D97-AF65-F5344CB8AC3E}">
        <p14:creationId xmlns:p14="http://schemas.microsoft.com/office/powerpoint/2010/main" val="672963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C7D3FEC-CA75-4DA4-B9AA-2460F3A91577}" type="datetimeFigureOut">
              <a:rPr lang="en-GB" smtClean="0"/>
              <a:t>25/02/2018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5362FA-8734-4D42-BE9A-7845886B60A0}" type="slidenum">
              <a:rPr lang="en-GB" smtClean="0"/>
              <a:t>‹#›</a:t>
            </a:fld>
            <a:endParaRPr lang="en-GB"/>
          </a:p>
        </p:txBody>
      </p:sp>
    </p:spTree>
    <p:extLst>
      <p:ext uri="{BB962C8B-B14F-4D97-AF65-F5344CB8AC3E}">
        <p14:creationId xmlns:p14="http://schemas.microsoft.com/office/powerpoint/2010/main" val="782232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C7D3FEC-CA75-4DA4-B9AA-2460F3A91577}" type="datetimeFigureOut">
              <a:rPr lang="en-GB" smtClean="0"/>
              <a:t>25/02/2018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5362FA-8734-4D42-BE9A-7845886B60A0}" type="slidenum">
              <a:rPr lang="en-GB" smtClean="0"/>
              <a:t>‹#›</a:t>
            </a:fld>
            <a:endParaRPr lang="en-GB"/>
          </a:p>
        </p:txBody>
      </p:sp>
    </p:spTree>
    <p:extLst>
      <p:ext uri="{BB962C8B-B14F-4D97-AF65-F5344CB8AC3E}">
        <p14:creationId xmlns:p14="http://schemas.microsoft.com/office/powerpoint/2010/main" val="133469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C7D3FEC-CA75-4DA4-B9AA-2460F3A91577}" type="datetimeFigureOut">
              <a:rPr lang="en-GB" smtClean="0"/>
              <a:t>25/02/2018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5362FA-8734-4D42-BE9A-7845886B60A0}" type="slidenum">
              <a:rPr lang="en-GB" smtClean="0"/>
              <a:t>‹#›</a:t>
            </a:fld>
            <a:endParaRPr lang="en-GB"/>
          </a:p>
        </p:txBody>
      </p:sp>
    </p:spTree>
    <p:extLst>
      <p:ext uri="{BB962C8B-B14F-4D97-AF65-F5344CB8AC3E}">
        <p14:creationId xmlns:p14="http://schemas.microsoft.com/office/powerpoint/2010/main" val="45263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D3FEC-CA75-4DA4-B9AA-2460F3A91577}" type="datetimeFigureOut">
              <a:rPr lang="en-GB" smtClean="0"/>
              <a:t>25/02/2018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5362FA-8734-4D42-BE9A-7845886B60A0}" type="slidenum">
              <a:rPr lang="en-GB" smtClean="0"/>
              <a:t>‹#›</a:t>
            </a:fld>
            <a:endParaRPr lang="en-GB"/>
          </a:p>
        </p:txBody>
      </p:sp>
    </p:spTree>
    <p:extLst>
      <p:ext uri="{BB962C8B-B14F-4D97-AF65-F5344CB8AC3E}">
        <p14:creationId xmlns:p14="http://schemas.microsoft.com/office/powerpoint/2010/main" val="1380628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7D3FEC-CA75-4DA4-B9AA-2460F3A91577}" type="datetimeFigureOut">
              <a:rPr lang="en-GB" smtClean="0"/>
              <a:t>25/02/2018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5362FA-8734-4D42-BE9A-7845886B60A0}" type="slidenum">
              <a:rPr lang="en-GB" smtClean="0"/>
              <a:t>‹#›</a:t>
            </a:fld>
            <a:endParaRPr lang="en-GB"/>
          </a:p>
        </p:txBody>
      </p:sp>
    </p:spTree>
    <p:extLst>
      <p:ext uri="{BB962C8B-B14F-4D97-AF65-F5344CB8AC3E}">
        <p14:creationId xmlns:p14="http://schemas.microsoft.com/office/powerpoint/2010/main" val="409539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7D3FEC-CA75-4DA4-B9AA-2460F3A91577}" type="datetimeFigureOut">
              <a:rPr lang="en-GB" smtClean="0"/>
              <a:t>25/02/2018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5362FA-8734-4D42-BE9A-7845886B60A0}" type="slidenum">
              <a:rPr lang="en-GB" smtClean="0"/>
              <a:t>‹#›</a:t>
            </a:fld>
            <a:endParaRPr lang="en-GB"/>
          </a:p>
        </p:txBody>
      </p:sp>
    </p:spTree>
    <p:extLst>
      <p:ext uri="{BB962C8B-B14F-4D97-AF65-F5344CB8AC3E}">
        <p14:creationId xmlns:p14="http://schemas.microsoft.com/office/powerpoint/2010/main" val="133188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D3FEC-CA75-4DA4-B9AA-2460F3A91577}" type="datetimeFigureOut">
              <a:rPr lang="en-GB" smtClean="0"/>
              <a:t>25/02/2018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362FA-8734-4D42-BE9A-7845886B60A0}" type="slidenum">
              <a:rPr lang="en-GB" smtClean="0"/>
              <a:t>‹#›</a:t>
            </a:fld>
            <a:endParaRPr lang="en-GB"/>
          </a:p>
        </p:txBody>
      </p:sp>
    </p:spTree>
    <p:extLst>
      <p:ext uri="{BB962C8B-B14F-4D97-AF65-F5344CB8AC3E}">
        <p14:creationId xmlns:p14="http://schemas.microsoft.com/office/powerpoint/2010/main" val="145175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2238" y="989876"/>
            <a:ext cx="11624802" cy="3785652"/>
          </a:xfrm>
          <a:prstGeom prst="rect">
            <a:avLst/>
          </a:prstGeom>
          <a:ln w="28575">
            <a:solidFill>
              <a:srgbClr val="7030A0"/>
            </a:solidFill>
          </a:ln>
        </p:spPr>
        <p:txBody>
          <a:bodyPr wrap="square">
            <a:spAutoFit/>
          </a:bodyPr>
          <a:lstStyle/>
          <a:p>
            <a:r>
              <a:rPr lang="en-GB" sz="4800" dirty="0">
                <a:latin typeface="Comic Sans MS" panose="030F0702030302020204" pitchFamily="66" charset="0"/>
              </a:rPr>
              <a:t>“For many people, especially those who belong to the middle class and elite and to government circles, it is the urban poor who are responsible for violence and crime in the cities.”</a:t>
            </a:r>
          </a:p>
        </p:txBody>
      </p:sp>
      <p:sp>
        <p:nvSpPr>
          <p:cNvPr id="5" name="Rectangle 4"/>
          <p:cNvSpPr/>
          <p:nvPr/>
        </p:nvSpPr>
        <p:spPr>
          <a:xfrm>
            <a:off x="252238" y="277614"/>
            <a:ext cx="11624802"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Crime and Inequality</a:t>
            </a:r>
          </a:p>
        </p:txBody>
      </p:sp>
    </p:spTree>
    <p:extLst>
      <p:ext uri="{BB962C8B-B14F-4D97-AF65-F5344CB8AC3E}">
        <p14:creationId xmlns:p14="http://schemas.microsoft.com/office/powerpoint/2010/main" val="2571616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4223" y="254000"/>
            <a:ext cx="11302177" cy="461665"/>
          </a:xfrm>
          <a:prstGeom prst="rect">
            <a:avLst/>
          </a:prstGeom>
          <a:ln w="28575">
            <a:solidFill>
              <a:srgbClr val="FF0000"/>
            </a:solidFill>
          </a:ln>
        </p:spPr>
        <p:txBody>
          <a:bodyPr wrap="square">
            <a:spAutoFit/>
          </a:bodyPr>
          <a:lstStyle/>
          <a:p>
            <a:pPr algn="ctr"/>
            <a:r>
              <a:rPr lang="en-GB" sz="2400" u="sng" dirty="0">
                <a:solidFill>
                  <a:srgbClr val="000000"/>
                </a:solidFill>
                <a:effectLst/>
                <a:latin typeface="Comic Sans MS" panose="030F0702030302020204" pitchFamily="66" charset="0"/>
              </a:rPr>
              <a:t>The distribution of crime in the city</a:t>
            </a:r>
          </a:p>
        </p:txBody>
      </p:sp>
      <p:pic>
        <p:nvPicPr>
          <p:cNvPr id="8" name="Picture 7"/>
          <p:cNvPicPr>
            <a:picLocks noChangeAspect="1"/>
          </p:cNvPicPr>
          <p:nvPr/>
        </p:nvPicPr>
        <p:blipFill>
          <a:blip r:embed="rId2"/>
          <a:stretch>
            <a:fillRect/>
          </a:stretch>
        </p:blipFill>
        <p:spPr>
          <a:xfrm>
            <a:off x="393193" y="997566"/>
            <a:ext cx="11443208" cy="5421522"/>
          </a:xfrm>
          <a:prstGeom prst="rect">
            <a:avLst/>
          </a:prstGeom>
          <a:ln w="28575">
            <a:solidFill>
              <a:srgbClr val="7030A0"/>
            </a:solidFill>
          </a:ln>
        </p:spPr>
      </p:pic>
    </p:spTree>
    <p:extLst>
      <p:ext uri="{BB962C8B-B14F-4D97-AF65-F5344CB8AC3E}">
        <p14:creationId xmlns:p14="http://schemas.microsoft.com/office/powerpoint/2010/main" val="3710639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016" y="1197864"/>
            <a:ext cx="3520439" cy="5355312"/>
          </a:xfrm>
          <a:prstGeom prst="rect">
            <a:avLst/>
          </a:prstGeom>
        </p:spPr>
        <p:txBody>
          <a:bodyPr wrap="square">
            <a:spAutoFit/>
          </a:bodyPr>
          <a:lstStyle/>
          <a:p>
            <a:r>
              <a:rPr lang="en-GB" i="0" dirty="0">
                <a:effectLst/>
                <a:latin typeface="Comic Sans MS" panose="030F0702030302020204" pitchFamily="66" charset="0"/>
              </a:rPr>
              <a:t>congestion </a:t>
            </a:r>
          </a:p>
          <a:p>
            <a:endParaRPr lang="en-GB" i="0" dirty="0">
              <a:effectLst/>
              <a:latin typeface="Comic Sans MS" panose="030F0702030302020204" pitchFamily="66" charset="0"/>
            </a:endParaRPr>
          </a:p>
          <a:p>
            <a:endParaRPr lang="en-GB" i="0" dirty="0">
              <a:effectLst/>
              <a:latin typeface="Comic Sans MS" panose="030F0702030302020204" pitchFamily="66" charset="0"/>
            </a:endParaRPr>
          </a:p>
          <a:p>
            <a:r>
              <a:rPr lang="en-GB" i="0" dirty="0">
                <a:effectLst/>
                <a:latin typeface="Comic Sans MS" panose="030F0702030302020204" pitchFamily="66" charset="0"/>
              </a:rPr>
              <a:t>overcrowding and noise </a:t>
            </a:r>
          </a:p>
          <a:p>
            <a:endParaRPr lang="en-GB" i="0" dirty="0">
              <a:effectLst/>
              <a:latin typeface="Comic Sans MS" panose="030F0702030302020204" pitchFamily="66" charset="0"/>
            </a:endParaRPr>
          </a:p>
          <a:p>
            <a:endParaRPr lang="en-GB" i="0" dirty="0">
              <a:effectLst/>
              <a:latin typeface="Comic Sans MS" panose="030F0702030302020204" pitchFamily="66" charset="0"/>
            </a:endParaRPr>
          </a:p>
          <a:p>
            <a:r>
              <a:rPr lang="en-GB" i="0" dirty="0">
                <a:effectLst/>
                <a:latin typeface="Comic Sans MS" panose="030F0702030302020204" pitchFamily="66" charset="0"/>
              </a:rPr>
              <a:t>depletion of green space </a:t>
            </a:r>
          </a:p>
          <a:p>
            <a:endParaRPr lang="en-GB" i="0" dirty="0">
              <a:effectLst/>
              <a:latin typeface="Comic Sans MS" panose="030F0702030302020204" pitchFamily="66" charset="0"/>
            </a:endParaRPr>
          </a:p>
          <a:p>
            <a:endParaRPr lang="en-GB" i="0" dirty="0">
              <a:effectLst/>
              <a:latin typeface="Comic Sans MS" panose="030F0702030302020204" pitchFamily="66" charset="0"/>
            </a:endParaRPr>
          </a:p>
          <a:p>
            <a:r>
              <a:rPr lang="en-GB" i="0" dirty="0">
                <a:effectLst/>
                <a:latin typeface="Comic Sans MS" panose="030F0702030302020204" pitchFamily="66" charset="0"/>
              </a:rPr>
              <a:t>waste overburden </a:t>
            </a:r>
          </a:p>
          <a:p>
            <a:endParaRPr lang="en-GB" i="0" dirty="0">
              <a:effectLst/>
              <a:latin typeface="Comic Sans MS" panose="030F0702030302020204" pitchFamily="66" charset="0"/>
            </a:endParaRPr>
          </a:p>
          <a:p>
            <a:endParaRPr lang="en-GB" i="0" dirty="0">
              <a:effectLst/>
              <a:latin typeface="Comic Sans MS" panose="030F0702030302020204" pitchFamily="66" charset="0"/>
            </a:endParaRPr>
          </a:p>
          <a:p>
            <a:r>
              <a:rPr lang="en-GB" i="0" dirty="0">
                <a:effectLst/>
                <a:latin typeface="Comic Sans MS" panose="030F0702030302020204" pitchFamily="66" charset="0"/>
              </a:rPr>
              <a:t>poor quality housing </a:t>
            </a:r>
          </a:p>
          <a:p>
            <a:endParaRPr lang="en-GB" i="0" dirty="0">
              <a:effectLst/>
              <a:latin typeface="Comic Sans MS" panose="030F0702030302020204" pitchFamily="66" charset="0"/>
            </a:endParaRPr>
          </a:p>
          <a:p>
            <a:endParaRPr lang="en-GB" i="0" dirty="0">
              <a:effectLst/>
              <a:latin typeface="Comic Sans MS" panose="030F0702030302020204" pitchFamily="66" charset="0"/>
            </a:endParaRPr>
          </a:p>
          <a:p>
            <a:r>
              <a:rPr lang="en-GB" i="0" dirty="0">
                <a:effectLst/>
                <a:latin typeface="Comic Sans MS" panose="030F0702030302020204" pitchFamily="66" charset="0"/>
              </a:rPr>
              <a:t>social deprivation</a:t>
            </a:r>
          </a:p>
          <a:p>
            <a:endParaRPr lang="en-GB" i="0" dirty="0">
              <a:effectLst/>
              <a:latin typeface="Comic Sans MS" panose="030F0702030302020204" pitchFamily="66" charset="0"/>
            </a:endParaRPr>
          </a:p>
          <a:p>
            <a:endParaRPr lang="en-GB" i="0" dirty="0">
              <a:effectLst/>
              <a:latin typeface="Comic Sans MS" panose="030F0702030302020204" pitchFamily="66" charset="0"/>
            </a:endParaRPr>
          </a:p>
          <a:p>
            <a:r>
              <a:rPr lang="en-GB" i="0" dirty="0">
                <a:effectLst/>
                <a:latin typeface="Comic Sans MS" panose="030F0702030302020204" pitchFamily="66" charset="0"/>
              </a:rPr>
              <a:t>crime and inequality</a:t>
            </a:r>
          </a:p>
        </p:txBody>
      </p:sp>
      <p:sp>
        <p:nvSpPr>
          <p:cNvPr id="5" name="Rectangle 4"/>
          <p:cNvSpPr/>
          <p:nvPr/>
        </p:nvSpPr>
        <p:spPr>
          <a:xfrm>
            <a:off x="122743" y="116840"/>
            <a:ext cx="11965625" cy="461665"/>
          </a:xfrm>
          <a:prstGeom prst="rect">
            <a:avLst/>
          </a:prstGeom>
          <a:ln w="28575">
            <a:solidFill>
              <a:srgbClr val="FF0000"/>
            </a:solidFill>
          </a:ln>
        </p:spPr>
        <p:txBody>
          <a:bodyPr wrap="square">
            <a:spAutoFit/>
          </a:bodyPr>
          <a:lstStyle/>
          <a:p>
            <a:pPr algn="ctr"/>
            <a:r>
              <a:rPr lang="en-GB" sz="2400" u="sng" dirty="0">
                <a:solidFill>
                  <a:srgbClr val="000000"/>
                </a:solidFill>
                <a:effectLst/>
                <a:latin typeface="Comic Sans MS" panose="030F0702030302020204" pitchFamily="66" charset="0"/>
              </a:rPr>
              <a:t>Case Study </a:t>
            </a:r>
          </a:p>
        </p:txBody>
      </p:sp>
      <p:sp>
        <p:nvSpPr>
          <p:cNvPr id="8" name="Rectangle 7"/>
          <p:cNvSpPr/>
          <p:nvPr/>
        </p:nvSpPr>
        <p:spPr>
          <a:xfrm>
            <a:off x="131887" y="749808"/>
            <a:ext cx="2501585" cy="261610"/>
          </a:xfrm>
          <a:prstGeom prst="rect">
            <a:avLst/>
          </a:prstGeom>
          <a:ln w="28575">
            <a:solidFill>
              <a:srgbClr val="FF0000"/>
            </a:solidFill>
          </a:ln>
        </p:spPr>
        <p:txBody>
          <a:bodyPr wrap="square">
            <a:spAutoFit/>
          </a:bodyPr>
          <a:lstStyle/>
          <a:p>
            <a:pPr algn="ctr"/>
            <a:r>
              <a:rPr lang="en-GB" sz="1100" u="sng" dirty="0">
                <a:solidFill>
                  <a:srgbClr val="000000"/>
                </a:solidFill>
                <a:effectLst/>
                <a:latin typeface="Comic Sans MS" panose="030F0702030302020204" pitchFamily="66" charset="0"/>
              </a:rPr>
              <a:t>Symptoms of Urban Stress</a:t>
            </a:r>
          </a:p>
        </p:txBody>
      </p:sp>
      <p:sp>
        <p:nvSpPr>
          <p:cNvPr id="9" name="Rectangle 8"/>
          <p:cNvSpPr/>
          <p:nvPr/>
        </p:nvSpPr>
        <p:spPr>
          <a:xfrm>
            <a:off x="3008376" y="749808"/>
            <a:ext cx="1353312" cy="261610"/>
          </a:xfrm>
          <a:prstGeom prst="rect">
            <a:avLst/>
          </a:prstGeom>
          <a:ln w="28575">
            <a:solidFill>
              <a:srgbClr val="FF0000"/>
            </a:solidFill>
          </a:ln>
        </p:spPr>
        <p:txBody>
          <a:bodyPr wrap="square">
            <a:spAutoFit/>
          </a:bodyPr>
          <a:lstStyle/>
          <a:p>
            <a:pPr algn="ctr"/>
            <a:r>
              <a:rPr lang="en-GB" sz="1100" u="sng" dirty="0">
                <a:solidFill>
                  <a:srgbClr val="000000"/>
                </a:solidFill>
                <a:effectLst/>
                <a:latin typeface="Comic Sans MS" panose="030F0702030302020204" pitchFamily="66" charset="0"/>
              </a:rPr>
              <a:t>Case Study </a:t>
            </a:r>
          </a:p>
        </p:txBody>
      </p:sp>
      <p:sp>
        <p:nvSpPr>
          <p:cNvPr id="10" name="Rectangle 9"/>
          <p:cNvSpPr/>
          <p:nvPr/>
        </p:nvSpPr>
        <p:spPr>
          <a:xfrm>
            <a:off x="4517958" y="757146"/>
            <a:ext cx="3729930" cy="261610"/>
          </a:xfrm>
          <a:prstGeom prst="rect">
            <a:avLst/>
          </a:prstGeom>
          <a:ln w="28575">
            <a:solidFill>
              <a:srgbClr val="FF0000"/>
            </a:solidFill>
          </a:ln>
        </p:spPr>
        <p:txBody>
          <a:bodyPr wrap="square">
            <a:spAutoFit/>
          </a:bodyPr>
          <a:lstStyle/>
          <a:p>
            <a:pPr algn="ctr"/>
            <a:r>
              <a:rPr lang="en-GB" sz="1100" u="sng" dirty="0">
                <a:solidFill>
                  <a:srgbClr val="000000"/>
                </a:solidFill>
                <a:effectLst/>
                <a:latin typeface="Comic Sans MS" panose="030F0702030302020204" pitchFamily="66" charset="0"/>
              </a:rPr>
              <a:t>Background/Causes-Effects </a:t>
            </a:r>
          </a:p>
        </p:txBody>
      </p:sp>
      <p:cxnSp>
        <p:nvCxnSpPr>
          <p:cNvPr id="44" name="Straight Connector 43"/>
          <p:cNvCxnSpPr>
            <a:cxnSpLocks/>
          </p:cNvCxnSpPr>
          <p:nvPr/>
        </p:nvCxnSpPr>
        <p:spPr>
          <a:xfrm>
            <a:off x="8324088" y="715264"/>
            <a:ext cx="0" cy="61427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cxnSpLocks/>
          </p:cNvCxnSpPr>
          <p:nvPr/>
        </p:nvCxnSpPr>
        <p:spPr>
          <a:xfrm>
            <a:off x="2869184" y="749808"/>
            <a:ext cx="0" cy="6108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cxnSpLocks/>
          </p:cNvCxnSpPr>
          <p:nvPr/>
        </p:nvCxnSpPr>
        <p:spPr>
          <a:xfrm>
            <a:off x="137160" y="1057481"/>
            <a:ext cx="11942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3F90885-D8CB-4E5D-92C0-B70D88EA479F}"/>
              </a:ext>
            </a:extLst>
          </p:cNvPr>
          <p:cNvCxnSpPr>
            <a:cxnSpLocks/>
          </p:cNvCxnSpPr>
          <p:nvPr/>
        </p:nvCxnSpPr>
        <p:spPr>
          <a:xfrm>
            <a:off x="124968" y="1767665"/>
            <a:ext cx="11942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ED6C65A-F0B6-4DAD-9A96-DE91F170FC7B}"/>
              </a:ext>
            </a:extLst>
          </p:cNvPr>
          <p:cNvCxnSpPr>
            <a:cxnSpLocks/>
          </p:cNvCxnSpPr>
          <p:nvPr/>
        </p:nvCxnSpPr>
        <p:spPr>
          <a:xfrm>
            <a:off x="124968" y="2645489"/>
            <a:ext cx="11942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B7DE117-C6E4-479E-B3C7-42A8F0F78521}"/>
              </a:ext>
            </a:extLst>
          </p:cNvPr>
          <p:cNvCxnSpPr>
            <a:cxnSpLocks/>
          </p:cNvCxnSpPr>
          <p:nvPr/>
        </p:nvCxnSpPr>
        <p:spPr>
          <a:xfrm>
            <a:off x="124968" y="3614753"/>
            <a:ext cx="11942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753CCFF-0710-4A45-816D-BB36B0A3CDD7}"/>
              </a:ext>
            </a:extLst>
          </p:cNvPr>
          <p:cNvCxnSpPr>
            <a:cxnSpLocks/>
          </p:cNvCxnSpPr>
          <p:nvPr/>
        </p:nvCxnSpPr>
        <p:spPr>
          <a:xfrm>
            <a:off x="124968" y="4382849"/>
            <a:ext cx="11942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BE8FDA4-7881-4C3B-AC56-000D44C24A83}"/>
              </a:ext>
            </a:extLst>
          </p:cNvPr>
          <p:cNvCxnSpPr>
            <a:cxnSpLocks/>
          </p:cNvCxnSpPr>
          <p:nvPr/>
        </p:nvCxnSpPr>
        <p:spPr>
          <a:xfrm>
            <a:off x="124968" y="5269817"/>
            <a:ext cx="11942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0836471-8B52-4FCA-8EBD-8C69CA0F3B95}"/>
              </a:ext>
            </a:extLst>
          </p:cNvPr>
          <p:cNvCxnSpPr>
            <a:cxnSpLocks/>
          </p:cNvCxnSpPr>
          <p:nvPr/>
        </p:nvCxnSpPr>
        <p:spPr>
          <a:xfrm>
            <a:off x="124968" y="6019625"/>
            <a:ext cx="11942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90645FE-660E-4FC2-8837-B367A89F69C0}"/>
              </a:ext>
            </a:extLst>
          </p:cNvPr>
          <p:cNvCxnSpPr>
            <a:cxnSpLocks/>
          </p:cNvCxnSpPr>
          <p:nvPr/>
        </p:nvCxnSpPr>
        <p:spPr>
          <a:xfrm>
            <a:off x="4437888" y="715264"/>
            <a:ext cx="0" cy="6142736"/>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CCFFF45F-A89A-4964-B519-720ABFA7AEF7}"/>
              </a:ext>
            </a:extLst>
          </p:cNvPr>
          <p:cNvSpPr/>
          <p:nvPr/>
        </p:nvSpPr>
        <p:spPr>
          <a:xfrm>
            <a:off x="8532174" y="749808"/>
            <a:ext cx="3537906" cy="259804"/>
          </a:xfrm>
          <a:prstGeom prst="rect">
            <a:avLst/>
          </a:prstGeom>
          <a:ln w="28575">
            <a:solidFill>
              <a:srgbClr val="FF0000"/>
            </a:solidFill>
          </a:ln>
        </p:spPr>
        <p:txBody>
          <a:bodyPr wrap="square">
            <a:spAutoFit/>
          </a:bodyPr>
          <a:lstStyle/>
          <a:p>
            <a:pPr algn="ctr"/>
            <a:r>
              <a:rPr lang="en-GB" sz="1100" u="sng" dirty="0">
                <a:solidFill>
                  <a:srgbClr val="000000"/>
                </a:solidFill>
                <a:latin typeface="Comic Sans MS" panose="030F0702030302020204" pitchFamily="66" charset="0"/>
              </a:rPr>
              <a:t>Facts and Figures</a:t>
            </a:r>
            <a:endParaRPr lang="en-GB" sz="1100" u="sng" dirty="0">
              <a:solidFill>
                <a:srgbClr val="000000"/>
              </a:solidFill>
              <a:effectLst/>
              <a:latin typeface="Comic Sans MS" panose="030F0702030302020204" pitchFamily="66" charset="0"/>
            </a:endParaRPr>
          </a:p>
        </p:txBody>
      </p:sp>
    </p:spTree>
    <p:extLst>
      <p:ext uri="{BB962C8B-B14F-4D97-AF65-F5344CB8AC3E}">
        <p14:creationId xmlns:p14="http://schemas.microsoft.com/office/powerpoint/2010/main" val="767999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8805" y="360521"/>
            <a:ext cx="8688689" cy="6136958"/>
          </a:xfrm>
          <a:prstGeom prst="rect">
            <a:avLst/>
          </a:prstGeom>
          <a:ln w="28575">
            <a:solidFill>
              <a:srgbClr val="7030A0"/>
            </a:solidFill>
          </a:ln>
        </p:spPr>
      </p:pic>
      <p:sp>
        <p:nvSpPr>
          <p:cNvPr id="6" name="Rectangle 5"/>
          <p:cNvSpPr/>
          <p:nvPr/>
        </p:nvSpPr>
        <p:spPr>
          <a:xfrm>
            <a:off x="6424294" y="1086118"/>
            <a:ext cx="5486400" cy="2031325"/>
          </a:xfrm>
          <a:prstGeom prst="rect">
            <a:avLst/>
          </a:prstGeom>
          <a:solidFill>
            <a:schemeClr val="bg1"/>
          </a:solidFill>
          <a:ln w="28575">
            <a:solidFill>
              <a:srgbClr val="00FF00"/>
            </a:solidFill>
          </a:ln>
        </p:spPr>
        <p:txBody>
          <a:bodyPr wrap="square">
            <a:spAutoFit/>
          </a:bodyPr>
          <a:lstStyle/>
          <a:p>
            <a:r>
              <a:rPr lang="en-GB" u="sng" dirty="0">
                <a:latin typeface="Comic Sans MS" panose="030F0702030302020204" pitchFamily="66" charset="0"/>
              </a:rPr>
              <a:t>Exam Questions:</a:t>
            </a:r>
          </a:p>
          <a:p>
            <a:r>
              <a:rPr lang="en-GB" dirty="0">
                <a:latin typeface="Comic Sans MS" panose="030F0702030302020204" pitchFamily="66" charset="0"/>
              </a:rPr>
              <a:t>A. Describe the trends shown in the graph.[4]</a:t>
            </a:r>
          </a:p>
          <a:p>
            <a:endParaRPr lang="en-GB" dirty="0">
              <a:latin typeface="Comic Sans MS" panose="030F0702030302020204" pitchFamily="66" charset="0"/>
            </a:endParaRPr>
          </a:p>
          <a:p>
            <a:r>
              <a:rPr lang="en-GB" dirty="0">
                <a:latin typeface="Comic Sans MS" panose="030F0702030302020204" pitchFamily="66" charset="0"/>
              </a:rPr>
              <a:t>B. Explain three symptoms of urban stress. [3x2]</a:t>
            </a:r>
          </a:p>
          <a:p>
            <a:endParaRPr lang="en-GB" dirty="0">
              <a:latin typeface="Comic Sans MS" panose="030F0702030302020204" pitchFamily="66" charset="0"/>
            </a:endParaRPr>
          </a:p>
          <a:p>
            <a:r>
              <a:rPr lang="en-GB" dirty="0">
                <a:latin typeface="Comic Sans MS" panose="030F0702030302020204" pitchFamily="66" charset="0"/>
              </a:rPr>
              <a:t>C. “Urban poverty and deprivation are widespread in all cities.” Discuss this statement.[10]</a:t>
            </a:r>
          </a:p>
        </p:txBody>
      </p:sp>
    </p:spTree>
    <p:extLst>
      <p:ext uri="{BB962C8B-B14F-4D97-AF65-F5344CB8AC3E}">
        <p14:creationId xmlns:p14="http://schemas.microsoft.com/office/powerpoint/2010/main" val="2045592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2238" y="277614"/>
            <a:ext cx="11624802"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Markscheme</a:t>
            </a:r>
          </a:p>
        </p:txBody>
      </p:sp>
      <p:sp>
        <p:nvSpPr>
          <p:cNvPr id="5" name="Rectangle 4"/>
          <p:cNvSpPr/>
          <p:nvPr/>
        </p:nvSpPr>
        <p:spPr>
          <a:xfrm>
            <a:off x="283599" y="838369"/>
            <a:ext cx="11624802" cy="1754326"/>
          </a:xfrm>
          <a:prstGeom prst="rect">
            <a:avLst/>
          </a:prstGeom>
          <a:ln w="28575">
            <a:solidFill>
              <a:srgbClr val="7030A0"/>
            </a:solidFill>
          </a:ln>
        </p:spPr>
        <p:txBody>
          <a:bodyPr wrap="square">
            <a:spAutoFit/>
          </a:bodyPr>
          <a:lstStyle/>
          <a:p>
            <a:r>
              <a:rPr lang="en-GB" dirty="0">
                <a:latin typeface="Comic Sans MS" panose="030F0702030302020204" pitchFamily="66" charset="0"/>
              </a:rPr>
              <a:t>A. The amount of sewage produced and treated both increase</a:t>
            </a:r>
          </a:p>
          <a:p>
            <a:r>
              <a:rPr lang="en-GB" dirty="0">
                <a:latin typeface="Comic Sans MS" panose="030F0702030302020204" pitchFamily="66" charset="0"/>
              </a:rPr>
              <a:t>Sewage produced has increased at a faster rate than sewage treated</a:t>
            </a:r>
          </a:p>
          <a:p>
            <a:r>
              <a:rPr lang="en-GB" dirty="0">
                <a:latin typeface="Comic Sans MS" panose="030F0702030302020204" pitchFamily="66" charset="0"/>
              </a:rPr>
              <a:t>Rate of growth has slowed since 2000</a:t>
            </a:r>
          </a:p>
          <a:p>
            <a:r>
              <a:rPr lang="en-GB" dirty="0">
                <a:latin typeface="Comic Sans MS" panose="030F0702030302020204" pitchFamily="66" charset="0"/>
              </a:rPr>
              <a:t>Biggest increase between 1990 and 2000 in sewage produced and sewage treated</a:t>
            </a:r>
          </a:p>
          <a:p>
            <a:r>
              <a:rPr lang="en-GB" dirty="0">
                <a:latin typeface="Comic Sans MS" panose="030F0702030302020204" pitchFamily="66" charset="0"/>
              </a:rPr>
              <a:t>Provides quantification.</a:t>
            </a:r>
          </a:p>
          <a:p>
            <a:r>
              <a:rPr lang="en-GB" dirty="0">
                <a:latin typeface="Comic Sans MS" panose="030F0702030302020204" pitchFamily="66" charset="0"/>
              </a:rPr>
              <a:t>Award 1 mark for each valid point. Quantification is needed for the award of the full 4 marks.</a:t>
            </a:r>
          </a:p>
        </p:txBody>
      </p:sp>
      <p:sp>
        <p:nvSpPr>
          <p:cNvPr id="6" name="Rectangle 5"/>
          <p:cNvSpPr/>
          <p:nvPr/>
        </p:nvSpPr>
        <p:spPr>
          <a:xfrm>
            <a:off x="283599" y="2691785"/>
            <a:ext cx="11624802" cy="3970318"/>
          </a:xfrm>
          <a:prstGeom prst="rect">
            <a:avLst/>
          </a:prstGeom>
          <a:ln w="28575">
            <a:solidFill>
              <a:srgbClr val="7030A0"/>
            </a:solidFill>
          </a:ln>
        </p:spPr>
        <p:txBody>
          <a:bodyPr wrap="square">
            <a:spAutoFit/>
          </a:bodyPr>
          <a:lstStyle/>
          <a:p>
            <a:r>
              <a:rPr lang="en-GB" dirty="0">
                <a:latin typeface="Comic Sans MS" panose="030F0702030302020204" pitchFamily="66" charset="0"/>
              </a:rPr>
              <a:t>Urban stress is considered to be the inability of the urban system to cope with the demands of its population (either because of its size or its consumption).</a:t>
            </a:r>
          </a:p>
          <a:p>
            <a:r>
              <a:rPr lang="en-GB" dirty="0">
                <a:latin typeface="Comic Sans MS" panose="030F0702030302020204" pitchFamily="66" charset="0"/>
              </a:rPr>
              <a:t>Possible symptoms of urban stress could be:</a:t>
            </a:r>
          </a:p>
          <a:p>
            <a:r>
              <a:rPr lang="en-GB" dirty="0">
                <a:latin typeface="Comic Sans MS" panose="030F0702030302020204" pitchFamily="66" charset="0"/>
              </a:rPr>
              <a:t>pollution (air or water) beyond acceptable levels, for example, photochemical smog</a:t>
            </a:r>
          </a:p>
          <a:p>
            <a:r>
              <a:rPr lang="en-GB" dirty="0">
                <a:latin typeface="Comic Sans MS" panose="030F0702030302020204" pitchFamily="66" charset="0"/>
              </a:rPr>
              <a:t>widespread poverty, beyond ability of city authorities to provide social care</a:t>
            </a:r>
          </a:p>
          <a:p>
            <a:r>
              <a:rPr lang="en-GB" dirty="0">
                <a:latin typeface="Comic Sans MS" panose="030F0702030302020204" pitchFamily="66" charset="0"/>
              </a:rPr>
              <a:t>lack of adequate housing evidenced by high levels of homelessness or informal housing</a:t>
            </a:r>
          </a:p>
          <a:p>
            <a:r>
              <a:rPr lang="en-GB" dirty="0">
                <a:latin typeface="Comic Sans MS" panose="030F0702030302020204" pitchFamily="66" charset="0"/>
              </a:rPr>
              <a:t>inability of health services to cope with demands</a:t>
            </a:r>
          </a:p>
          <a:p>
            <a:r>
              <a:rPr lang="en-GB" dirty="0">
                <a:latin typeface="Comic Sans MS" panose="030F0702030302020204" pitchFamily="66" charset="0"/>
              </a:rPr>
              <a:t>possible outbreaks of epidemic disease</a:t>
            </a:r>
          </a:p>
          <a:p>
            <a:r>
              <a:rPr lang="en-GB" dirty="0">
                <a:latin typeface="Comic Sans MS" panose="030F0702030302020204" pitchFamily="66" charset="0"/>
              </a:rPr>
              <a:t>high levels of civil unrest or crime levels</a:t>
            </a:r>
          </a:p>
          <a:p>
            <a:r>
              <a:rPr lang="en-GB" dirty="0">
                <a:latin typeface="Comic Sans MS" panose="030F0702030302020204" pitchFamily="66" charset="0"/>
              </a:rPr>
              <a:t>widespread traffic congestion or poor transport infrastructure.</a:t>
            </a:r>
          </a:p>
          <a:p>
            <a:r>
              <a:rPr lang="en-GB" dirty="0">
                <a:latin typeface="Comic Sans MS" panose="030F0702030302020204" pitchFamily="66" charset="0"/>
              </a:rPr>
              <a:t>Answers referring to physiological stress symptoms should not be credited.</a:t>
            </a:r>
          </a:p>
          <a:p>
            <a:r>
              <a:rPr lang="en-GB" dirty="0">
                <a:latin typeface="Comic Sans MS" panose="030F0702030302020204" pitchFamily="66" charset="0"/>
              </a:rPr>
              <a:t>1 mark should be awarded for each valid symptom of actual stress with 1 mark for a more developed explanation or elaboration. Maximum 2 marks for a simple list of problems (for example, unemployment, pollution, etc.).</a:t>
            </a:r>
          </a:p>
        </p:txBody>
      </p:sp>
      <p:sp>
        <p:nvSpPr>
          <p:cNvPr id="7" name="Rectangle 6"/>
          <p:cNvSpPr/>
          <p:nvPr/>
        </p:nvSpPr>
        <p:spPr>
          <a:xfrm>
            <a:off x="9601199" y="2967335"/>
            <a:ext cx="1524881"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A01</a:t>
            </a:r>
          </a:p>
        </p:txBody>
      </p:sp>
      <p:sp>
        <p:nvSpPr>
          <p:cNvPr id="8" name="Rectangle 7"/>
          <p:cNvSpPr/>
          <p:nvPr/>
        </p:nvSpPr>
        <p:spPr>
          <a:xfrm>
            <a:off x="9601199" y="4215279"/>
            <a:ext cx="1524881"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A02</a:t>
            </a:r>
          </a:p>
        </p:txBody>
      </p:sp>
      <p:sp>
        <p:nvSpPr>
          <p:cNvPr id="9" name="Rectangle 8"/>
          <p:cNvSpPr/>
          <p:nvPr/>
        </p:nvSpPr>
        <p:spPr>
          <a:xfrm>
            <a:off x="9601198" y="1023034"/>
            <a:ext cx="1524881"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A04</a:t>
            </a:r>
          </a:p>
        </p:txBody>
      </p:sp>
    </p:spTree>
    <p:extLst>
      <p:ext uri="{BB962C8B-B14F-4D97-AF65-F5344CB8AC3E}">
        <p14:creationId xmlns:p14="http://schemas.microsoft.com/office/powerpoint/2010/main" val="3080799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2238" y="934720"/>
            <a:ext cx="11624802" cy="3416320"/>
          </a:xfrm>
          <a:prstGeom prst="rect">
            <a:avLst/>
          </a:prstGeom>
          <a:ln w="28575">
            <a:solidFill>
              <a:srgbClr val="7030A0"/>
            </a:solidFill>
          </a:ln>
        </p:spPr>
        <p:txBody>
          <a:bodyPr wrap="square">
            <a:spAutoFit/>
          </a:bodyPr>
          <a:lstStyle/>
          <a:p>
            <a:r>
              <a:rPr lang="en-GB" dirty="0">
                <a:latin typeface="Comic Sans MS" panose="030F0702030302020204" pitchFamily="66" charset="0"/>
              </a:rPr>
              <a:t>C. Answers could approach the question in several valid ways.</a:t>
            </a:r>
          </a:p>
          <a:p>
            <a:endParaRPr lang="en-GB" dirty="0">
              <a:latin typeface="Comic Sans MS" panose="030F0702030302020204" pitchFamily="66" charset="0"/>
            </a:endParaRPr>
          </a:p>
          <a:p>
            <a:r>
              <a:rPr lang="en-GB" dirty="0">
                <a:latin typeface="Comic Sans MS" panose="030F0702030302020204" pitchFamily="66" charset="0"/>
              </a:rPr>
              <a:t>A starting approach is to examine differences in poverty and deprivation within one urban area. This approach could argue that it is widespread in the chosen example and agree with the statement – this is sufficient for band D if well exemplified. An answer that shows that it is not widespread in a single city, and therefore disagrees with the statement could reach bands E/F.</a:t>
            </a:r>
          </a:p>
          <a:p>
            <a:endParaRPr lang="en-GB" dirty="0">
              <a:latin typeface="Comic Sans MS" panose="030F0702030302020204" pitchFamily="66" charset="0"/>
            </a:endParaRPr>
          </a:p>
          <a:p>
            <a:r>
              <a:rPr lang="en-GB" dirty="0">
                <a:latin typeface="Comic Sans MS" panose="030F0702030302020204" pitchFamily="66" charset="0"/>
              </a:rPr>
              <a:t>Another approach is to look at contrasting urban areas and examine differences in poverty and deprivation between cities. This approach would most likely show that poverty and deprivation are more widespread in some cities than others. Such responses are also likely to reach bands E/F if they are detailed.</a:t>
            </a:r>
          </a:p>
          <a:p>
            <a:endParaRPr lang="en-GB" dirty="0">
              <a:latin typeface="Comic Sans MS" panose="030F0702030302020204" pitchFamily="66" charset="0"/>
            </a:endParaRPr>
          </a:p>
          <a:p>
            <a:r>
              <a:rPr lang="en-GB" dirty="0">
                <a:latin typeface="Comic Sans MS" panose="030F0702030302020204" pitchFamily="66" charset="0"/>
              </a:rPr>
              <a:t>Marks should be allocated according to the mark bands.</a:t>
            </a:r>
          </a:p>
        </p:txBody>
      </p:sp>
      <p:sp>
        <p:nvSpPr>
          <p:cNvPr id="5" name="Rectangle 4"/>
          <p:cNvSpPr/>
          <p:nvPr/>
        </p:nvSpPr>
        <p:spPr>
          <a:xfrm>
            <a:off x="252238" y="277614"/>
            <a:ext cx="11624802"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Markscheme</a:t>
            </a:r>
          </a:p>
        </p:txBody>
      </p:sp>
    </p:spTree>
    <p:extLst>
      <p:ext uri="{BB962C8B-B14F-4D97-AF65-F5344CB8AC3E}">
        <p14:creationId xmlns:p14="http://schemas.microsoft.com/office/powerpoint/2010/main" val="1837402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500</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roberts</dc:creator>
  <cp:lastModifiedBy>Martin Roberts</cp:lastModifiedBy>
  <cp:revision>9</cp:revision>
  <dcterms:created xsi:type="dcterms:W3CDTF">2015-11-13T11:29:52Z</dcterms:created>
  <dcterms:modified xsi:type="dcterms:W3CDTF">2018-02-25T11:23:43Z</dcterms:modified>
</cp:coreProperties>
</file>