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59" r:id="rId4"/>
    <p:sldId id="257" r:id="rId5"/>
    <p:sldId id="258" r:id="rId6"/>
    <p:sldId id="265" r:id="rId7"/>
    <p:sldId id="262" r:id="rId8"/>
    <p:sldId id="261" r:id="rId9"/>
    <p:sldId id="260" r:id="rId10"/>
    <p:sldId id="263" r:id="rId11"/>
    <p:sldId id="264" r:id="rId12"/>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FD67EDE-559F-4632-9105-AD2D008F2FF2}">
          <p14:sldIdLst>
            <p14:sldId id="267"/>
            <p14:sldId id="266"/>
            <p14:sldId id="259"/>
            <p14:sldId id="257"/>
            <p14:sldId id="258"/>
            <p14:sldId id="265"/>
            <p14:sldId id="262"/>
            <p14:sldId id="261"/>
            <p14:sldId id="260"/>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052"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457CB0-C7A2-42C2-B9C8-438D47F705E4}"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111500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7CB0-C7A2-42C2-B9C8-438D47F705E4}"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275067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7CB0-C7A2-42C2-B9C8-438D47F705E4}"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80977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7CB0-C7A2-42C2-B9C8-438D47F705E4}"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173169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57CB0-C7A2-42C2-B9C8-438D47F705E4}"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181011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457CB0-C7A2-42C2-B9C8-438D47F705E4}"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82816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457CB0-C7A2-42C2-B9C8-438D47F705E4}"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356252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457CB0-C7A2-42C2-B9C8-438D47F705E4}"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174523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57CB0-C7A2-42C2-B9C8-438D47F705E4}"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74026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457CB0-C7A2-42C2-B9C8-438D47F705E4}"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133890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457CB0-C7A2-42C2-B9C8-438D47F705E4}"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229F-869E-46B5-AAF1-5D5F85D8E215}" type="slidenum">
              <a:rPr lang="en-US" smtClean="0"/>
              <a:t>‹#›</a:t>
            </a:fld>
            <a:endParaRPr lang="en-US"/>
          </a:p>
        </p:txBody>
      </p:sp>
    </p:spTree>
    <p:extLst>
      <p:ext uri="{BB962C8B-B14F-4D97-AF65-F5344CB8AC3E}">
        <p14:creationId xmlns:p14="http://schemas.microsoft.com/office/powerpoint/2010/main" val="389227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57CB0-C7A2-42C2-B9C8-438D47F705E4}" type="datetimeFigureOut">
              <a:rPr lang="en-US" smtClean="0"/>
              <a:t>7/7/2017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3229F-869E-46B5-AAF1-5D5F85D8E215}" type="slidenum">
              <a:rPr lang="en-US" smtClean="0"/>
              <a:t>‹#›</a:t>
            </a:fld>
            <a:endParaRPr lang="en-US"/>
          </a:p>
        </p:txBody>
      </p:sp>
    </p:spTree>
    <p:extLst>
      <p:ext uri="{BB962C8B-B14F-4D97-AF65-F5344CB8AC3E}">
        <p14:creationId xmlns:p14="http://schemas.microsoft.com/office/powerpoint/2010/main" val="2394817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quandl.com/" TargetMode="Externa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www.cia.gov/" TargetMode="External"/><Relationship Id="rId5" Type="http://schemas.openxmlformats.org/officeDocument/2006/relationships/hyperlink" Target="http://www.data.worldbank.org/" TargetMode="External"/><Relationship Id="rId4" Type="http://schemas.openxmlformats.org/officeDocument/2006/relationships/hyperlink" Target="http://www.gapminder.or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9212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600" u="sng" dirty="0">
                <a:latin typeface="Comic Sans MS" pitchFamily="66" charset="0"/>
              </a:rPr>
              <a:t>Essay Feedback</a:t>
            </a:r>
          </a:p>
        </p:txBody>
      </p:sp>
      <p:sp>
        <p:nvSpPr>
          <p:cNvPr id="3" name="Rectangle 2"/>
          <p:cNvSpPr/>
          <p:nvPr/>
        </p:nvSpPr>
        <p:spPr>
          <a:xfrm>
            <a:off x="179387" y="764704"/>
            <a:ext cx="8785225" cy="646331"/>
          </a:xfrm>
          <a:prstGeom prst="rect">
            <a:avLst/>
          </a:prstGeom>
          <a:ln w="28575">
            <a:solidFill>
              <a:srgbClr val="00FF00"/>
            </a:solidFill>
          </a:ln>
        </p:spPr>
        <p:txBody>
          <a:bodyPr wrap="square">
            <a:spAutoFit/>
          </a:bodyPr>
          <a:lstStyle/>
          <a:p>
            <a:r>
              <a:rPr lang="en-US" u="sng" dirty="0">
                <a:latin typeface="Comic Sans MS" panose="030F0702030302020204" pitchFamily="66" charset="0"/>
              </a:rPr>
              <a:t>Starter</a:t>
            </a:r>
            <a:r>
              <a:rPr lang="en-US" dirty="0">
                <a:latin typeface="Comic Sans MS" panose="030F0702030302020204" pitchFamily="66" charset="0"/>
              </a:rPr>
              <a:t>: Look at the answer given to you and highlight the things that this candidate has done well.  </a:t>
            </a:r>
          </a:p>
        </p:txBody>
      </p:sp>
      <p:sp>
        <p:nvSpPr>
          <p:cNvPr id="4" name="Rectangle 3"/>
          <p:cNvSpPr/>
          <p:nvPr/>
        </p:nvSpPr>
        <p:spPr>
          <a:xfrm>
            <a:off x="179387" y="1556792"/>
            <a:ext cx="8785225" cy="369332"/>
          </a:xfrm>
          <a:prstGeom prst="rect">
            <a:avLst/>
          </a:prstGeom>
          <a:ln w="28575">
            <a:solidFill>
              <a:srgbClr val="00FF00"/>
            </a:solidFill>
          </a:ln>
        </p:spPr>
        <p:txBody>
          <a:bodyPr wrap="square">
            <a:spAutoFit/>
          </a:bodyPr>
          <a:lstStyle/>
          <a:p>
            <a:r>
              <a:rPr lang="en-US" dirty="0">
                <a:latin typeface="Comic Sans MS" panose="030F0702030302020204" pitchFamily="66" charset="0"/>
              </a:rPr>
              <a:t>List Three things this Candidate has done well. </a:t>
            </a:r>
          </a:p>
        </p:txBody>
      </p:sp>
      <p:pic>
        <p:nvPicPr>
          <p:cNvPr id="5" name="Picture 4">
            <a:extLst>
              <a:ext uri="{FF2B5EF4-FFF2-40B4-BE49-F238E27FC236}">
                <a16:creationId xmlns:a16="http://schemas.microsoft.com/office/drawing/2014/main" id="{D6810339-84DA-4A32-A6F4-DDA1C1698494}"/>
              </a:ext>
            </a:extLst>
          </p:cNvPr>
          <p:cNvPicPr>
            <a:picLocks noChangeAspect="1"/>
          </p:cNvPicPr>
          <p:nvPr/>
        </p:nvPicPr>
        <p:blipFill rotWithShape="1">
          <a:blip r:embed="rId2"/>
          <a:srcRect l="6767" t="27758" b="18271"/>
          <a:stretch/>
        </p:blipFill>
        <p:spPr>
          <a:xfrm>
            <a:off x="467544" y="3212976"/>
            <a:ext cx="8135679" cy="1843829"/>
          </a:xfrm>
          <a:prstGeom prst="rect">
            <a:avLst/>
          </a:prstGeom>
        </p:spPr>
      </p:pic>
    </p:spTree>
    <p:extLst>
      <p:ext uri="{BB962C8B-B14F-4D97-AF65-F5344CB8AC3E}">
        <p14:creationId xmlns:p14="http://schemas.microsoft.com/office/powerpoint/2010/main" val="128282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Gambia </a:t>
            </a:r>
          </a:p>
        </p:txBody>
      </p:sp>
      <p:sp>
        <p:nvSpPr>
          <p:cNvPr id="3" name="Text Box 3"/>
          <p:cNvSpPr txBox="1">
            <a:spLocks noChangeArrowheads="1"/>
          </p:cNvSpPr>
          <p:nvPr/>
        </p:nvSpPr>
        <p:spPr bwMode="auto">
          <a:xfrm>
            <a:off x="160812" y="1556792"/>
            <a:ext cx="8755525" cy="400110"/>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eaLnBrk="1" hangingPunct="1">
              <a:spcBef>
                <a:spcPts val="0"/>
              </a:spcBef>
              <a:buFontTx/>
              <a:buNone/>
            </a:pPr>
            <a:r>
              <a:rPr lang="en-GB" altLang="en-US" sz="2000" u="sng" dirty="0">
                <a:latin typeface="Comic Sans MS" pitchFamily="66" charset="0"/>
              </a:rPr>
              <a:t>Demo</a:t>
            </a:r>
            <a:r>
              <a:rPr lang="en-GB" altLang="en-US" sz="2000" dirty="0">
                <a:latin typeface="Comic Sans MS" pitchFamily="66" charset="0"/>
              </a:rPr>
              <a:t>: Turn to page 30 in your book and answer the three questions. </a:t>
            </a:r>
          </a:p>
        </p:txBody>
      </p:sp>
      <p:sp>
        <p:nvSpPr>
          <p:cNvPr id="4" name="Text Box 3"/>
          <p:cNvSpPr txBox="1">
            <a:spLocks noChangeArrowheads="1"/>
          </p:cNvSpPr>
          <p:nvPr/>
        </p:nvSpPr>
        <p:spPr bwMode="auto">
          <a:xfrm>
            <a:off x="178472" y="715938"/>
            <a:ext cx="8772525" cy="707886"/>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a:spcBef>
                <a:spcPts val="0"/>
              </a:spcBef>
              <a:buFontTx/>
              <a:buNone/>
            </a:pPr>
            <a:r>
              <a:rPr lang="en-GB" altLang="en-US" sz="2000" u="sng" dirty="0">
                <a:latin typeface="Comic Sans MS" pitchFamily="66" charset="0"/>
              </a:rPr>
              <a:t>Learning Objective</a:t>
            </a:r>
            <a:r>
              <a:rPr lang="en-GB" altLang="en-US" sz="2000" dirty="0">
                <a:latin typeface="Comic Sans MS" pitchFamily="66" charset="0"/>
              </a:rPr>
              <a:t>: To explain and evaluate the impacts (positive and negative) of a country with a high dependent population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564904"/>
            <a:ext cx="247650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 Box 3"/>
          <p:cNvSpPr txBox="1">
            <a:spLocks noChangeArrowheads="1"/>
          </p:cNvSpPr>
          <p:nvPr/>
        </p:nvSpPr>
        <p:spPr bwMode="auto">
          <a:xfrm>
            <a:off x="3419872" y="2164794"/>
            <a:ext cx="5498273" cy="615553"/>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eaLnBrk="1" hangingPunct="1">
              <a:spcBef>
                <a:spcPts val="0"/>
              </a:spcBef>
              <a:buFontTx/>
              <a:buAutoNum type="arabicPeriod"/>
            </a:pPr>
            <a:r>
              <a:rPr lang="en-GB" altLang="en-US" sz="2000" dirty="0">
                <a:latin typeface="Comic Sans MS" pitchFamily="66" charset="0"/>
              </a:rPr>
              <a:t>Describe the location of Gambia. </a:t>
            </a:r>
          </a:p>
          <a:p>
            <a:pPr marL="0" eaLnBrk="1" hangingPunct="1">
              <a:spcBef>
                <a:spcPts val="0"/>
              </a:spcBef>
              <a:buNone/>
            </a:pPr>
            <a:r>
              <a:rPr lang="en-GB" altLang="en-US" sz="1400" u="sng" dirty="0">
                <a:latin typeface="Comic Sans MS" pitchFamily="66" charset="0"/>
              </a:rPr>
              <a:t>Learning Tip</a:t>
            </a:r>
            <a:r>
              <a:rPr lang="en-GB" altLang="en-US" sz="1400" dirty="0">
                <a:latin typeface="Comic Sans MS" pitchFamily="66" charset="0"/>
              </a:rPr>
              <a:t>: Ensure to use Name-Number-North</a:t>
            </a:r>
          </a:p>
        </p:txBody>
      </p:sp>
      <p:sp>
        <p:nvSpPr>
          <p:cNvPr id="8" name="Text Box 3"/>
          <p:cNvSpPr txBox="1">
            <a:spLocks noChangeArrowheads="1"/>
          </p:cNvSpPr>
          <p:nvPr/>
        </p:nvSpPr>
        <p:spPr bwMode="auto">
          <a:xfrm>
            <a:off x="3418064" y="2897236"/>
            <a:ext cx="5498273" cy="1077218"/>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eaLnBrk="1" hangingPunct="1">
              <a:spcBef>
                <a:spcPts val="0"/>
              </a:spcBef>
              <a:buNone/>
            </a:pPr>
            <a:r>
              <a:rPr lang="en-GB" altLang="en-US" sz="1800" dirty="0">
                <a:latin typeface="Comic Sans MS" pitchFamily="66" charset="0"/>
              </a:rPr>
              <a:t>2. What is the dependency ratio in Gambia and why is it so high?</a:t>
            </a:r>
            <a:endParaRPr lang="en-GB" altLang="en-US" sz="1400" u="sng" dirty="0">
              <a:latin typeface="Comic Sans MS" pitchFamily="66" charset="0"/>
            </a:endParaRPr>
          </a:p>
          <a:p>
            <a:pPr marL="0" eaLnBrk="1" hangingPunct="1">
              <a:spcBef>
                <a:spcPts val="0"/>
              </a:spcBef>
              <a:buNone/>
            </a:pPr>
            <a:r>
              <a:rPr lang="en-GB" altLang="en-US" sz="1400" u="sng" dirty="0">
                <a:latin typeface="Comic Sans MS" pitchFamily="66" charset="0"/>
              </a:rPr>
              <a:t>Learning Tip</a:t>
            </a:r>
            <a:r>
              <a:rPr lang="en-GB" altLang="en-US" sz="1400" dirty="0">
                <a:latin typeface="Comic Sans MS" pitchFamily="66" charset="0"/>
              </a:rPr>
              <a:t>: Ensure to use data in your answer and provide a detailed explanation. </a:t>
            </a:r>
          </a:p>
        </p:txBody>
      </p:sp>
      <p:sp>
        <p:nvSpPr>
          <p:cNvPr id="9" name="Text Box 3"/>
          <p:cNvSpPr txBox="1">
            <a:spLocks noChangeArrowheads="1"/>
          </p:cNvSpPr>
          <p:nvPr/>
        </p:nvSpPr>
        <p:spPr bwMode="auto">
          <a:xfrm>
            <a:off x="3418063" y="4077072"/>
            <a:ext cx="5498273" cy="1077218"/>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eaLnBrk="1" hangingPunct="1">
              <a:spcBef>
                <a:spcPts val="0"/>
              </a:spcBef>
              <a:buNone/>
            </a:pPr>
            <a:r>
              <a:rPr lang="en-GB" altLang="en-US" sz="1800" dirty="0">
                <a:latin typeface="Comic Sans MS" pitchFamily="66" charset="0"/>
              </a:rPr>
              <a:t>3. What are the problems of such a high rate of dependency in the Gambia?</a:t>
            </a:r>
          </a:p>
          <a:p>
            <a:pPr marL="0" eaLnBrk="1" hangingPunct="1">
              <a:spcBef>
                <a:spcPts val="0"/>
              </a:spcBef>
              <a:buNone/>
            </a:pPr>
            <a:r>
              <a:rPr lang="en-GB" altLang="en-US" sz="1400" u="sng" dirty="0">
                <a:latin typeface="Comic Sans MS" pitchFamily="66" charset="0"/>
              </a:rPr>
              <a:t>Learning Tip</a:t>
            </a:r>
            <a:r>
              <a:rPr lang="en-GB" altLang="en-US" sz="1400" dirty="0">
                <a:latin typeface="Comic Sans MS" pitchFamily="66" charset="0"/>
              </a:rPr>
              <a:t>: Ensure to think about all aspects (Social-Economic-Environmental-Political)</a:t>
            </a:r>
          </a:p>
        </p:txBody>
      </p:sp>
    </p:spTree>
    <p:extLst>
      <p:ext uri="{BB962C8B-B14F-4D97-AF65-F5344CB8AC3E}">
        <p14:creationId xmlns:p14="http://schemas.microsoft.com/office/powerpoint/2010/main" val="4197600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to="" calcmode="lin" valueType="num">
                                      <p:cBhvr>
                                        <p:cTn id="22" dur="1" fill="hold"/>
                                        <p:tgtEl>
                                          <p:spTgt spid="7">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 to="" calcmode="lin" valueType="num">
                                      <p:cBhvr>
                                        <p:cTn id="27" dur="1" fill="hold"/>
                                        <p:tgtEl>
                                          <p:spTgt spid="7">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to="" calcmode="lin" valueType="num">
                                      <p:cBhvr>
                                        <p:cTn id="32" dur="1" fill="hold"/>
                                        <p:tgtEl>
                                          <p:spTgt spid="8">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to="" calcmode="lin" valueType="num">
                                      <p:cBhvr>
                                        <p:cTn id="37" dur="1" fill="hold"/>
                                        <p:tgtEl>
                                          <p:spTgt spid="8">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to="" calcmode="lin" valueType="num">
                                      <p:cBhvr>
                                        <p:cTn id="42" dur="1" fill="hold"/>
                                        <p:tgtEl>
                                          <p:spTgt spid="9">
                                            <p:txEl>
                                              <p:pRg st="0" end="0"/>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 to="" calcmode="lin" valueType="num">
                                      <p:cBhvr>
                                        <p:cTn id="47" dur="1" fill="hold"/>
                                        <p:tgtEl>
                                          <p:spTgt spid="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u="sng" dirty="0">
                <a:latin typeface="Comic Sans MS" pitchFamily="66" charset="0"/>
              </a:rPr>
              <a:t>Plenary</a:t>
            </a:r>
            <a:r>
              <a:rPr lang="en-GB" altLang="en-US" sz="2400" dirty="0">
                <a:latin typeface="Comic Sans MS" pitchFamily="66" charset="0"/>
              </a:rPr>
              <a:t>: Gambia </a:t>
            </a:r>
          </a:p>
        </p:txBody>
      </p:sp>
      <p:sp>
        <p:nvSpPr>
          <p:cNvPr id="3" name="Text Box 3"/>
          <p:cNvSpPr txBox="1">
            <a:spLocks noChangeArrowheads="1"/>
          </p:cNvSpPr>
          <p:nvPr/>
        </p:nvSpPr>
        <p:spPr bwMode="auto">
          <a:xfrm>
            <a:off x="178472" y="715938"/>
            <a:ext cx="8772525" cy="707886"/>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a:spcBef>
                <a:spcPts val="0"/>
              </a:spcBef>
              <a:buFontTx/>
              <a:buNone/>
            </a:pPr>
            <a:r>
              <a:rPr lang="en-GB" altLang="en-US" sz="2000" u="sng" dirty="0">
                <a:latin typeface="Comic Sans MS" pitchFamily="66" charset="0"/>
              </a:rPr>
              <a:t>Learning Objective</a:t>
            </a:r>
            <a:r>
              <a:rPr lang="en-GB" altLang="en-US" sz="2000" dirty="0">
                <a:latin typeface="Comic Sans MS" pitchFamily="66" charset="0"/>
              </a:rPr>
              <a:t>: To explain and evaluate the impacts (positive and negative) of a country with a high dependent population.  </a:t>
            </a:r>
          </a:p>
        </p:txBody>
      </p:sp>
      <p:sp>
        <p:nvSpPr>
          <p:cNvPr id="4" name="Text Box 44"/>
          <p:cNvSpPr txBox="1">
            <a:spLocks noChangeArrowheads="1"/>
          </p:cNvSpPr>
          <p:nvPr/>
        </p:nvSpPr>
        <p:spPr bwMode="auto">
          <a:xfrm>
            <a:off x="204168" y="1551800"/>
            <a:ext cx="8760445" cy="461665"/>
          </a:xfrm>
          <a:prstGeom prst="rect">
            <a:avLst/>
          </a:prstGeom>
          <a:solidFill>
            <a:schemeClr val="bg1"/>
          </a:solidFill>
          <a:ln w="38100">
            <a:solidFill>
              <a:srgbClr val="FF00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Please pack everything away</a:t>
            </a:r>
            <a:endParaRPr lang="en-GB" altLang="en-US" sz="2400" dirty="0">
              <a:latin typeface="Comic Sans MS" pitchFamily="66" charset="0"/>
            </a:endParaRPr>
          </a:p>
        </p:txBody>
      </p:sp>
      <p:pic>
        <p:nvPicPr>
          <p:cNvPr id="5" name="Picture 4"/>
          <p:cNvPicPr>
            <a:picLocks noChangeAspect="1"/>
          </p:cNvPicPr>
          <p:nvPr/>
        </p:nvPicPr>
        <p:blipFill>
          <a:blip r:embed="rId2"/>
          <a:stretch>
            <a:fillRect/>
          </a:stretch>
        </p:blipFill>
        <p:spPr>
          <a:xfrm>
            <a:off x="3235997" y="2141441"/>
            <a:ext cx="5715000" cy="3771900"/>
          </a:xfrm>
          <a:prstGeom prst="rect">
            <a:avLst/>
          </a:prstGeom>
          <a:ln w="28575">
            <a:solidFill>
              <a:srgbClr val="7030A0"/>
            </a:solidFill>
          </a:ln>
        </p:spPr>
      </p:pic>
      <p:sp>
        <p:nvSpPr>
          <p:cNvPr id="6" name="Text Box 44"/>
          <p:cNvSpPr txBox="1">
            <a:spLocks noChangeArrowheads="1"/>
          </p:cNvSpPr>
          <p:nvPr/>
        </p:nvSpPr>
        <p:spPr bwMode="auto">
          <a:xfrm>
            <a:off x="204169" y="2276872"/>
            <a:ext cx="2927672" cy="1200329"/>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dirty="0">
                <a:latin typeface="Comic Sans MS" pitchFamily="66" charset="0"/>
              </a:rPr>
              <a:t>1. Teams are made up of max 3 individuals. </a:t>
            </a:r>
          </a:p>
        </p:txBody>
      </p:sp>
      <p:sp>
        <p:nvSpPr>
          <p:cNvPr id="7" name="Text Box 44"/>
          <p:cNvSpPr txBox="1">
            <a:spLocks noChangeArrowheads="1"/>
          </p:cNvSpPr>
          <p:nvPr/>
        </p:nvSpPr>
        <p:spPr bwMode="auto">
          <a:xfrm>
            <a:off x="204169" y="4581128"/>
            <a:ext cx="2927672" cy="1200329"/>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dirty="0">
                <a:latin typeface="Comic Sans MS" pitchFamily="66" charset="0"/>
              </a:rPr>
              <a:t>3. Get ready to answer the quiz questions. </a:t>
            </a:r>
          </a:p>
        </p:txBody>
      </p:sp>
      <p:sp>
        <p:nvSpPr>
          <p:cNvPr id="8" name="Text Box 44"/>
          <p:cNvSpPr txBox="1">
            <a:spLocks noChangeArrowheads="1"/>
          </p:cNvSpPr>
          <p:nvPr/>
        </p:nvSpPr>
        <p:spPr bwMode="auto">
          <a:xfrm>
            <a:off x="178472" y="3611892"/>
            <a:ext cx="2927672" cy="830997"/>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dirty="0">
                <a:latin typeface="Comic Sans MS" pitchFamily="66" charset="0"/>
              </a:rPr>
              <a:t>2. Choose a Team name. </a:t>
            </a:r>
          </a:p>
        </p:txBody>
      </p:sp>
    </p:spTree>
    <p:extLst>
      <p:ext uri="{BB962C8B-B14F-4D97-AF65-F5344CB8AC3E}">
        <p14:creationId xmlns:p14="http://schemas.microsoft.com/office/powerpoint/2010/main" val="142738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3" presetClass="entr" presetSubtype="1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linds(horizontal)">
                                      <p:cBhvr>
                                        <p:cTn id="15" dur="500"/>
                                        <p:tgtEl>
                                          <p:spTgt spid="4">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blinds(horizontal)">
                                      <p:cBhvr>
                                        <p:cTn id="21" dur="500"/>
                                        <p:tgtEl>
                                          <p:spTgt spid="7">
                                            <p:txEl>
                                              <p:pRg st="0" end="0"/>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blinds(horizontal)">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19" y="764704"/>
            <a:ext cx="8713093" cy="3139321"/>
          </a:xfrm>
          <a:prstGeom prst="rect">
            <a:avLst/>
          </a:prstGeom>
          <a:ln w="28575">
            <a:solidFill>
              <a:srgbClr val="7030A0"/>
            </a:solidFill>
          </a:ln>
        </p:spPr>
        <p:txBody>
          <a:bodyPr wrap="square">
            <a:spAutoFit/>
          </a:bodyPr>
          <a:lstStyle/>
          <a:p>
            <a:pPr algn="just"/>
            <a:r>
              <a:rPr lang="en-GB" dirty="0">
                <a:latin typeface="Comic Sans MS" panose="030F0702030302020204" pitchFamily="66" charset="0"/>
              </a:rPr>
              <a:t>There were some inappropriate examples seen – the most common being California rather than USA or a continent given rather than a country i.e. Europe or Africa. Ideas were often not well developed as candidates listed push and pull factors rather than explaining them. There were many references to the impact of migration in the host or losing country which were irrelevant to the question being asked. Place specific information was rarely seen. The majority of candidates gained simple Level 1 marks with some gaining Level 2 but very few gaining Level 3. Many candidates also listed opposites which do not get double credit e.g. ‘a push factor is low pay and a pull factor is higher pay’ this would only gain 1 mark. Candidates need to be aware of a variety of push and pull factors and be able to develop them fully. </a:t>
            </a:r>
          </a:p>
        </p:txBody>
      </p:sp>
      <p:sp>
        <p:nvSpPr>
          <p:cNvPr id="3"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Examiner Feedback</a:t>
            </a:r>
            <a:endParaRPr lang="en-GB" altLang="en-US" sz="2400" dirty="0">
              <a:latin typeface="Comic Sans MS" pitchFamily="66" charset="0"/>
            </a:endParaRPr>
          </a:p>
        </p:txBody>
      </p:sp>
      <p:sp>
        <p:nvSpPr>
          <p:cNvPr id="4" name="Text Box 44"/>
          <p:cNvSpPr txBox="1">
            <a:spLocks noChangeArrowheads="1"/>
          </p:cNvSpPr>
          <p:nvPr/>
        </p:nvSpPr>
        <p:spPr bwMode="auto">
          <a:xfrm>
            <a:off x="251519" y="4077072"/>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Rules:</a:t>
            </a:r>
            <a:endParaRPr lang="en-GB" altLang="en-US" sz="2400" dirty="0">
              <a:latin typeface="Comic Sans MS" pitchFamily="66" charset="0"/>
            </a:endParaRPr>
          </a:p>
        </p:txBody>
      </p:sp>
      <p:sp>
        <p:nvSpPr>
          <p:cNvPr id="5" name="Text Box 44"/>
          <p:cNvSpPr txBox="1">
            <a:spLocks noChangeArrowheads="1"/>
          </p:cNvSpPr>
          <p:nvPr/>
        </p:nvSpPr>
        <p:spPr bwMode="auto">
          <a:xfrm>
            <a:off x="251519" y="4725144"/>
            <a:ext cx="4824537" cy="400110"/>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000" dirty="0">
                <a:latin typeface="Comic Sans MS" pitchFamily="66" charset="0"/>
              </a:rPr>
              <a:t>Don’t List ideas, develop ideas. </a:t>
            </a:r>
          </a:p>
        </p:txBody>
      </p:sp>
      <p:sp>
        <p:nvSpPr>
          <p:cNvPr id="6" name="Text Box 44"/>
          <p:cNvSpPr txBox="1">
            <a:spLocks noChangeArrowheads="1"/>
          </p:cNvSpPr>
          <p:nvPr/>
        </p:nvSpPr>
        <p:spPr bwMode="auto">
          <a:xfrm>
            <a:off x="251519" y="5229200"/>
            <a:ext cx="4824537" cy="400110"/>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en-GB" sz="2000" dirty="0">
                <a:latin typeface="Comic Sans MS" panose="030F0702030302020204" pitchFamily="66" charset="0"/>
              </a:rPr>
              <a:t>Place specific information is required.</a:t>
            </a:r>
            <a:endParaRPr lang="en-GB" altLang="en-US" sz="2000" dirty="0">
              <a:latin typeface="Comic Sans MS" pitchFamily="66" charset="0"/>
            </a:endParaRPr>
          </a:p>
        </p:txBody>
      </p:sp>
      <p:sp>
        <p:nvSpPr>
          <p:cNvPr id="7" name="Text Box 44"/>
          <p:cNvSpPr txBox="1">
            <a:spLocks noChangeArrowheads="1"/>
          </p:cNvSpPr>
          <p:nvPr/>
        </p:nvSpPr>
        <p:spPr bwMode="auto">
          <a:xfrm>
            <a:off x="251519" y="5805264"/>
            <a:ext cx="4824537" cy="400110"/>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en-GB" sz="2000" dirty="0">
                <a:latin typeface="Comic Sans MS" panose="030F0702030302020204" pitchFamily="66" charset="0"/>
              </a:rPr>
              <a:t>A variety of push and pull factors</a:t>
            </a:r>
            <a:endParaRPr lang="en-GB" altLang="en-US" sz="2000" dirty="0">
              <a:latin typeface="Comic Sans MS" pitchFamily="66" charset="0"/>
            </a:endParaRPr>
          </a:p>
        </p:txBody>
      </p:sp>
      <p:pic>
        <p:nvPicPr>
          <p:cNvPr id="8" name="Picture 7"/>
          <p:cNvPicPr>
            <a:picLocks noChangeAspect="1"/>
          </p:cNvPicPr>
          <p:nvPr/>
        </p:nvPicPr>
        <p:blipFill>
          <a:blip r:embed="rId2"/>
          <a:stretch>
            <a:fillRect/>
          </a:stretch>
        </p:blipFill>
        <p:spPr>
          <a:xfrm>
            <a:off x="5940152" y="4579049"/>
            <a:ext cx="2751408" cy="2137678"/>
          </a:xfrm>
          <a:prstGeom prst="rect">
            <a:avLst/>
          </a:prstGeom>
        </p:spPr>
      </p:pic>
    </p:spTree>
    <p:extLst>
      <p:ext uri="{BB962C8B-B14F-4D97-AF65-F5344CB8AC3E}">
        <p14:creationId xmlns:p14="http://schemas.microsoft.com/office/powerpoint/2010/main" val="92217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4"/>
          <p:cNvSpPr txBox="1">
            <a:spLocks noChangeArrowheads="1"/>
          </p:cNvSpPr>
          <p:nvPr/>
        </p:nvSpPr>
        <p:spPr bwMode="auto">
          <a:xfrm>
            <a:off x="179388" y="123825"/>
            <a:ext cx="8785225" cy="49212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600" u="sng" dirty="0">
                <a:latin typeface="Comic Sans MS" pitchFamily="66" charset="0"/>
              </a:rPr>
              <a:t>Learning Check </a:t>
            </a:r>
          </a:p>
        </p:txBody>
      </p:sp>
      <p:sp>
        <p:nvSpPr>
          <p:cNvPr id="4" name="Rectangle 3"/>
          <p:cNvSpPr/>
          <p:nvPr/>
        </p:nvSpPr>
        <p:spPr>
          <a:xfrm>
            <a:off x="179387" y="764704"/>
            <a:ext cx="8785225" cy="1477328"/>
          </a:xfrm>
          <a:prstGeom prst="rect">
            <a:avLst/>
          </a:prstGeom>
          <a:ln w="28575">
            <a:solidFill>
              <a:srgbClr val="00FF00"/>
            </a:solidFill>
          </a:ln>
        </p:spPr>
        <p:txBody>
          <a:bodyPr wrap="square">
            <a:spAutoFit/>
          </a:bodyPr>
          <a:lstStyle/>
          <a:p>
            <a:r>
              <a:rPr lang="en-US" u="sng" dirty="0">
                <a:latin typeface="Comic Sans MS" panose="030F0702030302020204" pitchFamily="66" charset="0"/>
              </a:rPr>
              <a:t>Exam Question</a:t>
            </a:r>
            <a:r>
              <a:rPr lang="en-US" dirty="0">
                <a:latin typeface="Comic Sans MS" panose="030F0702030302020204" pitchFamily="66" charset="0"/>
              </a:rPr>
              <a:t>: The population of a country can change as a result of migration.</a:t>
            </a:r>
          </a:p>
          <a:p>
            <a:r>
              <a:rPr lang="en-US" dirty="0">
                <a:latin typeface="Comic Sans MS" panose="030F0702030302020204" pitchFamily="66" charset="0"/>
              </a:rPr>
              <a:t>Choose an example of an international migration which you have studied and name the countries between which people moved. By reference to both pull and push factors, explain why many people made the decision to migrate.</a:t>
            </a:r>
          </a:p>
          <a:p>
            <a:r>
              <a:rPr lang="en-US" dirty="0">
                <a:latin typeface="Comic Sans MS" panose="030F0702030302020204" pitchFamily="66" charset="0"/>
              </a:rPr>
              <a:t>Example of international migration From .............................. to ..........................     (7)</a:t>
            </a:r>
          </a:p>
        </p:txBody>
      </p:sp>
      <p:graphicFrame>
        <p:nvGraphicFramePr>
          <p:cNvPr id="6" name="Table 5"/>
          <p:cNvGraphicFramePr>
            <a:graphicFrameLocks noGrp="1"/>
          </p:cNvGraphicFramePr>
          <p:nvPr>
            <p:extLst>
              <p:ext uri="{D42A27DB-BD31-4B8C-83A1-F6EECF244321}">
                <p14:modId xmlns:p14="http://schemas.microsoft.com/office/powerpoint/2010/main" val="239872156"/>
              </p:ext>
            </p:extLst>
          </p:nvPr>
        </p:nvGraphicFramePr>
        <p:xfrm>
          <a:off x="179388" y="2310912"/>
          <a:ext cx="8785224" cy="4417816"/>
        </p:xfrm>
        <a:graphic>
          <a:graphicData uri="http://schemas.openxmlformats.org/drawingml/2006/table">
            <a:tbl>
              <a:tblPr firstRow="1" bandRow="1">
                <a:tableStyleId>{5940675A-B579-460E-94D1-54222C63F5DA}</a:tableStyleId>
              </a:tblPr>
              <a:tblGrid>
                <a:gridCol w="1390974">
                  <a:extLst>
                    <a:ext uri="{9D8B030D-6E8A-4147-A177-3AD203B41FA5}">
                      <a16:colId xmlns:a16="http://schemas.microsoft.com/office/drawing/2014/main" val="20000"/>
                    </a:ext>
                  </a:extLst>
                </a:gridCol>
                <a:gridCol w="2928366">
                  <a:extLst>
                    <a:ext uri="{9D8B030D-6E8A-4147-A177-3AD203B41FA5}">
                      <a16:colId xmlns:a16="http://schemas.microsoft.com/office/drawing/2014/main" val="20001"/>
                    </a:ext>
                  </a:extLst>
                </a:gridCol>
                <a:gridCol w="4465884">
                  <a:extLst>
                    <a:ext uri="{9D8B030D-6E8A-4147-A177-3AD203B41FA5}">
                      <a16:colId xmlns:a16="http://schemas.microsoft.com/office/drawing/2014/main" val="20002"/>
                    </a:ext>
                  </a:extLst>
                </a:gridCol>
              </a:tblGrid>
              <a:tr h="419232">
                <a:tc>
                  <a:txBody>
                    <a:bodyPr/>
                    <a:lstStyle/>
                    <a:p>
                      <a:pPr algn="ctr"/>
                      <a:r>
                        <a:rPr lang="en-US" sz="1200" b="1" dirty="0">
                          <a:latin typeface="Comic Sans MS" panose="030F0702030302020204" pitchFamily="66" charset="0"/>
                        </a:rPr>
                        <a:t>level 1 </a:t>
                      </a:r>
                    </a:p>
                    <a:p>
                      <a:pPr algn="ctr"/>
                      <a:r>
                        <a:rPr lang="en-US" sz="1200" b="1" dirty="0">
                          <a:latin typeface="Comic Sans MS" panose="030F0702030302020204" pitchFamily="66" charset="0"/>
                        </a:rPr>
                        <a:t>[1–3 marks)] </a:t>
                      </a:r>
                    </a:p>
                  </a:txBody>
                  <a:tcPr>
                    <a:solidFill>
                      <a:schemeClr val="tx2">
                        <a:lumMod val="60000"/>
                        <a:lumOff val="40000"/>
                      </a:schemeClr>
                    </a:solidFill>
                  </a:tcPr>
                </a:tc>
                <a:tc>
                  <a:txBody>
                    <a:bodyPr/>
                    <a:lstStyle/>
                    <a:p>
                      <a:pPr algn="ctr"/>
                      <a:r>
                        <a:rPr lang="en-US" sz="1200" b="1" dirty="0">
                          <a:latin typeface="Comic Sans MS" panose="030F0702030302020204" pitchFamily="66" charset="0"/>
                        </a:rPr>
                        <a:t>Level 2</a:t>
                      </a:r>
                    </a:p>
                    <a:p>
                      <a:pPr algn="ctr"/>
                      <a:r>
                        <a:rPr lang="en-US" sz="1200" b="1" dirty="0">
                          <a:latin typeface="Comic Sans MS" panose="030F0702030302020204" pitchFamily="66" charset="0"/>
                        </a:rPr>
                        <a:t>[4–6 marks]</a:t>
                      </a:r>
                    </a:p>
                  </a:txBody>
                  <a:tcPr>
                    <a:solidFill>
                      <a:schemeClr val="tx2">
                        <a:lumMod val="60000"/>
                        <a:lumOff val="40000"/>
                      </a:schemeClr>
                    </a:solidFill>
                  </a:tcPr>
                </a:tc>
                <a:tc>
                  <a:txBody>
                    <a:bodyPr/>
                    <a:lstStyle/>
                    <a:p>
                      <a:pPr algn="ctr"/>
                      <a:r>
                        <a:rPr lang="en-US" sz="1200" b="1" dirty="0">
                          <a:latin typeface="Comic Sans MS" panose="030F0702030302020204" pitchFamily="66" charset="0"/>
                        </a:rPr>
                        <a:t>Level 3</a:t>
                      </a:r>
                    </a:p>
                    <a:p>
                      <a:pPr algn="ctr"/>
                      <a:r>
                        <a:rPr lang="en-US" sz="1200" b="1" dirty="0">
                          <a:latin typeface="Comic Sans MS" panose="030F0702030302020204" pitchFamily="66" charset="0"/>
                        </a:rPr>
                        <a:t>[7 marks]</a:t>
                      </a:r>
                    </a:p>
                  </a:txBody>
                  <a:tcPr>
                    <a:solidFill>
                      <a:schemeClr val="tx2">
                        <a:lumMod val="60000"/>
                        <a:lumOff val="40000"/>
                      </a:schemeClr>
                    </a:solidFill>
                  </a:tcPr>
                </a:tc>
                <a:extLst>
                  <a:ext uri="{0D108BD9-81ED-4DB2-BD59-A6C34878D82A}">
                    <a16:rowId xmlns:a16="http://schemas.microsoft.com/office/drawing/2014/main" val="10000"/>
                  </a:ext>
                </a:extLst>
              </a:tr>
              <a:tr h="3960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omic Sans MS" panose="030F0702030302020204" pitchFamily="66" charset="0"/>
                        </a:rPr>
                        <a:t>Statements including limited detail which suggest reasons for international migration. </a:t>
                      </a:r>
                    </a:p>
                  </a:txBody>
                  <a:tcPr/>
                </a:tc>
                <a:tc>
                  <a:txBody>
                    <a:bodyPr/>
                    <a:lstStyle/>
                    <a:p>
                      <a:r>
                        <a:rPr lang="en-US" sz="1600" dirty="0">
                          <a:latin typeface="Comic Sans MS" panose="030F0702030302020204" pitchFamily="66" charset="0"/>
                        </a:rPr>
                        <a:t>Uses named example.</a:t>
                      </a:r>
                    </a:p>
                    <a:p>
                      <a:r>
                        <a:rPr lang="en-US" sz="1600" dirty="0">
                          <a:latin typeface="Comic Sans MS" panose="030F0702030302020204" pitchFamily="66" charset="0"/>
                        </a:rPr>
                        <a:t>More developed statements which explain reasons for international migration.</a:t>
                      </a:r>
                    </a:p>
                    <a:p>
                      <a:r>
                        <a:rPr lang="en-US" sz="1600" dirty="0">
                          <a:latin typeface="Comic Sans MS" panose="030F0702030302020204" pitchFamily="66" charset="0"/>
                        </a:rPr>
                        <a:t>NB MAX 5 with no named example.</a:t>
                      </a:r>
                    </a:p>
                    <a:p>
                      <a:endParaRPr lang="en-US" sz="1600" dirty="0">
                        <a:latin typeface="Comic Sans MS" panose="030F0702030302020204" pitchFamily="66" charset="0"/>
                      </a:endParaRPr>
                    </a:p>
                  </a:txBody>
                  <a:tcPr/>
                </a:tc>
                <a:tc>
                  <a:txBody>
                    <a:bodyPr/>
                    <a:lstStyle/>
                    <a:p>
                      <a:r>
                        <a:rPr lang="en-US" sz="1600" dirty="0">
                          <a:latin typeface="Comic Sans MS" panose="030F0702030302020204" pitchFamily="66" charset="0"/>
                        </a:rPr>
                        <a:t>Uses named example (e.g. Turkey to Germany).</a:t>
                      </a:r>
                    </a:p>
                    <a:p>
                      <a:r>
                        <a:rPr lang="en-US" sz="1600" dirty="0">
                          <a:latin typeface="Comic Sans MS" panose="030F0702030302020204" pitchFamily="66" charset="0"/>
                        </a:rPr>
                        <a:t>Comprehensive and accurate statements referring to</a:t>
                      </a:r>
                    </a:p>
                    <a:p>
                      <a:r>
                        <a:rPr lang="en-US" sz="1600" dirty="0">
                          <a:latin typeface="Comic Sans MS" panose="030F0702030302020204" pitchFamily="66" charset="0"/>
                        </a:rPr>
                        <a:t>both pulls and pushes</a:t>
                      </a:r>
                    </a:p>
                    <a:p>
                      <a:r>
                        <a:rPr lang="en-US" sz="1600" dirty="0">
                          <a:latin typeface="Comic Sans MS" panose="030F0702030302020204" pitchFamily="66" charset="0"/>
                        </a:rPr>
                        <a:t>, including</a:t>
                      </a:r>
                    </a:p>
                    <a:p>
                      <a:r>
                        <a:rPr lang="en-US" sz="1600" dirty="0">
                          <a:latin typeface="Comic Sans MS" panose="030F0702030302020204" pitchFamily="66" charset="0"/>
                        </a:rPr>
                        <a:t>some place specific reference. [7]</a:t>
                      </a:r>
                    </a:p>
                    <a:p>
                      <a:r>
                        <a:rPr lang="en-US" sz="1600" dirty="0">
                          <a:latin typeface="Comic Sans MS" panose="030F0702030302020204" pitchFamily="66" charset="0"/>
                        </a:rPr>
                        <a:t>Candidates may refer to ideas such as:</a:t>
                      </a:r>
                    </a:p>
                    <a:p>
                      <a:r>
                        <a:rPr lang="en-US" sz="1600" dirty="0">
                          <a:latin typeface="Comic Sans MS" panose="030F0702030302020204" pitchFamily="66" charset="0"/>
                        </a:rPr>
                        <a:t>Employment opportunities</a:t>
                      </a:r>
                    </a:p>
                    <a:p>
                      <a:r>
                        <a:rPr lang="en-US" sz="1600" dirty="0">
                          <a:latin typeface="Comic Sans MS" panose="030F0702030302020204" pitchFamily="66" charset="0"/>
                        </a:rPr>
                        <a:t>Salary</a:t>
                      </a:r>
                    </a:p>
                    <a:p>
                      <a:r>
                        <a:rPr lang="en-US" sz="1600" dirty="0">
                          <a:latin typeface="Comic Sans MS" panose="030F0702030302020204" pitchFamily="66" charset="0"/>
                        </a:rPr>
                        <a:t>Services</a:t>
                      </a:r>
                    </a:p>
                    <a:p>
                      <a:r>
                        <a:rPr lang="en-US" sz="1600" dirty="0">
                          <a:latin typeface="Comic Sans MS" panose="030F0702030302020204" pitchFamily="66" charset="0"/>
                        </a:rPr>
                        <a:t>Food supply</a:t>
                      </a:r>
                    </a:p>
                    <a:p>
                      <a:r>
                        <a:rPr lang="en-US" sz="1600" dirty="0">
                          <a:latin typeface="Comic Sans MS" panose="030F0702030302020204" pitchFamily="66" charset="0"/>
                        </a:rPr>
                        <a:t>War</a:t>
                      </a:r>
                    </a:p>
                    <a:p>
                      <a:r>
                        <a:rPr lang="en-US" sz="1600" dirty="0">
                          <a:latin typeface="Comic Sans MS" panose="030F0702030302020204" pitchFamily="66" charset="0"/>
                        </a:rPr>
                        <a:t>Drought</a:t>
                      </a:r>
                    </a:p>
                    <a:p>
                      <a:r>
                        <a:rPr lang="en-US" sz="1600" dirty="0">
                          <a:latin typeface="Comic Sans MS" panose="030F0702030302020204" pitchFamily="66" charset="0"/>
                        </a:rPr>
                        <a:t>Natural disaster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7610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u="sng" dirty="0">
                <a:latin typeface="Comic Sans MS" pitchFamily="66" charset="0"/>
              </a:rPr>
              <a:t>Starter sheet</a:t>
            </a:r>
            <a:r>
              <a:rPr lang="en-GB" altLang="en-US" sz="2400" dirty="0">
                <a:latin typeface="Comic Sans MS" pitchFamily="66" charset="0"/>
              </a:rPr>
              <a:t>: Gambia </a:t>
            </a:r>
          </a:p>
        </p:txBody>
      </p:sp>
      <p:sp>
        <p:nvSpPr>
          <p:cNvPr id="3" name="Text Box 3"/>
          <p:cNvSpPr txBox="1">
            <a:spLocks noChangeArrowheads="1"/>
          </p:cNvSpPr>
          <p:nvPr/>
        </p:nvSpPr>
        <p:spPr bwMode="auto">
          <a:xfrm>
            <a:off x="160812" y="1556792"/>
            <a:ext cx="8755525" cy="707886"/>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eaLnBrk="1" hangingPunct="1">
              <a:spcBef>
                <a:spcPts val="0"/>
              </a:spcBef>
              <a:buFontTx/>
              <a:buNone/>
            </a:pPr>
            <a:r>
              <a:rPr lang="en-GB" altLang="en-US" sz="2000" u="sng" dirty="0">
                <a:latin typeface="Comic Sans MS" pitchFamily="66" charset="0"/>
              </a:rPr>
              <a:t>Starter </a:t>
            </a:r>
            <a:r>
              <a:rPr lang="en-GB" altLang="en-US" sz="2000" dirty="0">
                <a:latin typeface="Comic Sans MS" pitchFamily="66" charset="0"/>
              </a:rPr>
              <a:t>: On your sheet mark the dependents on the population pyramid and anything else that you may be able to identify. </a:t>
            </a:r>
          </a:p>
        </p:txBody>
      </p:sp>
      <p:sp>
        <p:nvSpPr>
          <p:cNvPr id="4" name="Text Box 3"/>
          <p:cNvSpPr txBox="1">
            <a:spLocks noChangeArrowheads="1"/>
          </p:cNvSpPr>
          <p:nvPr/>
        </p:nvSpPr>
        <p:spPr bwMode="auto">
          <a:xfrm>
            <a:off x="169693" y="741278"/>
            <a:ext cx="8772525" cy="707886"/>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a:spcBef>
                <a:spcPts val="0"/>
              </a:spcBef>
              <a:buNone/>
            </a:pPr>
            <a:r>
              <a:rPr lang="en-US" altLang="en-US" sz="2000" u="sng" dirty="0">
                <a:latin typeface="Comic Sans MS" pitchFamily="66" charset="0"/>
              </a:rPr>
              <a:t>Learning Objective</a:t>
            </a:r>
            <a:r>
              <a:rPr lang="en-US" altLang="en-US" sz="2000" dirty="0">
                <a:latin typeface="Comic Sans MS" pitchFamily="66" charset="0"/>
              </a:rPr>
              <a:t>: To explain and evaluate the problems a country may face that has a high dependent population.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114" y="2787043"/>
            <a:ext cx="6727246" cy="3377132"/>
          </a:xfrm>
          <a:prstGeom prst="rect">
            <a:avLst/>
          </a:prstGeom>
          <a:noFill/>
          <a:ln w="2857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67575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Dependents </a:t>
            </a:r>
          </a:p>
        </p:txBody>
      </p:sp>
      <p:sp>
        <p:nvSpPr>
          <p:cNvPr id="3" name="Text Box 44"/>
          <p:cNvSpPr txBox="1">
            <a:spLocks noChangeArrowheads="1"/>
          </p:cNvSpPr>
          <p:nvPr/>
        </p:nvSpPr>
        <p:spPr bwMode="auto">
          <a:xfrm>
            <a:off x="179388" y="692696"/>
            <a:ext cx="8785225" cy="4524315"/>
          </a:xfrm>
          <a:prstGeom prst="rect">
            <a:avLst/>
          </a:prstGeom>
          <a:solidFill>
            <a:schemeClr val="bg1"/>
          </a:solidFill>
          <a:ln w="38100">
            <a:solidFill>
              <a:srgbClr val="7030A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u="sng" dirty="0">
                <a:latin typeface="Comic Sans MS" pitchFamily="66" charset="0"/>
              </a:rPr>
              <a:t>Dependency ratio </a:t>
            </a:r>
            <a:r>
              <a:rPr lang="en-GB" altLang="en-US" sz="2400" dirty="0">
                <a:latin typeface="Comic Sans MS" pitchFamily="66" charset="0"/>
              </a:rPr>
              <a:t>is the relationship between the working or economically active population and the non-working population. </a:t>
            </a:r>
          </a:p>
          <a:p>
            <a:pPr eaLnBrk="1" hangingPunct="1">
              <a:spcBef>
                <a:spcPct val="50000"/>
              </a:spcBef>
              <a:buFontTx/>
              <a:buNone/>
            </a:pPr>
            <a:r>
              <a:rPr lang="en-GB" altLang="en-US" sz="2400" u="sng" dirty="0">
                <a:latin typeface="Comic Sans MS" pitchFamily="66" charset="0"/>
              </a:rPr>
              <a:t>Find the formula below</a:t>
            </a:r>
          </a:p>
          <a:p>
            <a:pPr eaLnBrk="1" hangingPunct="1">
              <a:spcBef>
                <a:spcPct val="50000"/>
              </a:spcBef>
              <a:buFontTx/>
              <a:buNone/>
            </a:pPr>
            <a:endParaRPr lang="en-GB" altLang="en-US" sz="2400" u="sng" dirty="0">
              <a:latin typeface="Comic Sans MS" pitchFamily="66" charset="0"/>
            </a:endParaRPr>
          </a:p>
          <a:p>
            <a:pPr algn="ctr" eaLnBrk="1" hangingPunct="1">
              <a:spcBef>
                <a:spcPct val="50000"/>
              </a:spcBef>
              <a:buFontTx/>
              <a:buNone/>
            </a:pPr>
            <a:r>
              <a:rPr lang="en-GB" altLang="en-US" sz="2400" dirty="0">
                <a:latin typeface="Comic Sans MS" pitchFamily="66" charset="0"/>
              </a:rPr>
              <a:t>% population aged 0-14 +</a:t>
            </a:r>
          </a:p>
          <a:p>
            <a:pPr algn="ctr" eaLnBrk="1" hangingPunct="1">
              <a:spcBef>
                <a:spcPct val="50000"/>
              </a:spcBef>
              <a:buFontTx/>
              <a:buNone/>
            </a:pPr>
            <a:r>
              <a:rPr lang="en-GB" altLang="en-US" sz="2400" dirty="0">
                <a:latin typeface="Comic Sans MS" pitchFamily="66" charset="0"/>
              </a:rPr>
              <a:t>% population aged 65 and over </a:t>
            </a:r>
          </a:p>
          <a:p>
            <a:pPr algn="ctr" eaLnBrk="1" hangingPunct="1">
              <a:spcBef>
                <a:spcPct val="50000"/>
              </a:spcBef>
              <a:buFontTx/>
              <a:buNone/>
            </a:pPr>
            <a:r>
              <a:rPr lang="en-GB" altLang="en-US" sz="2400" dirty="0">
                <a:latin typeface="Comic Sans MS" pitchFamily="66" charset="0"/>
              </a:rPr>
              <a:t>%population aged 15-64 </a:t>
            </a:r>
          </a:p>
          <a:p>
            <a:pPr algn="ctr" eaLnBrk="1" hangingPunct="1">
              <a:spcBef>
                <a:spcPct val="50000"/>
              </a:spcBef>
              <a:buFontTx/>
              <a:buNone/>
            </a:pPr>
            <a:endParaRPr lang="en-GB" altLang="en-US" sz="2400" dirty="0">
              <a:latin typeface="Comic Sans MS" pitchFamily="66" charset="0"/>
            </a:endParaRPr>
          </a:p>
        </p:txBody>
      </p:sp>
      <p:cxnSp>
        <p:nvCxnSpPr>
          <p:cNvPr id="5" name="Straight Connector 4"/>
          <p:cNvCxnSpPr/>
          <p:nvPr/>
        </p:nvCxnSpPr>
        <p:spPr>
          <a:xfrm>
            <a:off x="2195736" y="4123145"/>
            <a:ext cx="51125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Box 44"/>
          <p:cNvSpPr txBox="1">
            <a:spLocks noChangeArrowheads="1"/>
          </p:cNvSpPr>
          <p:nvPr/>
        </p:nvSpPr>
        <p:spPr bwMode="auto">
          <a:xfrm>
            <a:off x="7452320" y="3892312"/>
            <a:ext cx="1253086" cy="461665"/>
          </a:xfrm>
          <a:prstGeom prst="rect">
            <a:avLst/>
          </a:prstGeom>
          <a:solidFill>
            <a:schemeClr val="bg1"/>
          </a:solidFill>
          <a:ln w="38100">
            <a:solidFill>
              <a:srgbClr val="7030A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 100</a:t>
            </a:r>
          </a:p>
        </p:txBody>
      </p:sp>
      <p:sp>
        <p:nvSpPr>
          <p:cNvPr id="10" name="Text Box 44"/>
          <p:cNvSpPr txBox="1">
            <a:spLocks noChangeArrowheads="1"/>
          </p:cNvSpPr>
          <p:nvPr/>
        </p:nvSpPr>
        <p:spPr bwMode="auto">
          <a:xfrm>
            <a:off x="179388" y="5264264"/>
            <a:ext cx="6229756" cy="1569660"/>
          </a:xfrm>
          <a:prstGeom prst="rect">
            <a:avLst/>
          </a:prstGeom>
          <a:solidFill>
            <a:schemeClr val="bg1"/>
          </a:solidFill>
          <a:ln w="38100">
            <a:solidFill>
              <a:srgbClr val="7030A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dirty="0">
                <a:latin typeface="Comic Sans MS" pitchFamily="66" charset="0"/>
              </a:rPr>
              <a:t>A dependency ratio of 60 means that for every 100 people in the economically active population there are 60 people dependent on them. </a:t>
            </a:r>
          </a:p>
        </p:txBody>
      </p:sp>
      <p:sp>
        <p:nvSpPr>
          <p:cNvPr id="11" name="Text Box 44"/>
          <p:cNvSpPr txBox="1">
            <a:spLocks noChangeArrowheads="1"/>
          </p:cNvSpPr>
          <p:nvPr/>
        </p:nvSpPr>
        <p:spPr bwMode="auto">
          <a:xfrm>
            <a:off x="6534687" y="5265504"/>
            <a:ext cx="2419797" cy="1569660"/>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Demo</a:t>
            </a:r>
            <a:r>
              <a:rPr lang="en-GB" altLang="en-US" sz="2400" dirty="0">
                <a:latin typeface="Comic Sans MS" pitchFamily="66" charset="0"/>
              </a:rPr>
              <a:t>: What limitations might this theory have?</a:t>
            </a:r>
          </a:p>
        </p:txBody>
      </p:sp>
    </p:spTree>
    <p:extLst>
      <p:ext uri="{BB962C8B-B14F-4D97-AF65-F5344CB8AC3E}">
        <p14:creationId xmlns:p14="http://schemas.microsoft.com/office/powerpoint/2010/main" val="284673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blinds(horizontal)">
                                      <p:cBhvr>
                                        <p:cTn id="25" dur="500"/>
                                        <p:tgtEl>
                                          <p:spTgt spid="9">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blinds(horizontal)">
                                      <p:cBhvr>
                                        <p:cTn id="28" dur="500"/>
                                        <p:tgtEl>
                                          <p:spTgt spid="10">
                                            <p:txEl>
                                              <p:pRg st="0" end="0"/>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blinds(horizontal)">
                                      <p:cBhvr>
                                        <p:cTn id="3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Own calculations </a:t>
            </a:r>
          </a:p>
        </p:txBody>
      </p:sp>
      <p:pic>
        <p:nvPicPr>
          <p:cNvPr id="3" name="Picture 2"/>
          <p:cNvPicPr>
            <a:picLocks noChangeAspect="1"/>
          </p:cNvPicPr>
          <p:nvPr/>
        </p:nvPicPr>
        <p:blipFill>
          <a:blip r:embed="rId2"/>
          <a:stretch>
            <a:fillRect/>
          </a:stretch>
        </p:blipFill>
        <p:spPr>
          <a:xfrm>
            <a:off x="2392363" y="764704"/>
            <a:ext cx="6572250" cy="2286000"/>
          </a:xfrm>
          <a:prstGeom prst="rect">
            <a:avLst/>
          </a:prstGeom>
          <a:ln w="28575">
            <a:solidFill>
              <a:srgbClr val="7030A0"/>
            </a:solidFill>
          </a:ln>
        </p:spPr>
      </p:pic>
      <p:sp>
        <p:nvSpPr>
          <p:cNvPr id="4" name="Text Box 44"/>
          <p:cNvSpPr txBox="1">
            <a:spLocks noChangeArrowheads="1"/>
          </p:cNvSpPr>
          <p:nvPr/>
        </p:nvSpPr>
        <p:spPr bwMode="auto">
          <a:xfrm>
            <a:off x="179388" y="1340768"/>
            <a:ext cx="2088356" cy="830997"/>
          </a:xfrm>
          <a:prstGeom prst="rect">
            <a:avLst/>
          </a:prstGeom>
          <a:solidFill>
            <a:schemeClr val="bg1"/>
          </a:solidFill>
          <a:ln w="38100">
            <a:solidFill>
              <a:srgbClr val="FF00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Reminder of the equation</a:t>
            </a:r>
          </a:p>
        </p:txBody>
      </p:sp>
      <p:sp>
        <p:nvSpPr>
          <p:cNvPr id="5" name="Text Box 44"/>
          <p:cNvSpPr txBox="1">
            <a:spLocks noChangeArrowheads="1"/>
          </p:cNvSpPr>
          <p:nvPr/>
        </p:nvSpPr>
        <p:spPr bwMode="auto">
          <a:xfrm>
            <a:off x="179388" y="3212976"/>
            <a:ext cx="8785225" cy="830997"/>
          </a:xfrm>
          <a:prstGeom prst="rect">
            <a:avLst/>
          </a:prstGeom>
          <a:solidFill>
            <a:schemeClr val="bg1"/>
          </a:solidFill>
          <a:ln w="38100">
            <a:solidFill>
              <a:srgbClr val="00FF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u="sng" dirty="0">
                <a:latin typeface="Comic Sans MS" pitchFamily="66" charset="0"/>
              </a:rPr>
              <a:t>Demo</a:t>
            </a:r>
            <a:r>
              <a:rPr lang="en-GB" altLang="en-US" sz="2400" dirty="0">
                <a:latin typeface="Comic Sans MS" pitchFamily="66" charset="0"/>
              </a:rPr>
              <a:t>: Using the equation above, calculate the dependency ratio for: </a:t>
            </a:r>
          </a:p>
        </p:txBody>
      </p:sp>
      <p:graphicFrame>
        <p:nvGraphicFramePr>
          <p:cNvPr id="6" name="Table 5"/>
          <p:cNvGraphicFramePr>
            <a:graphicFrameLocks noGrp="1"/>
          </p:cNvGraphicFramePr>
          <p:nvPr>
            <p:extLst>
              <p:ext uri="{D42A27DB-BD31-4B8C-83A1-F6EECF244321}">
                <p14:modId xmlns:p14="http://schemas.microsoft.com/office/powerpoint/2010/main" val="2194257888"/>
              </p:ext>
            </p:extLst>
          </p:nvPr>
        </p:nvGraphicFramePr>
        <p:xfrm>
          <a:off x="179388" y="4389239"/>
          <a:ext cx="8785224" cy="1391890"/>
        </p:xfrm>
        <a:graphic>
          <a:graphicData uri="http://schemas.openxmlformats.org/drawingml/2006/table">
            <a:tbl>
              <a:tblPr firstRow="1" bandRow="1">
                <a:tableStyleId>{5940675A-B579-460E-94D1-54222C63F5DA}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695945">
                <a:tc>
                  <a:txBody>
                    <a:bodyPr/>
                    <a:lstStyle/>
                    <a:p>
                      <a:pPr algn="ctr" eaLnBrk="1" hangingPunct="1">
                        <a:spcBef>
                          <a:spcPct val="50000"/>
                        </a:spcBef>
                        <a:buFontTx/>
                        <a:buNone/>
                      </a:pPr>
                      <a:r>
                        <a:rPr lang="en-GB" altLang="en-US" sz="1800" dirty="0">
                          <a:latin typeface="Comic Sans MS" pitchFamily="66" charset="0"/>
                        </a:rPr>
                        <a:t>% population aged 0-14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a:latin typeface="Comic Sans MS" pitchFamily="66" charset="0"/>
                        </a:rPr>
                        <a:t>% population aged 65 and over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a:latin typeface="Comic Sans MS" pitchFamily="66" charset="0"/>
                        </a:rPr>
                        <a:t>%population aged 15-64 </a:t>
                      </a:r>
                    </a:p>
                    <a:p>
                      <a:endParaRPr lang="en-GB" dirty="0"/>
                    </a:p>
                  </a:txBody>
                  <a:tcPr/>
                </a:tc>
                <a:extLst>
                  <a:ext uri="{0D108BD9-81ED-4DB2-BD59-A6C34878D82A}">
                    <a16:rowId xmlns:a16="http://schemas.microsoft.com/office/drawing/2014/main" val="10000"/>
                  </a:ext>
                </a:extLst>
              </a:tr>
              <a:tr h="695945">
                <a:tc>
                  <a:txBody>
                    <a:bodyPr/>
                    <a:lstStyle/>
                    <a:p>
                      <a:pPr algn="ctr"/>
                      <a:r>
                        <a:rPr lang="en-GB" dirty="0">
                          <a:latin typeface="Comic Sans MS" panose="030F0702030302020204" pitchFamily="66" charset="0"/>
                        </a:rPr>
                        <a:t>41.47%</a:t>
                      </a:r>
                    </a:p>
                  </a:txBody>
                  <a:tcPr/>
                </a:tc>
                <a:tc>
                  <a:txBody>
                    <a:bodyPr/>
                    <a:lstStyle/>
                    <a:p>
                      <a:pPr algn="ctr"/>
                      <a:r>
                        <a:rPr lang="en-GB" dirty="0">
                          <a:latin typeface="Comic Sans MS" panose="030F0702030302020204" pitchFamily="66" charset="0"/>
                        </a:rPr>
                        <a:t>2.55% </a:t>
                      </a:r>
                    </a:p>
                  </a:txBody>
                  <a:tcPr/>
                </a:tc>
                <a:tc>
                  <a:txBody>
                    <a:bodyPr/>
                    <a:lstStyle/>
                    <a:p>
                      <a:pPr algn="ctr"/>
                      <a:r>
                        <a:rPr lang="en-GB" dirty="0">
                          <a:latin typeface="Comic Sans MS" panose="030F0702030302020204" pitchFamily="66" charset="0"/>
                        </a:rPr>
                        <a:t>55.98%</a:t>
                      </a:r>
                    </a:p>
                  </a:txBody>
                  <a:tcPr/>
                </a:tc>
                <a:extLst>
                  <a:ext uri="{0D108BD9-81ED-4DB2-BD59-A6C34878D82A}">
                    <a16:rowId xmlns:a16="http://schemas.microsoft.com/office/drawing/2014/main" val="10001"/>
                  </a:ext>
                </a:extLst>
              </a:tr>
            </a:tbl>
          </a:graphicData>
        </a:graphic>
      </p:graphicFrame>
      <p:sp>
        <p:nvSpPr>
          <p:cNvPr id="7" name="Text Box 44"/>
          <p:cNvSpPr txBox="1">
            <a:spLocks noChangeArrowheads="1"/>
          </p:cNvSpPr>
          <p:nvPr/>
        </p:nvSpPr>
        <p:spPr bwMode="auto">
          <a:xfrm>
            <a:off x="179388" y="5975514"/>
            <a:ext cx="8785225" cy="830997"/>
          </a:xfrm>
          <a:prstGeom prst="rect">
            <a:avLst/>
          </a:prstGeom>
          <a:solidFill>
            <a:schemeClr val="bg1"/>
          </a:solidFill>
          <a:ln w="38100">
            <a:solidFill>
              <a:srgbClr val="00B0F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u="sng" dirty="0">
                <a:latin typeface="Comic Sans MS" pitchFamily="66" charset="0"/>
              </a:rPr>
              <a:t>Challenge</a:t>
            </a:r>
            <a:r>
              <a:rPr lang="en-GB" altLang="en-US" sz="2400" dirty="0">
                <a:latin typeface="Comic Sans MS" pitchFamily="66" charset="0"/>
              </a:rPr>
              <a:t>: What does the result mean and for what country might it be? Justify your answer.  </a:t>
            </a:r>
          </a:p>
        </p:txBody>
      </p:sp>
    </p:spTree>
    <p:extLst>
      <p:ext uri="{BB962C8B-B14F-4D97-AF65-F5344CB8AC3E}">
        <p14:creationId xmlns:p14="http://schemas.microsoft.com/office/powerpoint/2010/main" val="168263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blinds(horizontal)">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65" name="Group 49"/>
          <p:cNvGraphicFramePr>
            <a:graphicFrameLocks noGrp="1"/>
          </p:cNvGraphicFramePr>
          <p:nvPr>
            <p:extLst>
              <p:ext uri="{D42A27DB-BD31-4B8C-83A1-F6EECF244321}">
                <p14:modId xmlns:p14="http://schemas.microsoft.com/office/powerpoint/2010/main" val="3512599753"/>
              </p:ext>
            </p:extLst>
          </p:nvPr>
        </p:nvGraphicFramePr>
        <p:xfrm>
          <a:off x="71438" y="549275"/>
          <a:ext cx="8964614" cy="5975746"/>
        </p:xfrm>
        <a:graphic>
          <a:graphicData uri="http://schemas.openxmlformats.org/drawingml/2006/table">
            <a:tbl>
              <a:tblPr/>
              <a:tblGrid>
                <a:gridCol w="1333554">
                  <a:extLst>
                    <a:ext uri="{9D8B030D-6E8A-4147-A177-3AD203B41FA5}">
                      <a16:colId xmlns:a16="http://schemas.microsoft.com/office/drawing/2014/main" val="20000"/>
                    </a:ext>
                  </a:extLst>
                </a:gridCol>
                <a:gridCol w="179885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2447828">
                  <a:extLst>
                    <a:ext uri="{9D8B030D-6E8A-4147-A177-3AD203B41FA5}">
                      <a16:colId xmlns:a16="http://schemas.microsoft.com/office/drawing/2014/main" val="20004"/>
                    </a:ext>
                  </a:extLst>
                </a:gridCol>
              </a:tblGrid>
              <a:tr h="93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a:ln>
                            <a:noFill/>
                          </a:ln>
                          <a:solidFill>
                            <a:schemeClr val="tx1"/>
                          </a:solidFill>
                          <a:effectLst/>
                          <a:latin typeface="Comic Sans MS" pitchFamily="66" charset="0"/>
                        </a:rPr>
                        <a:t>Country </a:t>
                      </a:r>
                      <a:endParaRPr kumimoji="0" lang="en-US" sz="1600" b="1" i="0" u="none" strike="noStrike" cap="none" normalizeH="0" baseline="0" dirty="0">
                        <a:ln>
                          <a:noFill/>
                        </a:ln>
                        <a:solidFill>
                          <a:schemeClr val="tx1"/>
                        </a:solidFill>
                        <a:effectLst/>
                        <a:latin typeface="Comic Sans MS" pitchFamily="66"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altLang="en-US" sz="1600" dirty="0">
                          <a:latin typeface="Comic Sans MS" pitchFamily="66" charset="0"/>
                        </a:rPr>
                        <a:t>% population aged 0-14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altLang="en-US" sz="1600" dirty="0">
                          <a:latin typeface="Comic Sans MS" pitchFamily="66" charset="0"/>
                        </a:rPr>
                        <a:t>% population aged 65 and over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altLang="en-US" sz="1600" dirty="0">
                          <a:latin typeface="Comic Sans MS" pitchFamily="66" charset="0"/>
                        </a:rPr>
                        <a:t>%population aged 15-64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altLang="en-US" sz="1600" u="sng" dirty="0">
                          <a:latin typeface="Comic Sans MS" pitchFamily="66" charset="0"/>
                        </a:rPr>
                        <a:t>Dependency r</a:t>
                      </a:r>
                      <a:r>
                        <a:rPr lang="de-DE" altLang="en-US" sz="1600" u="sng" dirty="0">
                          <a:latin typeface="Comic Sans MS" pitchFamily="66" charset="0"/>
                        </a:rPr>
                        <a:t>atio</a:t>
                      </a:r>
                      <a:endParaRPr lang="en-US" altLang="en-US" sz="1600" u="sng" dirty="0">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818">
                <a:tc>
                  <a:txBody>
                    <a:bodyPr/>
                    <a:lstStyle/>
                    <a:p>
                      <a:pPr algn="ctr"/>
                      <a:r>
                        <a:rPr lang="en-GB" sz="1600" dirty="0">
                          <a:latin typeface="Comic Sans MS" pitchFamily="66" charset="0"/>
                        </a:rPr>
                        <a:t>Germany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7814">
                <a:tc>
                  <a:txBody>
                    <a:bodyPr/>
                    <a:lstStyle/>
                    <a:p>
                      <a:pPr algn="ctr"/>
                      <a:r>
                        <a:rPr lang="en-GB" sz="1600" dirty="0">
                          <a:latin typeface="Comic Sans MS" pitchFamily="66" charset="0"/>
                        </a:rPr>
                        <a:t>Japan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91484">
                <a:tc>
                  <a:txBody>
                    <a:bodyPr/>
                    <a:lstStyle/>
                    <a:p>
                      <a:pPr algn="ctr"/>
                      <a:r>
                        <a:rPr lang="en-GB" sz="1600" dirty="0">
                          <a:latin typeface="Comic Sans MS" pitchFamily="66" charset="0"/>
                        </a:rPr>
                        <a:t>Gambia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86253">
                <a:tc>
                  <a:txBody>
                    <a:bodyPr/>
                    <a:lstStyle/>
                    <a:p>
                      <a:r>
                        <a:rPr lang="en-GB" sz="1600" dirty="0">
                          <a:latin typeface="Comic Sans MS" pitchFamily="66" charset="0"/>
                        </a:rPr>
                        <a:t>Bangladesh</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88868">
                <a:tc>
                  <a:txBody>
                    <a:bodyPr/>
                    <a:lstStyle/>
                    <a:p>
                      <a:r>
                        <a:rPr lang="en-GB" sz="1600" dirty="0">
                          <a:latin typeface="Comic Sans MS" pitchFamily="66" charset="0"/>
                        </a:rPr>
                        <a:t>Australia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495" name="Text Box 48"/>
          <p:cNvSpPr txBox="1">
            <a:spLocks noChangeArrowheads="1"/>
          </p:cNvSpPr>
          <p:nvPr/>
        </p:nvSpPr>
        <p:spPr bwMode="auto">
          <a:xfrm>
            <a:off x="71438" y="44450"/>
            <a:ext cx="8964612" cy="400050"/>
          </a:xfrm>
          <a:prstGeom prst="rect">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000" u="sng" dirty="0">
                <a:latin typeface="Comic Sans MS" pitchFamily="66" charset="0"/>
              </a:rPr>
              <a:t>Dependency rates </a:t>
            </a:r>
            <a:endParaRPr lang="en-US" altLang="en-US" sz="2000" u="sng" dirty="0">
              <a:latin typeface="Comic Sans MS" pitchFamily="66" charset="0"/>
            </a:endParaRPr>
          </a:p>
        </p:txBody>
      </p:sp>
      <p:sp>
        <p:nvSpPr>
          <p:cNvPr id="2" name="Rectangle 1"/>
          <p:cNvSpPr/>
          <p:nvPr/>
        </p:nvSpPr>
        <p:spPr>
          <a:xfrm>
            <a:off x="179512" y="90586"/>
            <a:ext cx="1055097" cy="307777"/>
          </a:xfrm>
          <a:prstGeom prst="rect">
            <a:avLst/>
          </a:prstGeom>
          <a:ln w="28575">
            <a:solidFill>
              <a:srgbClr val="00FF00"/>
            </a:solidFill>
          </a:ln>
        </p:spPr>
        <p:txBody>
          <a:bodyPr wrap="none">
            <a:spAutoFit/>
          </a:bodyPr>
          <a:lstStyle/>
          <a:p>
            <a:pPr algn="ctr">
              <a:spcBef>
                <a:spcPct val="50000"/>
              </a:spcBef>
            </a:pPr>
            <a:r>
              <a:rPr lang="en-GB" altLang="en-US" sz="1400" u="sng" dirty="0">
                <a:latin typeface="Comic Sans MS" pitchFamily="66" charset="0"/>
              </a:rPr>
              <a:t>Homework</a:t>
            </a:r>
            <a:endParaRPr lang="en-US" altLang="en-US" u="sng" dirty="0">
              <a:latin typeface="Comic Sans MS" pitchFamily="66" charset="0"/>
            </a:endParaRPr>
          </a:p>
        </p:txBody>
      </p:sp>
      <p:sp>
        <p:nvSpPr>
          <p:cNvPr id="5" name="Rectangle 4"/>
          <p:cNvSpPr/>
          <p:nvPr/>
        </p:nvSpPr>
        <p:spPr>
          <a:xfrm>
            <a:off x="7812360" y="90586"/>
            <a:ext cx="1055097" cy="307777"/>
          </a:xfrm>
          <a:prstGeom prst="rect">
            <a:avLst/>
          </a:prstGeom>
          <a:ln w="28575">
            <a:solidFill>
              <a:srgbClr val="00FF00"/>
            </a:solidFill>
          </a:ln>
        </p:spPr>
        <p:txBody>
          <a:bodyPr wrap="none">
            <a:spAutoFit/>
          </a:bodyPr>
          <a:lstStyle/>
          <a:p>
            <a:pPr algn="ctr">
              <a:spcBef>
                <a:spcPct val="50000"/>
              </a:spcBef>
            </a:pPr>
            <a:r>
              <a:rPr lang="en-GB" altLang="en-US" sz="1400" u="sng" dirty="0">
                <a:latin typeface="Comic Sans MS" pitchFamily="66" charset="0"/>
              </a:rPr>
              <a:t>Homework</a:t>
            </a:r>
            <a:endParaRPr lang="en-US" altLang="en-US" u="sng" dirty="0">
              <a:latin typeface="Comic Sans MS" pitchFamily="66" charset="0"/>
            </a:endParaRPr>
          </a:p>
        </p:txBody>
      </p:sp>
    </p:spTree>
    <p:extLst>
      <p:ext uri="{BB962C8B-B14F-4D97-AF65-F5344CB8AC3E}">
        <p14:creationId xmlns:p14="http://schemas.microsoft.com/office/powerpoint/2010/main" val="173035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4"/>
          <p:cNvSpPr txBox="1">
            <a:spLocks noChangeArrowheads="1"/>
          </p:cNvSpPr>
          <p:nvPr/>
        </p:nvSpPr>
        <p:spPr bwMode="auto">
          <a:xfrm>
            <a:off x="179388" y="123825"/>
            <a:ext cx="8785225" cy="461665"/>
          </a:xfrm>
          <a:prstGeom prst="rect">
            <a:avLst/>
          </a:prstGeom>
          <a:solidFill>
            <a:schemeClr val="bg1"/>
          </a:solidFill>
          <a:ln w="38100">
            <a:solidFill>
              <a:srgbClr val="FF00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u="sng" dirty="0">
                <a:latin typeface="Comic Sans MS" pitchFamily="66" charset="0"/>
              </a:rPr>
              <a:t>Own Calculation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24" y="1988840"/>
            <a:ext cx="5090468" cy="3793302"/>
          </a:xfrm>
          <a:prstGeom prst="rect">
            <a:avLst/>
          </a:prstGeom>
          <a:noFill/>
          <a:ln w="28575">
            <a:solidFill>
              <a:srgbClr val="00FF00"/>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 Box 44"/>
          <p:cNvSpPr txBox="1">
            <a:spLocks noChangeArrowheads="1"/>
          </p:cNvSpPr>
          <p:nvPr/>
        </p:nvSpPr>
        <p:spPr bwMode="auto">
          <a:xfrm>
            <a:off x="176538" y="692696"/>
            <a:ext cx="8785225" cy="1015663"/>
          </a:xfrm>
          <a:prstGeom prst="rect">
            <a:avLst/>
          </a:prstGeom>
          <a:solidFill>
            <a:schemeClr val="bg1"/>
          </a:solidFill>
          <a:ln w="38100">
            <a:solidFill>
              <a:srgbClr val="00FF00"/>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000" u="sng" dirty="0">
                <a:latin typeface="Comic Sans MS" pitchFamily="66" charset="0"/>
              </a:rPr>
              <a:t>Homework: </a:t>
            </a:r>
            <a:r>
              <a:rPr lang="en-GB" altLang="en-US" sz="2000" dirty="0">
                <a:latin typeface="Comic Sans MS" pitchFamily="66" charset="0"/>
              </a:rPr>
              <a:t>Please complete the homework sheet and calculate the dependency ration for each of the nations. Please ensure to show your working out on a separate sheet.  </a:t>
            </a:r>
          </a:p>
        </p:txBody>
      </p:sp>
      <p:sp>
        <p:nvSpPr>
          <p:cNvPr id="5" name="Text Box 44"/>
          <p:cNvSpPr txBox="1">
            <a:spLocks noChangeArrowheads="1"/>
          </p:cNvSpPr>
          <p:nvPr/>
        </p:nvSpPr>
        <p:spPr bwMode="auto">
          <a:xfrm>
            <a:off x="5436096" y="1988840"/>
            <a:ext cx="3557353" cy="1631216"/>
          </a:xfrm>
          <a:prstGeom prst="rect">
            <a:avLst/>
          </a:prstGeom>
          <a:solidFill>
            <a:schemeClr val="bg1"/>
          </a:solidFill>
          <a:ln w="38100">
            <a:solidFill>
              <a:srgbClr val="00FF0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000" u="sng" dirty="0">
                <a:latin typeface="Comic Sans MS" pitchFamily="66" charset="0"/>
              </a:rPr>
              <a:t>Homework: </a:t>
            </a:r>
            <a:r>
              <a:rPr lang="en-GB" altLang="en-US" sz="2000" dirty="0">
                <a:latin typeface="Comic Sans MS" pitchFamily="66" charset="0"/>
              </a:rPr>
              <a:t>Please also write down the source of your information. To help you out I have provided some guidance. Please see below. </a:t>
            </a:r>
          </a:p>
        </p:txBody>
      </p:sp>
      <p:sp>
        <p:nvSpPr>
          <p:cNvPr id="6" name="Text Box 44"/>
          <p:cNvSpPr txBox="1">
            <a:spLocks noChangeArrowheads="1"/>
          </p:cNvSpPr>
          <p:nvPr/>
        </p:nvSpPr>
        <p:spPr bwMode="auto">
          <a:xfrm>
            <a:off x="5436096" y="3876227"/>
            <a:ext cx="3557353" cy="2708434"/>
          </a:xfrm>
          <a:prstGeom prst="rect">
            <a:avLst/>
          </a:prstGeom>
          <a:solidFill>
            <a:schemeClr val="bg1"/>
          </a:solidFill>
          <a:ln w="38100">
            <a:solidFill>
              <a:srgbClr val="7030A0"/>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000" u="sng" dirty="0">
                <a:latin typeface="Comic Sans MS" pitchFamily="66" charset="0"/>
              </a:rPr>
              <a:t>Sources: </a:t>
            </a:r>
          </a:p>
          <a:p>
            <a:pPr eaLnBrk="1" hangingPunct="1">
              <a:spcBef>
                <a:spcPct val="50000"/>
              </a:spcBef>
              <a:buFontTx/>
              <a:buNone/>
            </a:pPr>
            <a:r>
              <a:rPr lang="en-GB" altLang="en-US" sz="2000" dirty="0">
                <a:latin typeface="Comic Sans MS" pitchFamily="66" charset="0"/>
                <a:hlinkClick r:id="rId3"/>
              </a:rPr>
              <a:t>www.quandl.com</a:t>
            </a:r>
            <a:endParaRPr lang="en-GB" altLang="en-US" sz="2000" dirty="0">
              <a:latin typeface="Comic Sans MS" pitchFamily="66" charset="0"/>
            </a:endParaRPr>
          </a:p>
          <a:p>
            <a:pPr eaLnBrk="1" hangingPunct="1">
              <a:spcBef>
                <a:spcPct val="50000"/>
              </a:spcBef>
              <a:buFontTx/>
              <a:buNone/>
            </a:pPr>
            <a:r>
              <a:rPr lang="en-GB" altLang="en-US" sz="2000" dirty="0">
                <a:latin typeface="Comic Sans MS" pitchFamily="66" charset="0"/>
                <a:hlinkClick r:id="rId4"/>
              </a:rPr>
              <a:t>www.gapminder.org</a:t>
            </a:r>
            <a:endParaRPr lang="en-GB" altLang="en-US" sz="2000" dirty="0">
              <a:latin typeface="Comic Sans MS" pitchFamily="66" charset="0"/>
            </a:endParaRPr>
          </a:p>
          <a:p>
            <a:pPr>
              <a:spcBef>
                <a:spcPct val="50000"/>
              </a:spcBef>
              <a:buNone/>
            </a:pPr>
            <a:r>
              <a:rPr lang="en-GB" altLang="en-US" sz="2000" dirty="0">
                <a:latin typeface="Comic Sans MS" pitchFamily="66" charset="0"/>
                <a:hlinkClick r:id="rId5"/>
              </a:rPr>
              <a:t>www.</a:t>
            </a:r>
            <a:r>
              <a:rPr lang="en-US" sz="2000" dirty="0">
                <a:latin typeface="Comic Sans MS" panose="030F0702030302020204" pitchFamily="66" charset="0"/>
                <a:hlinkClick r:id="rId5"/>
              </a:rPr>
              <a:t>data.worldbank.org</a:t>
            </a:r>
            <a:endParaRPr lang="en-US" sz="2000" dirty="0">
              <a:latin typeface="Comic Sans MS" panose="030F0702030302020204" pitchFamily="66" charset="0"/>
            </a:endParaRPr>
          </a:p>
          <a:p>
            <a:pPr>
              <a:spcBef>
                <a:spcPct val="50000"/>
              </a:spcBef>
              <a:buNone/>
            </a:pPr>
            <a:r>
              <a:rPr lang="en-US" sz="2000" dirty="0">
                <a:latin typeface="Comic Sans MS" panose="030F0702030302020204" pitchFamily="66" charset="0"/>
                <a:hlinkClick r:id="rId6"/>
              </a:rPr>
              <a:t>www.cia.gov</a:t>
            </a:r>
            <a:endParaRPr lang="en-US" sz="2000" dirty="0">
              <a:latin typeface="Comic Sans MS" panose="030F0702030302020204" pitchFamily="66" charset="0"/>
            </a:endParaRPr>
          </a:p>
          <a:p>
            <a:pPr>
              <a:spcBef>
                <a:spcPct val="50000"/>
              </a:spcBef>
              <a:buNone/>
            </a:pPr>
            <a:endParaRPr lang="en-US" sz="2000" dirty="0">
              <a:latin typeface="Comic Sans MS" panose="030F0702030302020204" pitchFamily="66" charset="0"/>
            </a:endParaRPr>
          </a:p>
        </p:txBody>
      </p:sp>
    </p:spTree>
    <p:extLst>
      <p:ext uri="{BB962C8B-B14F-4D97-AF65-F5344CB8AC3E}">
        <p14:creationId xmlns:p14="http://schemas.microsoft.com/office/powerpoint/2010/main" val="213814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blinds(horizontal)">
                                      <p:cBhvr>
                                        <p:cTn id="16" dur="500"/>
                                        <p:tgtEl>
                                          <p:spTgt spid="6">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linds(horizontal)">
                                      <p:cBhvr>
                                        <p:cTn id="19" dur="500"/>
                                        <p:tgtEl>
                                          <p:spTgt spid="6">
                                            <p:txEl>
                                              <p:pRg st="1" end="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blinds(horizontal)">
                                      <p:cBhvr>
                                        <p:cTn id="25" dur="500"/>
                                        <p:tgtEl>
                                          <p:spTgt spid="6">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blinds(horizontal)">
                                      <p:cBhvr>
                                        <p:cTn id="2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6725" y="115888"/>
            <a:ext cx="8424863" cy="936625"/>
          </a:xfrm>
          <a:solidFill>
            <a:schemeClr val="bg1"/>
          </a:solidFill>
          <a:ln w="38100">
            <a:solidFill>
              <a:srgbClr val="0000FF"/>
            </a:solidFill>
            <a:miter lim="800000"/>
            <a:headEnd/>
            <a:tailEnd/>
          </a:ln>
        </p:spPr>
        <p:txBody>
          <a:bodyPr/>
          <a:lstStyle/>
          <a:p>
            <a:pPr eaLnBrk="1" hangingPunct="1"/>
            <a:r>
              <a:rPr lang="en-GB" altLang="en-US" sz="2600" u="sng" dirty="0">
                <a:latin typeface="Comic Sans MS" pitchFamily="66" charset="0"/>
              </a:rPr>
              <a:t>Assessment for learning – </a:t>
            </a:r>
            <a:br>
              <a:rPr lang="en-GB" altLang="en-US" sz="2600" u="sng" dirty="0">
                <a:latin typeface="Comic Sans MS" pitchFamily="66" charset="0"/>
              </a:rPr>
            </a:br>
            <a:r>
              <a:rPr lang="en-GB" altLang="en-US" sz="2600" u="sng" dirty="0">
                <a:latin typeface="Comic Sans MS" pitchFamily="66" charset="0"/>
              </a:rPr>
              <a:t>interim progress check</a:t>
            </a:r>
          </a:p>
        </p:txBody>
      </p:sp>
      <p:sp>
        <p:nvSpPr>
          <p:cNvPr id="3" name="Content Placeholder 2"/>
          <p:cNvSpPr>
            <a:spLocks noGrp="1"/>
          </p:cNvSpPr>
          <p:nvPr>
            <p:ph idx="1"/>
          </p:nvPr>
        </p:nvSpPr>
        <p:spPr>
          <a:xfrm>
            <a:off x="395288" y="3429000"/>
            <a:ext cx="8424862" cy="1008063"/>
          </a:xfrm>
          <a:ln w="38100">
            <a:solidFill>
              <a:srgbClr val="0000FF"/>
            </a:solidFill>
          </a:ln>
        </p:spPr>
        <p:txBody>
          <a:bodyPr/>
          <a:lstStyle/>
          <a:p>
            <a:pPr marL="0" indent="0" eaLnBrk="1" hangingPunct="1">
              <a:buFontTx/>
              <a:buNone/>
              <a:defRPr/>
            </a:pPr>
            <a:r>
              <a:rPr lang="en-GB" sz="2600" dirty="0">
                <a:latin typeface="Comic Sans MS" pitchFamily="66" charset="0"/>
              </a:rPr>
              <a:t>Please complete the activity below reflecting on your learning so far in today’s lesson:</a:t>
            </a:r>
          </a:p>
          <a:p>
            <a:pPr eaLnBrk="1" hangingPunct="1">
              <a:defRPr/>
            </a:pPr>
            <a:endParaRPr lang="en-GB" sz="2600" dirty="0">
              <a:latin typeface="Comic Sans MS" pitchFamily="66" charset="0"/>
            </a:endParaRPr>
          </a:p>
        </p:txBody>
      </p:sp>
      <p:sp>
        <p:nvSpPr>
          <p:cNvPr id="18436" name="Content Placeholder 2"/>
          <p:cNvSpPr txBox="1">
            <a:spLocks/>
          </p:cNvSpPr>
          <p:nvPr/>
        </p:nvSpPr>
        <p:spPr bwMode="auto">
          <a:xfrm>
            <a:off x="395288" y="4581525"/>
            <a:ext cx="8424862" cy="2087563"/>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Clr>
                <a:srgbClr val="00007D"/>
              </a:buClr>
              <a:buSzPct val="75000"/>
              <a:buFont typeface="Wingdings" pitchFamily="2" charset="2"/>
              <a:buNone/>
            </a:pPr>
            <a:r>
              <a:rPr lang="en-GB" altLang="en-US" sz="2600">
                <a:solidFill>
                  <a:srgbClr val="000000"/>
                </a:solidFill>
                <a:latin typeface="Comic Sans MS" pitchFamily="66" charset="0"/>
              </a:rPr>
              <a:t>So far in this lesson, I have learnt:</a:t>
            </a:r>
          </a:p>
          <a:p>
            <a:pPr>
              <a:buClr>
                <a:srgbClr val="00007D"/>
              </a:buClr>
            </a:pPr>
            <a:r>
              <a:rPr lang="en-GB" altLang="en-US" sz="2600">
                <a:solidFill>
                  <a:srgbClr val="000000"/>
                </a:solidFill>
                <a:latin typeface="Comic Sans MS" pitchFamily="66" charset="0"/>
              </a:rPr>
              <a:t> </a:t>
            </a:r>
          </a:p>
          <a:p>
            <a:pPr>
              <a:buClr>
                <a:srgbClr val="00007D"/>
              </a:buClr>
            </a:pPr>
            <a:r>
              <a:rPr lang="en-GB" altLang="en-US" sz="2600">
                <a:solidFill>
                  <a:srgbClr val="000000"/>
                </a:solidFill>
                <a:latin typeface="Comic Sans MS" pitchFamily="66" charset="0"/>
              </a:rPr>
              <a:t> </a:t>
            </a:r>
          </a:p>
          <a:p>
            <a:pPr>
              <a:buClr>
                <a:srgbClr val="00007D"/>
              </a:buClr>
            </a:pPr>
            <a:r>
              <a:rPr lang="en-GB" altLang="en-US" sz="2600">
                <a:solidFill>
                  <a:srgbClr val="000000"/>
                </a:solidFill>
                <a:latin typeface="Comic Sans MS" pitchFamily="66" charset="0"/>
              </a:rPr>
              <a:t> </a:t>
            </a:r>
          </a:p>
          <a:p>
            <a:pPr>
              <a:buClr>
                <a:srgbClr val="00007D"/>
              </a:buClr>
              <a:buSzPct val="75000"/>
              <a:buFont typeface="Wingdings" pitchFamily="2" charset="2"/>
              <a:buNone/>
            </a:pPr>
            <a:endParaRPr lang="en-GB" altLang="en-US" sz="2600">
              <a:solidFill>
                <a:srgbClr val="000000"/>
              </a:solidFill>
              <a:latin typeface="Comic Sans MS" pitchFamily="66" charset="0"/>
            </a:endParaRPr>
          </a:p>
          <a:p>
            <a:pPr>
              <a:buClr>
                <a:srgbClr val="00007D"/>
              </a:buClr>
              <a:buSzPct val="75000"/>
              <a:buFont typeface="Wingdings" pitchFamily="2" charset="2"/>
              <a:buChar char="n"/>
            </a:pPr>
            <a:endParaRPr lang="en-GB" altLang="en-US" sz="2600">
              <a:solidFill>
                <a:srgbClr val="000000"/>
              </a:solidFill>
              <a:latin typeface="Comic Sans MS" pitchFamily="66" charset="0"/>
            </a:endParaRPr>
          </a:p>
        </p:txBody>
      </p:sp>
      <p:pic>
        <p:nvPicPr>
          <p:cNvPr id="1843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8" y="1252538"/>
            <a:ext cx="1368425"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5"/>
          <p:cNvSpPr txBox="1">
            <a:spLocks noChangeArrowheads="1"/>
          </p:cNvSpPr>
          <p:nvPr/>
        </p:nvSpPr>
        <p:spPr bwMode="auto">
          <a:xfrm>
            <a:off x="1763713" y="1541373"/>
            <a:ext cx="7058025" cy="1200329"/>
          </a:xfrm>
          <a:prstGeom prst="rect">
            <a:avLst/>
          </a:prstGeom>
          <a:solidFill>
            <a:schemeClr val="bg1"/>
          </a:solidFill>
          <a:ln w="381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b="1" u="sng" dirty="0">
                <a:latin typeface="Comic Sans MS" pitchFamily="66" charset="0"/>
              </a:rPr>
              <a:t>Learning Objective</a:t>
            </a:r>
            <a:r>
              <a:rPr lang="en-US" altLang="en-US" sz="2400" b="1" dirty="0">
                <a:latin typeface="Comic Sans MS" pitchFamily="66" charset="0"/>
              </a:rPr>
              <a:t>: </a:t>
            </a:r>
            <a:r>
              <a:rPr lang="en-US" altLang="en-US" sz="2400" dirty="0">
                <a:latin typeface="Comic Sans MS" pitchFamily="66" charset="0"/>
              </a:rPr>
              <a:t>To explain and evaluate the problems a country may face that has a high dependent population. </a:t>
            </a:r>
          </a:p>
        </p:txBody>
      </p:sp>
    </p:spTree>
    <p:extLst>
      <p:ext uri="{BB962C8B-B14F-4D97-AF65-F5344CB8AC3E}">
        <p14:creationId xmlns:p14="http://schemas.microsoft.com/office/powerpoint/2010/main" val="1896465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8"/>
                                        </p:tgtEl>
                                        <p:attrNameLst>
                                          <p:attrName>style.color</p:attrName>
                                        </p:attrNameLst>
                                      </p:cBhvr>
                                      <p:to>
                                        <a:srgbClr val="FFC000"/>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8">
                                            <p:txEl>
                                              <p:pRg st="0" end="0"/>
                                            </p:txEl>
                                          </p:spTgt>
                                        </p:tgtEl>
                                        <p:attrNameLst>
                                          <p:attrName>style.color</p:attrName>
                                        </p:attrNameLst>
                                      </p:cBhvr>
                                      <p:to>
                                        <a:srgbClr val="007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893</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 for learning –  interim progress check</vt:lpstr>
      <vt:lpstr>PowerPoint Presentation</vt:lpstr>
      <vt:lpstr>PowerPoint Presentation</vt:lpstr>
    </vt:vector>
  </TitlesOfParts>
  <Company>MNS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martin roberts</cp:lastModifiedBy>
  <cp:revision>17</cp:revision>
  <cp:lastPrinted>2015-12-07T17:23:02Z</cp:lastPrinted>
  <dcterms:created xsi:type="dcterms:W3CDTF">2015-11-30T10:49:57Z</dcterms:created>
  <dcterms:modified xsi:type="dcterms:W3CDTF">2017-07-07T10:47:25Z</dcterms:modified>
</cp:coreProperties>
</file>