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1"/>
  </p:notesMasterIdLst>
  <p:sldIdLst>
    <p:sldId id="282" r:id="rId2"/>
    <p:sldId id="286" r:id="rId3"/>
    <p:sldId id="289" r:id="rId4"/>
    <p:sldId id="279" r:id="rId5"/>
    <p:sldId id="283" r:id="rId6"/>
    <p:sldId id="284" r:id="rId7"/>
    <p:sldId id="285" r:id="rId8"/>
    <p:sldId id="287" r:id="rId9"/>
    <p:sldId id="290" r:id="rId10"/>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74" autoAdjust="0"/>
  </p:normalViewPr>
  <p:slideViewPr>
    <p:cSldViewPr>
      <p:cViewPr varScale="1">
        <p:scale>
          <a:sx n="124" d="100"/>
          <a:sy n="124" d="100"/>
        </p:scale>
        <p:origin x="15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3445-10FC-6734-600F-6D6EF8B3329D}"/>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4EC305A7-3315-90EC-38ED-505CFF9CABB3}"/>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19FDD202-FE8D-624F-BD90-CA7FF332F573}" type="datetimeFigureOut">
              <a:rPr lang="en-GB"/>
              <a:pPr>
                <a:defRPr/>
              </a:pPr>
              <a:t>30/11/2022</a:t>
            </a:fld>
            <a:endParaRPr lang="en-GB"/>
          </a:p>
        </p:txBody>
      </p:sp>
      <p:sp>
        <p:nvSpPr>
          <p:cNvPr id="4" name="Slide Image Placeholder 3">
            <a:extLst>
              <a:ext uri="{FF2B5EF4-FFF2-40B4-BE49-F238E27FC236}">
                <a16:creationId xmlns:a16="http://schemas.microsoft.com/office/drawing/2014/main" id="{911C2DF0-9907-4D16-2770-8DF0DEE861AF}"/>
              </a:ext>
            </a:extLst>
          </p:cNvPr>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0D30AFA-0F05-9098-F168-75E5135ED190}"/>
              </a:ext>
            </a:extLst>
          </p:cNvPr>
          <p:cNvSpPr>
            <a:spLocks noGrp="1"/>
          </p:cNvSpPr>
          <p:nvPr>
            <p:ph type="body" sz="quarter" idx="3"/>
          </p:nvPr>
        </p:nvSpPr>
        <p:spPr>
          <a:xfrm>
            <a:off x="679450" y="4691063"/>
            <a:ext cx="5438775" cy="44418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822F900-6AF3-8F42-FB65-3E38FE74E571}"/>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00F86A8C-0507-B7CE-937E-2E09C45660F5}"/>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867399B-3054-A347-9432-E933D1E96C9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ABF06DB-849C-8479-C7BF-63BC07AE6C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6A5665F-7245-A71D-6CB4-BC338C780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Use jelly babies and the information cards to play</a:t>
            </a:r>
          </a:p>
        </p:txBody>
      </p:sp>
      <p:sp>
        <p:nvSpPr>
          <p:cNvPr id="7172" name="Slide Number Placeholder 3">
            <a:extLst>
              <a:ext uri="{FF2B5EF4-FFF2-40B4-BE49-F238E27FC236}">
                <a16:creationId xmlns:a16="http://schemas.microsoft.com/office/drawing/2014/main" id="{0EFC3865-1BB5-B9D1-629B-CF73C6D156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372CF3-7D6E-1741-87D3-FD991885E3FE}"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92B69E44-8193-8D32-4361-4FB808A3DE4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F8D723D-129C-4514-C09F-AAA1AF84DD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BAE93E9-8EF8-7386-1539-83F6320FFA7B}"/>
              </a:ext>
            </a:extLst>
          </p:cNvPr>
          <p:cNvSpPr>
            <a:spLocks noGrp="1" noChangeArrowheads="1"/>
          </p:cNvSpPr>
          <p:nvPr>
            <p:ph type="sldNum" sz="quarter" idx="12"/>
          </p:nvPr>
        </p:nvSpPr>
        <p:spPr>
          <a:ln/>
        </p:spPr>
        <p:txBody>
          <a:bodyPr/>
          <a:lstStyle>
            <a:lvl1pPr>
              <a:defRPr/>
            </a:lvl1pPr>
          </a:lstStyle>
          <a:p>
            <a:fld id="{0A54B303-CB27-1B45-8BB8-5FECDAEF82CB}" type="slidenum">
              <a:rPr lang="en-GB" altLang="en-US"/>
              <a:pPr/>
              <a:t>‹#›</a:t>
            </a:fld>
            <a:endParaRPr lang="en-GB" altLang="en-US"/>
          </a:p>
        </p:txBody>
      </p:sp>
    </p:spTree>
    <p:extLst>
      <p:ext uri="{BB962C8B-B14F-4D97-AF65-F5344CB8AC3E}">
        <p14:creationId xmlns:p14="http://schemas.microsoft.com/office/powerpoint/2010/main" val="270956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E3F5DAC-FD72-0AD6-3670-35ECBEA1F9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EFB5932-56C1-FE42-590A-C3865C314E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2207357-EC7D-CBCC-1931-5DB9AE6F6A84}"/>
              </a:ext>
            </a:extLst>
          </p:cNvPr>
          <p:cNvSpPr>
            <a:spLocks noGrp="1" noChangeArrowheads="1"/>
          </p:cNvSpPr>
          <p:nvPr>
            <p:ph type="sldNum" sz="quarter" idx="12"/>
          </p:nvPr>
        </p:nvSpPr>
        <p:spPr>
          <a:ln/>
        </p:spPr>
        <p:txBody>
          <a:bodyPr/>
          <a:lstStyle>
            <a:lvl1pPr>
              <a:defRPr/>
            </a:lvl1pPr>
          </a:lstStyle>
          <a:p>
            <a:fld id="{D931D6E9-E37C-7B4F-81A6-5F649FD77918}" type="slidenum">
              <a:rPr lang="en-GB" altLang="en-US"/>
              <a:pPr/>
              <a:t>‹#›</a:t>
            </a:fld>
            <a:endParaRPr lang="en-GB" altLang="en-US"/>
          </a:p>
        </p:txBody>
      </p:sp>
    </p:spTree>
    <p:extLst>
      <p:ext uri="{BB962C8B-B14F-4D97-AF65-F5344CB8AC3E}">
        <p14:creationId xmlns:p14="http://schemas.microsoft.com/office/powerpoint/2010/main" val="124273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9BF55B6-7BEB-44FE-042D-009110053C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583A45A-4E21-1F34-B816-BED0FADDFB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55C29A6-6C80-D8BF-EA87-A215128D187D}"/>
              </a:ext>
            </a:extLst>
          </p:cNvPr>
          <p:cNvSpPr>
            <a:spLocks noGrp="1" noChangeArrowheads="1"/>
          </p:cNvSpPr>
          <p:nvPr>
            <p:ph type="sldNum" sz="quarter" idx="12"/>
          </p:nvPr>
        </p:nvSpPr>
        <p:spPr>
          <a:ln/>
        </p:spPr>
        <p:txBody>
          <a:bodyPr/>
          <a:lstStyle>
            <a:lvl1pPr>
              <a:defRPr/>
            </a:lvl1pPr>
          </a:lstStyle>
          <a:p>
            <a:fld id="{DBA8E14C-8464-524A-B921-85B1567F8D48}" type="slidenum">
              <a:rPr lang="en-GB" altLang="en-US"/>
              <a:pPr/>
              <a:t>‹#›</a:t>
            </a:fld>
            <a:endParaRPr lang="en-GB" altLang="en-US"/>
          </a:p>
        </p:txBody>
      </p:sp>
    </p:spTree>
    <p:extLst>
      <p:ext uri="{BB962C8B-B14F-4D97-AF65-F5344CB8AC3E}">
        <p14:creationId xmlns:p14="http://schemas.microsoft.com/office/powerpoint/2010/main" val="182682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FC38B4B-EC81-1AC3-4234-6A55E09C564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3BC1EEF-E00E-229F-1AF1-F7FF590BC92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5EA209D-055A-F52D-92C2-87F8C888EEA0}"/>
              </a:ext>
            </a:extLst>
          </p:cNvPr>
          <p:cNvSpPr>
            <a:spLocks noGrp="1" noChangeArrowheads="1"/>
          </p:cNvSpPr>
          <p:nvPr>
            <p:ph type="sldNum" sz="quarter" idx="12"/>
          </p:nvPr>
        </p:nvSpPr>
        <p:spPr>
          <a:ln/>
        </p:spPr>
        <p:txBody>
          <a:bodyPr/>
          <a:lstStyle>
            <a:lvl1pPr>
              <a:defRPr/>
            </a:lvl1pPr>
          </a:lstStyle>
          <a:p>
            <a:fld id="{AFBFCB6A-5522-1C4A-A547-DC714746F981}" type="slidenum">
              <a:rPr lang="en-GB" altLang="en-US"/>
              <a:pPr/>
              <a:t>‹#›</a:t>
            </a:fld>
            <a:endParaRPr lang="en-GB" altLang="en-US"/>
          </a:p>
        </p:txBody>
      </p:sp>
    </p:spTree>
    <p:extLst>
      <p:ext uri="{BB962C8B-B14F-4D97-AF65-F5344CB8AC3E}">
        <p14:creationId xmlns:p14="http://schemas.microsoft.com/office/powerpoint/2010/main" val="181269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49E7A3-A124-B7AD-CA0E-29F1BE11748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051BB9A-AF65-B0D7-5F30-BAD90B690EC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AF2BBBE-F394-6477-8DC1-40EAE783D11E}"/>
              </a:ext>
            </a:extLst>
          </p:cNvPr>
          <p:cNvSpPr>
            <a:spLocks noGrp="1" noChangeArrowheads="1"/>
          </p:cNvSpPr>
          <p:nvPr>
            <p:ph type="sldNum" sz="quarter" idx="12"/>
          </p:nvPr>
        </p:nvSpPr>
        <p:spPr>
          <a:ln/>
        </p:spPr>
        <p:txBody>
          <a:bodyPr/>
          <a:lstStyle>
            <a:lvl1pPr>
              <a:defRPr/>
            </a:lvl1pPr>
          </a:lstStyle>
          <a:p>
            <a:fld id="{67CC7B2D-37D0-9F44-AB56-271907767F4E}" type="slidenum">
              <a:rPr lang="en-GB" altLang="en-US"/>
              <a:pPr/>
              <a:t>‹#›</a:t>
            </a:fld>
            <a:endParaRPr lang="en-GB" altLang="en-US"/>
          </a:p>
        </p:txBody>
      </p:sp>
    </p:spTree>
    <p:extLst>
      <p:ext uri="{BB962C8B-B14F-4D97-AF65-F5344CB8AC3E}">
        <p14:creationId xmlns:p14="http://schemas.microsoft.com/office/powerpoint/2010/main" val="54350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067F4C5-99FB-8374-AD35-0E08656D30A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BA95FAC-3294-74F9-4EBB-749CF3C192C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D38C099-C974-57FE-3B3E-D574715457F9}"/>
              </a:ext>
            </a:extLst>
          </p:cNvPr>
          <p:cNvSpPr>
            <a:spLocks noGrp="1" noChangeArrowheads="1"/>
          </p:cNvSpPr>
          <p:nvPr>
            <p:ph type="sldNum" sz="quarter" idx="12"/>
          </p:nvPr>
        </p:nvSpPr>
        <p:spPr>
          <a:ln/>
        </p:spPr>
        <p:txBody>
          <a:bodyPr/>
          <a:lstStyle>
            <a:lvl1pPr>
              <a:defRPr/>
            </a:lvl1pPr>
          </a:lstStyle>
          <a:p>
            <a:fld id="{6844CC1C-F7B8-0E4C-8B4F-EC30DC542CC1}" type="slidenum">
              <a:rPr lang="en-GB" altLang="en-US"/>
              <a:pPr/>
              <a:t>‹#›</a:t>
            </a:fld>
            <a:endParaRPr lang="en-GB" altLang="en-US"/>
          </a:p>
        </p:txBody>
      </p:sp>
    </p:spTree>
    <p:extLst>
      <p:ext uri="{BB962C8B-B14F-4D97-AF65-F5344CB8AC3E}">
        <p14:creationId xmlns:p14="http://schemas.microsoft.com/office/powerpoint/2010/main" val="7694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C0D3069C-2EB3-BD6B-5070-8EFAD58A0128}"/>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63E6A75-F879-1388-3C2F-F376BE4398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F8AEAC9-E919-9E5F-1AEC-8E973066C4D7}"/>
              </a:ext>
            </a:extLst>
          </p:cNvPr>
          <p:cNvSpPr>
            <a:spLocks noGrp="1" noChangeArrowheads="1"/>
          </p:cNvSpPr>
          <p:nvPr>
            <p:ph type="sldNum" sz="quarter" idx="12"/>
          </p:nvPr>
        </p:nvSpPr>
        <p:spPr>
          <a:ln/>
        </p:spPr>
        <p:txBody>
          <a:bodyPr/>
          <a:lstStyle>
            <a:lvl1pPr>
              <a:defRPr/>
            </a:lvl1pPr>
          </a:lstStyle>
          <a:p>
            <a:fld id="{493C3B13-9673-3041-97EA-3F5E4C6A7438}" type="slidenum">
              <a:rPr lang="en-GB" altLang="en-US"/>
              <a:pPr/>
              <a:t>‹#›</a:t>
            </a:fld>
            <a:endParaRPr lang="en-GB" altLang="en-US"/>
          </a:p>
        </p:txBody>
      </p:sp>
    </p:spTree>
    <p:extLst>
      <p:ext uri="{BB962C8B-B14F-4D97-AF65-F5344CB8AC3E}">
        <p14:creationId xmlns:p14="http://schemas.microsoft.com/office/powerpoint/2010/main" val="264198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2DF2774-654E-54B1-7713-3DBF5A40D6D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D12768C-79BE-9DB7-1463-E9CC4A5B03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0714A3F-E088-A769-EDCB-C37EDD8FD5E8}"/>
              </a:ext>
            </a:extLst>
          </p:cNvPr>
          <p:cNvSpPr>
            <a:spLocks noGrp="1" noChangeArrowheads="1"/>
          </p:cNvSpPr>
          <p:nvPr>
            <p:ph type="sldNum" sz="quarter" idx="12"/>
          </p:nvPr>
        </p:nvSpPr>
        <p:spPr>
          <a:ln/>
        </p:spPr>
        <p:txBody>
          <a:bodyPr/>
          <a:lstStyle>
            <a:lvl1pPr>
              <a:defRPr/>
            </a:lvl1pPr>
          </a:lstStyle>
          <a:p>
            <a:fld id="{A79F8301-45D1-8D4B-90DB-9969A9D8A594}" type="slidenum">
              <a:rPr lang="en-GB" altLang="en-US"/>
              <a:pPr/>
              <a:t>‹#›</a:t>
            </a:fld>
            <a:endParaRPr lang="en-GB" altLang="en-US"/>
          </a:p>
        </p:txBody>
      </p:sp>
    </p:spTree>
    <p:extLst>
      <p:ext uri="{BB962C8B-B14F-4D97-AF65-F5344CB8AC3E}">
        <p14:creationId xmlns:p14="http://schemas.microsoft.com/office/powerpoint/2010/main" val="373747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E3616C-0A60-284E-FF6B-59C321C8F43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328D723E-67B6-7317-5373-59D5A59F11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01D4EC8-5CCF-B84E-D270-F6812D3EF42E}"/>
              </a:ext>
            </a:extLst>
          </p:cNvPr>
          <p:cNvSpPr>
            <a:spLocks noGrp="1" noChangeArrowheads="1"/>
          </p:cNvSpPr>
          <p:nvPr>
            <p:ph type="sldNum" sz="quarter" idx="12"/>
          </p:nvPr>
        </p:nvSpPr>
        <p:spPr>
          <a:ln/>
        </p:spPr>
        <p:txBody>
          <a:bodyPr/>
          <a:lstStyle>
            <a:lvl1pPr>
              <a:defRPr/>
            </a:lvl1pPr>
          </a:lstStyle>
          <a:p>
            <a:fld id="{3EB532E1-4AED-F242-A9DA-8458C37779DC}" type="slidenum">
              <a:rPr lang="en-GB" altLang="en-US"/>
              <a:pPr/>
              <a:t>‹#›</a:t>
            </a:fld>
            <a:endParaRPr lang="en-GB" altLang="en-US"/>
          </a:p>
        </p:txBody>
      </p:sp>
    </p:spTree>
    <p:extLst>
      <p:ext uri="{BB962C8B-B14F-4D97-AF65-F5344CB8AC3E}">
        <p14:creationId xmlns:p14="http://schemas.microsoft.com/office/powerpoint/2010/main" val="406935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93D06A-C04F-3369-FDE9-8B909987DD7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446C194-B411-7870-BEF9-43FB076330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0AEB1D0-5720-6339-A3C6-DE0D80BF4CC2}"/>
              </a:ext>
            </a:extLst>
          </p:cNvPr>
          <p:cNvSpPr>
            <a:spLocks noGrp="1" noChangeArrowheads="1"/>
          </p:cNvSpPr>
          <p:nvPr>
            <p:ph type="sldNum" sz="quarter" idx="12"/>
          </p:nvPr>
        </p:nvSpPr>
        <p:spPr>
          <a:ln/>
        </p:spPr>
        <p:txBody>
          <a:bodyPr/>
          <a:lstStyle>
            <a:lvl1pPr>
              <a:defRPr/>
            </a:lvl1pPr>
          </a:lstStyle>
          <a:p>
            <a:fld id="{0C1E050D-D2A7-9B47-B286-D8969252E8E5}" type="slidenum">
              <a:rPr lang="en-GB" altLang="en-US"/>
              <a:pPr/>
              <a:t>‹#›</a:t>
            </a:fld>
            <a:endParaRPr lang="en-GB" altLang="en-US"/>
          </a:p>
        </p:txBody>
      </p:sp>
    </p:spTree>
    <p:extLst>
      <p:ext uri="{BB962C8B-B14F-4D97-AF65-F5344CB8AC3E}">
        <p14:creationId xmlns:p14="http://schemas.microsoft.com/office/powerpoint/2010/main" val="37530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A8917C-DABB-F4B2-A7E5-7B494F2D343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F1C17B3-C54F-6153-58CE-22C74956ED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C95EC71-1558-EC06-72D2-6C3AA1D09320}"/>
              </a:ext>
            </a:extLst>
          </p:cNvPr>
          <p:cNvSpPr>
            <a:spLocks noGrp="1" noChangeArrowheads="1"/>
          </p:cNvSpPr>
          <p:nvPr>
            <p:ph type="sldNum" sz="quarter" idx="12"/>
          </p:nvPr>
        </p:nvSpPr>
        <p:spPr>
          <a:ln/>
        </p:spPr>
        <p:txBody>
          <a:bodyPr/>
          <a:lstStyle>
            <a:lvl1pPr>
              <a:defRPr/>
            </a:lvl1pPr>
          </a:lstStyle>
          <a:p>
            <a:fld id="{BFA0DD21-0F94-8F48-BB89-EBE21A3D9FA4}" type="slidenum">
              <a:rPr lang="en-GB" altLang="en-US"/>
              <a:pPr/>
              <a:t>‹#›</a:t>
            </a:fld>
            <a:endParaRPr lang="en-GB" altLang="en-US"/>
          </a:p>
        </p:txBody>
      </p:sp>
    </p:spTree>
    <p:extLst>
      <p:ext uri="{BB962C8B-B14F-4D97-AF65-F5344CB8AC3E}">
        <p14:creationId xmlns:p14="http://schemas.microsoft.com/office/powerpoint/2010/main" val="6624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A6B87B-B949-967D-CFD7-31AF9A49B46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092AF6F-EF84-D609-01B5-FFDBBAD09F5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CE2E8123-E01A-A49D-C87E-7F17468870F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59340C86-D406-06F3-799A-DB9C69FC6ED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D1A53874-8F5F-B929-E6B0-DD1FF52F4B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D8223FC-0446-EE48-B0B2-7D731DA4E9B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GnSYUib3lKo"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video.nationalgeographic.com/video/101-videos/drough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A235CBED-4754-651E-EFA1-ACD01B3A19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92338"/>
            <a:ext cx="7200900" cy="44846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7B267914-5F43-BD80-3A1A-19285ACA99A5}"/>
              </a:ext>
            </a:extLst>
          </p:cNvPr>
          <p:cNvSpPr txBox="1">
            <a:spLocks noChangeArrowheads="1"/>
          </p:cNvSpPr>
          <p:nvPr/>
        </p:nvSpPr>
        <p:spPr bwMode="auto">
          <a:xfrm>
            <a:off x="107950" y="115888"/>
            <a:ext cx="8856663" cy="433387"/>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2000" u="sng" kern="0" dirty="0">
                <a:latin typeface="Comic Sans MS" panose="030F0702030302020204" pitchFamily="66" charset="0"/>
              </a:rPr>
              <a:t>What is drought?</a:t>
            </a:r>
          </a:p>
        </p:txBody>
      </p:sp>
      <p:sp>
        <p:nvSpPr>
          <p:cNvPr id="6" name="Rectangle 3">
            <a:extLst>
              <a:ext uri="{FF2B5EF4-FFF2-40B4-BE49-F238E27FC236}">
                <a16:creationId xmlns:a16="http://schemas.microsoft.com/office/drawing/2014/main" id="{6C99B164-82C5-EE0D-8075-ACFDE89792A3}"/>
              </a:ext>
            </a:extLst>
          </p:cNvPr>
          <p:cNvSpPr txBox="1">
            <a:spLocks noChangeArrowheads="1"/>
          </p:cNvSpPr>
          <p:nvPr/>
        </p:nvSpPr>
        <p:spPr bwMode="auto">
          <a:xfrm>
            <a:off x="107950" y="620713"/>
            <a:ext cx="8856663" cy="720725"/>
          </a:xfrm>
          <a:prstGeom prst="rect">
            <a:avLst/>
          </a:prstGeom>
          <a:noFill/>
          <a:ln w="1905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defRPr/>
            </a:pPr>
            <a:r>
              <a:rPr lang="en-US" altLang="en-US" sz="2000" u="sng" kern="0" dirty="0">
                <a:latin typeface="Comic Sans MS" panose="030F0702030302020204" pitchFamily="66" charset="0"/>
              </a:rPr>
              <a:t>Learning Objective</a:t>
            </a:r>
            <a:r>
              <a:rPr lang="en-US" altLang="en-US" sz="2000" kern="0" dirty="0">
                <a:latin typeface="Comic Sans MS" panose="030F0702030302020204" pitchFamily="66" charset="0"/>
              </a:rPr>
              <a:t>: </a:t>
            </a:r>
            <a:r>
              <a:rPr lang="en-GB" altLang="en-US" sz="2000" kern="0" dirty="0">
                <a:latin typeface="Comic Sans MS" panose="030F0702030302020204" pitchFamily="66" charset="0"/>
              </a:rPr>
              <a:t>Explain the causes of drought, explain its distribution and </a:t>
            </a:r>
            <a:endParaRPr lang="en-US" altLang="en-US" sz="2000" kern="0" dirty="0">
              <a:latin typeface="Comic Sans MS" panose="030F0702030302020204" pitchFamily="66" charset="0"/>
            </a:endParaRPr>
          </a:p>
        </p:txBody>
      </p:sp>
      <p:sp>
        <p:nvSpPr>
          <p:cNvPr id="3077" name="Rectangle 7">
            <a:extLst>
              <a:ext uri="{FF2B5EF4-FFF2-40B4-BE49-F238E27FC236}">
                <a16:creationId xmlns:a16="http://schemas.microsoft.com/office/drawing/2014/main" id="{33547D01-6C6F-2BAC-34A0-414ECBA65166}"/>
              </a:ext>
            </a:extLst>
          </p:cNvPr>
          <p:cNvSpPr>
            <a:spLocks noChangeArrowheads="1"/>
          </p:cNvSpPr>
          <p:nvPr/>
        </p:nvSpPr>
        <p:spPr bwMode="auto">
          <a:xfrm>
            <a:off x="119063" y="1412875"/>
            <a:ext cx="8845550" cy="70802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sz="2000" u="sng">
                <a:latin typeface="Comic Sans MS" panose="030F0902030302020204" pitchFamily="66" charset="0"/>
              </a:rPr>
              <a:t>Starter</a:t>
            </a:r>
            <a:r>
              <a:rPr lang="en-GB" altLang="en-DE" sz="2000">
                <a:latin typeface="Comic Sans MS" panose="030F0902030302020204" pitchFamily="66" charset="0"/>
              </a:rPr>
              <a:t>: Comment on the </a:t>
            </a:r>
            <a:r>
              <a:rPr lang="en-GB" altLang="en-DE" sz="2000" u="sng">
                <a:latin typeface="Comic Sans MS" panose="030F0902030302020204" pitchFamily="66" charset="0"/>
              </a:rPr>
              <a:t>global distribution </a:t>
            </a:r>
            <a:r>
              <a:rPr lang="en-GB" altLang="en-DE" sz="2000">
                <a:latin typeface="Comic Sans MS" panose="030F0902030302020204" pitchFamily="66" charset="0"/>
              </a:rPr>
              <a:t>of extreme and exceptional drought events. </a:t>
            </a:r>
          </a:p>
        </p:txBody>
      </p:sp>
      <p:sp>
        <p:nvSpPr>
          <p:cNvPr id="9" name="Action Button: Movie 8">
            <a:hlinkClick r:id="rId3" highlightClick="1"/>
            <a:extLst>
              <a:ext uri="{FF2B5EF4-FFF2-40B4-BE49-F238E27FC236}">
                <a16:creationId xmlns:a16="http://schemas.microsoft.com/office/drawing/2014/main" id="{4D66E1F6-39A0-5970-EB17-78436D3710A4}"/>
              </a:ext>
            </a:extLst>
          </p:cNvPr>
          <p:cNvSpPr/>
          <p:nvPr/>
        </p:nvSpPr>
        <p:spPr>
          <a:xfrm>
            <a:off x="231775" y="231775"/>
            <a:ext cx="431800" cy="215900"/>
          </a:xfrm>
          <a:prstGeom prst="actionButtonMovie">
            <a:avLst/>
          </a:prstGeom>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Action Button: Movie 9">
            <a:hlinkClick r:id="rId4" highlightClick="1"/>
            <a:extLst>
              <a:ext uri="{FF2B5EF4-FFF2-40B4-BE49-F238E27FC236}">
                <a16:creationId xmlns:a16="http://schemas.microsoft.com/office/drawing/2014/main" id="{E66BA7B9-8648-C720-B007-E81112F79500}"/>
              </a:ext>
            </a:extLst>
          </p:cNvPr>
          <p:cNvSpPr/>
          <p:nvPr/>
        </p:nvSpPr>
        <p:spPr>
          <a:xfrm>
            <a:off x="8459788" y="231775"/>
            <a:ext cx="360362" cy="2159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a:extLst>
              <a:ext uri="{FF2B5EF4-FFF2-40B4-BE49-F238E27FC236}">
                <a16:creationId xmlns:a16="http://schemas.microsoft.com/office/drawing/2014/main" id="{73500B59-C933-73F1-41C6-20E9298D58B4}"/>
              </a:ext>
            </a:extLst>
          </p:cNvPr>
          <p:cNvSpPr>
            <a:spLocks noChangeArrowheads="1"/>
          </p:cNvSpPr>
          <p:nvPr/>
        </p:nvSpPr>
        <p:spPr bwMode="auto">
          <a:xfrm>
            <a:off x="180975" y="225425"/>
            <a:ext cx="8756650" cy="368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Defining Drought</a:t>
            </a:r>
          </a:p>
        </p:txBody>
      </p:sp>
      <p:sp>
        <p:nvSpPr>
          <p:cNvPr id="4099" name="Rectangle 16">
            <a:extLst>
              <a:ext uri="{FF2B5EF4-FFF2-40B4-BE49-F238E27FC236}">
                <a16:creationId xmlns:a16="http://schemas.microsoft.com/office/drawing/2014/main" id="{A427379B-8C77-D8AC-5C77-3FE4284D8E2C}"/>
              </a:ext>
            </a:extLst>
          </p:cNvPr>
          <p:cNvSpPr>
            <a:spLocks noChangeArrowheads="1"/>
          </p:cNvSpPr>
          <p:nvPr/>
        </p:nvSpPr>
        <p:spPr bwMode="auto">
          <a:xfrm>
            <a:off x="180975" y="704850"/>
            <a:ext cx="8756650" cy="923925"/>
          </a:xfrm>
          <a:prstGeom prst="rect">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u="sng">
                <a:latin typeface="Comic Sans MS" panose="030F0902030302020204" pitchFamily="66" charset="0"/>
              </a:rPr>
              <a:t>Language for Learning:</a:t>
            </a:r>
          </a:p>
          <a:p>
            <a:pPr eaLnBrk="1" hangingPunct="1"/>
            <a:r>
              <a:rPr lang="en-GB" altLang="en-DE" u="sng">
                <a:latin typeface="Comic Sans MS" panose="030F0902030302020204" pitchFamily="66" charset="0"/>
              </a:rPr>
              <a:t>Drought-</a:t>
            </a:r>
            <a:r>
              <a:rPr lang="en-GB" altLang="en-DE">
                <a:latin typeface="Comic Sans MS" panose="030F0902030302020204" pitchFamily="66" charset="0"/>
              </a:rPr>
              <a:t> A prolonged period of months and years where supply of water falls below demand.</a:t>
            </a:r>
            <a:endParaRPr lang="en-GB" altLang="en-DE" u="sng">
              <a:latin typeface="Comic Sans MS" panose="030F0902030302020204" pitchFamily="66" charset="0"/>
            </a:endParaRPr>
          </a:p>
        </p:txBody>
      </p:sp>
      <p:pic>
        <p:nvPicPr>
          <p:cNvPr id="4100" name="Picture 19">
            <a:extLst>
              <a:ext uri="{FF2B5EF4-FFF2-40B4-BE49-F238E27FC236}">
                <a16:creationId xmlns:a16="http://schemas.microsoft.com/office/drawing/2014/main" id="{7F6B6C42-B3DF-92B9-ED47-6DA1F45A3C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739900"/>
            <a:ext cx="5589588" cy="49355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101" name="Rectangle 20">
            <a:extLst>
              <a:ext uri="{FF2B5EF4-FFF2-40B4-BE49-F238E27FC236}">
                <a16:creationId xmlns:a16="http://schemas.microsoft.com/office/drawing/2014/main" id="{466F0291-1F3C-5761-E64F-B8CB9C3CBE9E}"/>
              </a:ext>
            </a:extLst>
          </p:cNvPr>
          <p:cNvSpPr>
            <a:spLocks noChangeArrowheads="1"/>
          </p:cNvSpPr>
          <p:nvPr/>
        </p:nvSpPr>
        <p:spPr bwMode="auto">
          <a:xfrm>
            <a:off x="6011863" y="1739900"/>
            <a:ext cx="2938462" cy="92392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u="sng">
                <a:latin typeface="Comic Sans MS" panose="030F0902030302020204" pitchFamily="66" charset="0"/>
              </a:rPr>
              <a:t>Demo: </a:t>
            </a:r>
            <a:r>
              <a:rPr lang="en-GB" altLang="en-DE">
                <a:latin typeface="Comic Sans MS" panose="030F0902030302020204" pitchFamily="66" charset="0"/>
              </a:rPr>
              <a:t>Make notes on the different types of hydrological droughts.</a:t>
            </a:r>
          </a:p>
        </p:txBody>
      </p:sp>
      <p:sp>
        <p:nvSpPr>
          <p:cNvPr id="4102" name="Rectangle 21">
            <a:extLst>
              <a:ext uri="{FF2B5EF4-FFF2-40B4-BE49-F238E27FC236}">
                <a16:creationId xmlns:a16="http://schemas.microsoft.com/office/drawing/2014/main" id="{1B2D723B-FAAD-170B-A054-9B6BF0965169}"/>
              </a:ext>
            </a:extLst>
          </p:cNvPr>
          <p:cNvSpPr>
            <a:spLocks noChangeArrowheads="1"/>
          </p:cNvSpPr>
          <p:nvPr/>
        </p:nvSpPr>
        <p:spPr bwMode="auto">
          <a:xfrm>
            <a:off x="6005513" y="2781300"/>
            <a:ext cx="2938462" cy="2862263"/>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a:latin typeface="Comic Sans MS" panose="030F0902030302020204" pitchFamily="66" charset="0"/>
              </a:rPr>
              <a:t>Meteorological Drought</a:t>
            </a:r>
          </a:p>
          <a:p>
            <a:pPr eaLnBrk="1" hangingPunct="1"/>
            <a:endParaRPr lang="en-GB" altLang="en-DE">
              <a:latin typeface="Comic Sans MS" panose="030F0902030302020204" pitchFamily="66" charset="0"/>
            </a:endParaRPr>
          </a:p>
          <a:p>
            <a:pPr eaLnBrk="1" hangingPunct="1"/>
            <a:endParaRPr lang="en-GB" altLang="en-DE">
              <a:latin typeface="Comic Sans MS" panose="030F0902030302020204" pitchFamily="66" charset="0"/>
            </a:endParaRPr>
          </a:p>
          <a:p>
            <a:pPr eaLnBrk="1" hangingPunct="1"/>
            <a:r>
              <a:rPr lang="en-GB" altLang="en-DE">
                <a:latin typeface="Comic Sans MS" panose="030F0902030302020204" pitchFamily="66" charset="0"/>
              </a:rPr>
              <a:t>Agricultural Drought</a:t>
            </a:r>
          </a:p>
          <a:p>
            <a:pPr eaLnBrk="1" hangingPunct="1"/>
            <a:endParaRPr lang="en-GB" altLang="en-DE">
              <a:latin typeface="Comic Sans MS" panose="030F0902030302020204" pitchFamily="66" charset="0"/>
            </a:endParaRPr>
          </a:p>
          <a:p>
            <a:pPr eaLnBrk="1" hangingPunct="1"/>
            <a:endParaRPr lang="en-GB" altLang="en-DE">
              <a:latin typeface="Comic Sans MS" panose="030F0902030302020204" pitchFamily="66" charset="0"/>
            </a:endParaRPr>
          </a:p>
          <a:p>
            <a:pPr eaLnBrk="1" hangingPunct="1"/>
            <a:r>
              <a:rPr lang="en-GB" altLang="en-DE">
                <a:latin typeface="Comic Sans MS" panose="030F0902030302020204" pitchFamily="66" charset="0"/>
              </a:rPr>
              <a:t>Hydrological Drought</a:t>
            </a:r>
          </a:p>
          <a:p>
            <a:pPr eaLnBrk="1" hangingPunct="1"/>
            <a:endParaRPr lang="en-GB" altLang="en-DE">
              <a:latin typeface="Comic Sans MS" panose="030F0902030302020204" pitchFamily="66" charset="0"/>
            </a:endParaRPr>
          </a:p>
          <a:p>
            <a:pPr eaLnBrk="1" hangingPunct="1"/>
            <a:endParaRPr lang="en-GB" altLang="en-DE">
              <a:latin typeface="Comic Sans MS" panose="030F0902030302020204" pitchFamily="66" charset="0"/>
            </a:endParaRPr>
          </a:p>
          <a:p>
            <a:pPr eaLnBrk="1" hangingPunct="1"/>
            <a:endParaRPr lang="en-GB" altLang="en-DE">
              <a:latin typeface="Comic Sans MS" panose="030F09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58ECEE2-ACF2-8124-B5E6-8A6E83036D6B}"/>
              </a:ext>
            </a:extLst>
          </p:cNvPr>
          <p:cNvSpPr>
            <a:spLocks noChangeArrowheads="1"/>
          </p:cNvSpPr>
          <p:nvPr/>
        </p:nvSpPr>
        <p:spPr bwMode="auto">
          <a:xfrm>
            <a:off x="207963" y="115888"/>
            <a:ext cx="8756650" cy="3698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Why do droughts occur? </a:t>
            </a:r>
          </a:p>
        </p:txBody>
      </p:sp>
      <p:sp>
        <p:nvSpPr>
          <p:cNvPr id="5123" name="Rectangle 7">
            <a:extLst>
              <a:ext uri="{FF2B5EF4-FFF2-40B4-BE49-F238E27FC236}">
                <a16:creationId xmlns:a16="http://schemas.microsoft.com/office/drawing/2014/main" id="{DB7BABA9-C4D0-99B9-1B5D-24F993B02B50}"/>
              </a:ext>
            </a:extLst>
          </p:cNvPr>
          <p:cNvSpPr>
            <a:spLocks noChangeArrowheads="1"/>
          </p:cNvSpPr>
          <p:nvPr/>
        </p:nvSpPr>
        <p:spPr bwMode="auto">
          <a:xfrm>
            <a:off x="193675" y="596900"/>
            <a:ext cx="8756650" cy="36988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u="sng">
                <a:latin typeface="Comic Sans MS" panose="030F0902030302020204" pitchFamily="66" charset="0"/>
              </a:rPr>
              <a:t>Demo</a:t>
            </a:r>
            <a:r>
              <a:rPr lang="en-GB" altLang="en-DE">
                <a:latin typeface="Comic Sans MS" panose="030F0902030302020204" pitchFamily="66" charset="0"/>
              </a:rPr>
              <a:t>: List reasons as to why droughts occur.</a:t>
            </a:r>
          </a:p>
        </p:txBody>
      </p:sp>
      <p:sp>
        <p:nvSpPr>
          <p:cNvPr id="5124" name="Rectangle 8">
            <a:extLst>
              <a:ext uri="{FF2B5EF4-FFF2-40B4-BE49-F238E27FC236}">
                <a16:creationId xmlns:a16="http://schemas.microsoft.com/office/drawing/2014/main" id="{45D74A8E-E93E-1C26-F812-5F4F2D4F2A1D}"/>
              </a:ext>
            </a:extLst>
          </p:cNvPr>
          <p:cNvSpPr>
            <a:spLocks noChangeArrowheads="1"/>
          </p:cNvSpPr>
          <p:nvPr/>
        </p:nvSpPr>
        <p:spPr bwMode="auto">
          <a:xfrm>
            <a:off x="2605088" y="3316288"/>
            <a:ext cx="3933825" cy="369887"/>
          </a:xfrm>
          <a:prstGeom prst="rect">
            <a:avLst/>
          </a:prstGeom>
          <a:noFill/>
          <a:ln w="19050">
            <a:solidFill>
              <a:srgbClr val="99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Reasons as to why droughts occur</a:t>
            </a:r>
          </a:p>
        </p:txBody>
      </p:sp>
      <p:cxnSp>
        <p:nvCxnSpPr>
          <p:cNvPr id="10" name="Straight Arrow Connector 9">
            <a:extLst>
              <a:ext uri="{FF2B5EF4-FFF2-40B4-BE49-F238E27FC236}">
                <a16:creationId xmlns:a16="http://schemas.microsoft.com/office/drawing/2014/main" id="{C80D52F7-5BA6-D83C-19B5-954102EB3DEE}"/>
              </a:ext>
            </a:extLst>
          </p:cNvPr>
          <p:cNvCxnSpPr>
            <a:stCxn id="5124" idx="0"/>
          </p:cNvCxnSpPr>
          <p:nvPr/>
        </p:nvCxnSpPr>
        <p:spPr>
          <a:xfrm flipV="1">
            <a:off x="4572000" y="2205038"/>
            <a:ext cx="0" cy="1111250"/>
          </a:xfrm>
          <a:prstGeom prst="straightConnector1">
            <a:avLst/>
          </a:prstGeom>
          <a:ln w="28575">
            <a:solidFill>
              <a:srgbClr val="99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F18A9E-E490-9765-6F25-C8F264869C80}"/>
              </a:ext>
            </a:extLst>
          </p:cNvPr>
          <p:cNvCxnSpPr/>
          <p:nvPr/>
        </p:nvCxnSpPr>
        <p:spPr>
          <a:xfrm>
            <a:off x="6538913" y="3500438"/>
            <a:ext cx="1079500" cy="0"/>
          </a:xfrm>
          <a:prstGeom prst="straightConnector1">
            <a:avLst/>
          </a:prstGeom>
          <a:ln w="28575">
            <a:solidFill>
              <a:srgbClr val="99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8CF742E-E5A3-7D3A-8430-1C022E6124D2}"/>
              </a:ext>
            </a:extLst>
          </p:cNvPr>
          <p:cNvCxnSpPr/>
          <p:nvPr/>
        </p:nvCxnSpPr>
        <p:spPr>
          <a:xfrm flipH="1">
            <a:off x="1454150" y="3500438"/>
            <a:ext cx="1150938" cy="0"/>
          </a:xfrm>
          <a:prstGeom prst="straightConnector1">
            <a:avLst/>
          </a:prstGeom>
          <a:ln w="28575">
            <a:solidFill>
              <a:srgbClr val="99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F215E0A-2C75-7727-2B6C-D6F3093F9CFC}"/>
              </a:ext>
            </a:extLst>
          </p:cNvPr>
          <p:cNvCxnSpPr/>
          <p:nvPr/>
        </p:nvCxnSpPr>
        <p:spPr>
          <a:xfrm>
            <a:off x="4572000" y="3686175"/>
            <a:ext cx="0" cy="1047750"/>
          </a:xfrm>
          <a:prstGeom prst="straightConnector1">
            <a:avLst/>
          </a:prstGeom>
          <a:ln w="28575">
            <a:solidFill>
              <a:srgbClr val="99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B34421D-C934-60A3-83F3-BEE27BCAEB53}"/>
              </a:ext>
            </a:extLst>
          </p:cNvPr>
          <p:cNvSpPr>
            <a:spLocks noGrp="1" noChangeArrowheads="1"/>
          </p:cNvSpPr>
          <p:nvPr>
            <p:ph type="title"/>
          </p:nvPr>
        </p:nvSpPr>
        <p:spPr>
          <a:xfrm>
            <a:off x="323850" y="115888"/>
            <a:ext cx="8640763" cy="504825"/>
          </a:xfrm>
          <a:ln w="28575">
            <a:solidFill>
              <a:srgbClr val="FF3300"/>
            </a:solidFill>
            <a:miter lim="800000"/>
            <a:headEnd/>
            <a:tailEnd/>
          </a:ln>
        </p:spPr>
        <p:txBody>
          <a:bodyPr/>
          <a:lstStyle/>
          <a:p>
            <a:pPr eaLnBrk="1" hangingPunct="1"/>
            <a:r>
              <a:rPr lang="en-GB" altLang="en-US" sz="2800" u="sng">
                <a:latin typeface="Comic Sans MS" panose="030F0902030302020204" pitchFamily="66" charset="0"/>
              </a:rPr>
              <a:t>Explain the Hydrological Cycle </a:t>
            </a:r>
          </a:p>
        </p:txBody>
      </p:sp>
      <p:sp>
        <p:nvSpPr>
          <p:cNvPr id="6147" name="TextBox 1">
            <a:extLst>
              <a:ext uri="{FF2B5EF4-FFF2-40B4-BE49-F238E27FC236}">
                <a16:creationId xmlns:a16="http://schemas.microsoft.com/office/drawing/2014/main" id="{C44C55D8-A50A-D07C-1A97-0532D873BDC6}"/>
              </a:ext>
            </a:extLst>
          </p:cNvPr>
          <p:cNvSpPr txBox="1">
            <a:spLocks noChangeArrowheads="1"/>
          </p:cNvSpPr>
          <p:nvPr/>
        </p:nvSpPr>
        <p:spPr bwMode="auto">
          <a:xfrm>
            <a:off x="323850" y="5876925"/>
            <a:ext cx="8640763" cy="646113"/>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u="sng">
                <a:latin typeface="Comic Sans MS" panose="030F0902030302020204" pitchFamily="66" charset="0"/>
              </a:rPr>
              <a:t>Challenge</a:t>
            </a:r>
            <a:r>
              <a:rPr lang="en-GB" altLang="en-US" sz="1800">
                <a:latin typeface="Comic Sans MS" panose="030F0902030302020204" pitchFamily="66" charset="0"/>
              </a:rPr>
              <a:t>: Explain what happens when part of the hydrological cycle does not occur, explain some of the problems that a community might have.</a:t>
            </a:r>
          </a:p>
        </p:txBody>
      </p:sp>
      <p:sp>
        <p:nvSpPr>
          <p:cNvPr id="6148" name="Rectangle 3">
            <a:extLst>
              <a:ext uri="{FF2B5EF4-FFF2-40B4-BE49-F238E27FC236}">
                <a16:creationId xmlns:a16="http://schemas.microsoft.com/office/drawing/2014/main" id="{741EA3C0-4993-3E87-0EEA-61D16C62E66D}"/>
              </a:ext>
            </a:extLst>
          </p:cNvPr>
          <p:cNvSpPr txBox="1">
            <a:spLocks noChangeArrowheads="1"/>
          </p:cNvSpPr>
          <p:nvPr/>
        </p:nvSpPr>
        <p:spPr bwMode="auto">
          <a:xfrm>
            <a:off x="323850" y="765175"/>
            <a:ext cx="8640763" cy="863600"/>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DE" sz="2400" u="sng">
                <a:latin typeface="Comic Sans MS" panose="030F0902030302020204" pitchFamily="66" charset="0"/>
              </a:rPr>
              <a:t>Demo</a:t>
            </a:r>
            <a:r>
              <a:rPr lang="en-GB" altLang="en-DE" sz="2400">
                <a:latin typeface="Comic Sans MS" panose="030F0902030302020204" pitchFamily="66" charset="0"/>
              </a:rPr>
              <a:t>: Now you need to draw the Hydrological Cycle for yourself.</a:t>
            </a:r>
          </a:p>
        </p:txBody>
      </p:sp>
      <p:pic>
        <p:nvPicPr>
          <p:cNvPr id="4103" name="Picture 7" descr="http://www.sln.org.uk/geography/schools/blythebridge/images/GCSERi6.jpg">
            <a:extLst>
              <a:ext uri="{FF2B5EF4-FFF2-40B4-BE49-F238E27FC236}">
                <a16:creationId xmlns:a16="http://schemas.microsoft.com/office/drawing/2014/main" id="{79D9D76D-70AB-BAA3-2157-1C3A053FC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1916113"/>
            <a:ext cx="6046787" cy="3556000"/>
          </a:xfrm>
          <a:prstGeom prst="rect">
            <a:avLst/>
          </a:prstGeom>
          <a:noFill/>
          <a:ln w="28575">
            <a:solidFill>
              <a:srgbClr val="99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5122"/>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fade">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050203EA-CD15-0444-ED5C-137E0C3132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821848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a:extLst>
              <a:ext uri="{FF2B5EF4-FFF2-40B4-BE49-F238E27FC236}">
                <a16:creationId xmlns:a16="http://schemas.microsoft.com/office/drawing/2014/main" id="{C463475B-E3E7-9728-D01B-310144FA0EA1}"/>
              </a:ext>
            </a:extLst>
          </p:cNvPr>
          <p:cNvSpPr>
            <a:spLocks noChangeArrowheads="1"/>
          </p:cNvSpPr>
          <p:nvPr/>
        </p:nvSpPr>
        <p:spPr bwMode="auto">
          <a:xfrm>
            <a:off x="90488" y="4652963"/>
            <a:ext cx="8963025" cy="20621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sz="1600">
                <a:latin typeface="Comic Sans MS" panose="030F0902030302020204" pitchFamily="66" charset="0"/>
              </a:rPr>
              <a:t>The ITCZ can shift in position (see map below) depending on the movement of the overhead sun thus, locations that lie within this fluctuating zone will experience wet and dry seasons with rainfall lasting for 5 to 6 months a year on average. The dry seasons will tend to occur with the period where the sub-tropical high-pressure belts lies across a particular area (20-30° North and South) due to the shifting of the ITCZ. This area will experience high pressure which prevents the formation of rain clouds thus, leading to the formation of deserts. The size of these areas will also vary from year to year and in years where the areas are larger, droughts along the desert edges will occur. </a:t>
            </a:r>
          </a:p>
        </p:txBody>
      </p:sp>
      <p:sp>
        <p:nvSpPr>
          <p:cNvPr id="8196" name="Rectangle 3">
            <a:extLst>
              <a:ext uri="{FF2B5EF4-FFF2-40B4-BE49-F238E27FC236}">
                <a16:creationId xmlns:a16="http://schemas.microsoft.com/office/drawing/2014/main" id="{B4689D80-EA29-7138-8030-ECE2E2E70C97}"/>
              </a:ext>
            </a:extLst>
          </p:cNvPr>
          <p:cNvSpPr>
            <a:spLocks noChangeArrowheads="1"/>
          </p:cNvSpPr>
          <p:nvPr/>
        </p:nvSpPr>
        <p:spPr bwMode="auto">
          <a:xfrm>
            <a:off x="207963" y="68263"/>
            <a:ext cx="8756650" cy="3698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Why do droughts occur? 1. Shifting ITCZ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s2.stabroeknews.com/images/2012/06/20120624map-336x246.jpg?f1aff4">
            <a:extLst>
              <a:ext uri="{FF2B5EF4-FFF2-40B4-BE49-F238E27FC236}">
                <a16:creationId xmlns:a16="http://schemas.microsoft.com/office/drawing/2014/main" id="{31830936-77CB-F8CA-9ED8-81AE31AD2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7769225" cy="5113338"/>
          </a:xfrm>
          <a:prstGeom prst="rect">
            <a:avLst/>
          </a:prstGeom>
          <a:noFill/>
          <a:ln w="19050">
            <a:solidFill>
              <a:srgbClr val="9900FF"/>
            </a:solidFill>
            <a:miter lim="800000"/>
            <a:headEnd/>
            <a:tailEnd/>
          </a:ln>
          <a:extLst>
            <a:ext uri="{909E8E84-426E-40DD-AFC4-6F175D3DCCD1}">
              <a14:hiddenFill xmlns:a14="http://schemas.microsoft.com/office/drawing/2010/main">
                <a:solidFill>
                  <a:srgbClr val="FFFFFF"/>
                </a:solidFill>
              </a14:hiddenFill>
            </a:ext>
          </a:extLst>
        </p:spPr>
      </p:pic>
      <p:sp>
        <p:nvSpPr>
          <p:cNvPr id="9219" name="Rectangle 4">
            <a:extLst>
              <a:ext uri="{FF2B5EF4-FFF2-40B4-BE49-F238E27FC236}">
                <a16:creationId xmlns:a16="http://schemas.microsoft.com/office/drawing/2014/main" id="{AF342137-49B5-AFDA-76E5-DB52D42D1207}"/>
              </a:ext>
            </a:extLst>
          </p:cNvPr>
          <p:cNvSpPr>
            <a:spLocks noChangeArrowheads="1"/>
          </p:cNvSpPr>
          <p:nvPr/>
        </p:nvSpPr>
        <p:spPr bwMode="auto">
          <a:xfrm>
            <a:off x="207963" y="68263"/>
            <a:ext cx="8756650" cy="3698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Why do droughts occur? 1. Shifting ITCZ</a:t>
            </a:r>
          </a:p>
        </p:txBody>
      </p:sp>
      <p:sp>
        <p:nvSpPr>
          <p:cNvPr id="9220" name="Rectangle 5">
            <a:extLst>
              <a:ext uri="{FF2B5EF4-FFF2-40B4-BE49-F238E27FC236}">
                <a16:creationId xmlns:a16="http://schemas.microsoft.com/office/drawing/2014/main" id="{40BCCC22-C1AC-6F26-7988-2A8153B975A6}"/>
              </a:ext>
            </a:extLst>
          </p:cNvPr>
          <p:cNvSpPr>
            <a:spLocks noChangeArrowheads="1"/>
          </p:cNvSpPr>
          <p:nvPr/>
        </p:nvSpPr>
        <p:spPr bwMode="auto">
          <a:xfrm>
            <a:off x="173038" y="5445125"/>
            <a:ext cx="8728075" cy="1200150"/>
          </a:xfrm>
          <a:prstGeom prst="rect">
            <a:avLst/>
          </a:prstGeom>
          <a:solidFill>
            <a:schemeClr val="bg1"/>
          </a:solidFill>
          <a:ln w="28575">
            <a:solidFill>
              <a:srgbClr val="9900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a:latin typeface="Comic Sans MS" panose="030F0902030302020204" pitchFamily="66" charset="0"/>
              </a:rPr>
              <a:t>The Hadley cell, named after George Hadley, is a tropical atmospheric circulation which features rising motion near the equator, poleward flow 10–15 kilometers above the surface, descending motion in the subtropics, and equatorward flow near the surface.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AAC7AAB0-AF1C-1B6D-5688-370BFF654E15}"/>
              </a:ext>
            </a:extLst>
          </p:cNvPr>
          <p:cNvSpPr>
            <a:spLocks noChangeArrowheads="1"/>
          </p:cNvSpPr>
          <p:nvPr/>
        </p:nvSpPr>
        <p:spPr bwMode="auto">
          <a:xfrm>
            <a:off x="250825" y="115888"/>
            <a:ext cx="8720138"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Why do droughts occur? 2. El Nino</a:t>
            </a:r>
          </a:p>
        </p:txBody>
      </p:sp>
      <p:sp>
        <p:nvSpPr>
          <p:cNvPr id="10243" name="Rectangle 4">
            <a:extLst>
              <a:ext uri="{FF2B5EF4-FFF2-40B4-BE49-F238E27FC236}">
                <a16:creationId xmlns:a16="http://schemas.microsoft.com/office/drawing/2014/main" id="{651A9F4B-8EBF-4050-0654-A3B5C1085C9C}"/>
              </a:ext>
            </a:extLst>
          </p:cNvPr>
          <p:cNvSpPr>
            <a:spLocks noChangeArrowheads="1"/>
          </p:cNvSpPr>
          <p:nvPr/>
        </p:nvSpPr>
        <p:spPr bwMode="auto">
          <a:xfrm>
            <a:off x="65088" y="4186238"/>
            <a:ext cx="8970962" cy="2555875"/>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en-DE" sz="1600">
                <a:latin typeface="Comic Sans MS" panose="030F0902030302020204" pitchFamily="66" charset="0"/>
              </a:rPr>
              <a:t>El Nino is the term used to describe an extensive warming of the upper ocean in the tropical eastern Pacific lasting up to a year or even more. They are normally linked with a change in atmospheric pressure known as the Southern Oscillation (SO).Under normal atmospheric conditions, pressure rises over the eastern Pacific Ocean and falls over the western Pacific Ocean. This creates a circulation system where the upper air moves from west to east and the surface air from east to west as the trade winds. During El Nino, there is a reversal in these conditions and this allows the ITCZ to migrate southwards and causes the trade winds to weaken in strength or even to be reversed in direction. The air will now descend over South East Asia instead of the eastern pacific, giving us much drier conditions and even droughts at times.</a:t>
            </a:r>
          </a:p>
        </p:txBody>
      </p:sp>
      <p:pic>
        <p:nvPicPr>
          <p:cNvPr id="10244" name="Picture 2" descr="http://faculty.washington.edu/kessler/ENSO/enso_normal_new.gif">
            <a:extLst>
              <a:ext uri="{FF2B5EF4-FFF2-40B4-BE49-F238E27FC236}">
                <a16:creationId xmlns:a16="http://schemas.microsoft.com/office/drawing/2014/main" id="{6ABF350C-3C30-9867-C131-55DBD7697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19125"/>
            <a:ext cx="8720138" cy="33782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7632C06A-BA5D-7303-CFB5-C0413C092666}"/>
              </a:ext>
            </a:extLst>
          </p:cNvPr>
          <p:cNvSpPr>
            <a:spLocks noChangeArrowheads="1"/>
          </p:cNvSpPr>
          <p:nvPr/>
        </p:nvSpPr>
        <p:spPr bwMode="auto">
          <a:xfrm>
            <a:off x="157163" y="730250"/>
            <a:ext cx="8785225" cy="64611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u="sng">
                <a:latin typeface="Comic Sans MS" panose="030F0902030302020204" pitchFamily="66" charset="0"/>
              </a:rPr>
              <a:t>Tricellular model </a:t>
            </a:r>
            <a:r>
              <a:rPr lang="en-GB" altLang="en-DE">
                <a:latin typeface="Comic Sans MS" panose="030F0902030302020204" pitchFamily="66" charset="0"/>
              </a:rPr>
              <a:t>– The relationship between atmospheric circulation and drought conditions. </a:t>
            </a:r>
          </a:p>
        </p:txBody>
      </p:sp>
      <p:sp>
        <p:nvSpPr>
          <p:cNvPr id="11267" name="Rectangle 5">
            <a:extLst>
              <a:ext uri="{FF2B5EF4-FFF2-40B4-BE49-F238E27FC236}">
                <a16:creationId xmlns:a16="http://schemas.microsoft.com/office/drawing/2014/main" id="{DF21BBDC-CF44-64FC-6B7F-E5AAF663F4F2}"/>
              </a:ext>
            </a:extLst>
          </p:cNvPr>
          <p:cNvSpPr>
            <a:spLocks noChangeArrowheads="1"/>
          </p:cNvSpPr>
          <p:nvPr/>
        </p:nvSpPr>
        <p:spPr bwMode="auto">
          <a:xfrm>
            <a:off x="179388" y="177800"/>
            <a:ext cx="8785225" cy="3698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dirty="0">
                <a:latin typeface="Comic Sans MS" panose="030F0902030302020204" pitchFamily="66" charset="0"/>
              </a:rPr>
              <a:t>Freshwater– Drought &amp; Relationship to Deserts</a:t>
            </a:r>
          </a:p>
        </p:txBody>
      </p:sp>
      <p:pic>
        <p:nvPicPr>
          <p:cNvPr id="11268" name="Picture 6">
            <a:extLst>
              <a:ext uri="{FF2B5EF4-FFF2-40B4-BE49-F238E27FC236}">
                <a16:creationId xmlns:a16="http://schemas.microsoft.com/office/drawing/2014/main" id="{8E4B48B0-3300-C7D4-857A-1F52AFF188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3600"/>
            <a:ext cx="8785225" cy="3581400"/>
          </a:xfrm>
          <a:prstGeom prst="rect">
            <a:avLst/>
          </a:prstGeom>
          <a:noFill/>
          <a:ln w="28575">
            <a:solidFill>
              <a:srgbClr val="99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A3931F1-4804-2994-EE5C-E87839926D48}"/>
              </a:ext>
            </a:extLst>
          </p:cNvPr>
          <p:cNvSpPr>
            <a:spLocks noChangeArrowheads="1"/>
          </p:cNvSpPr>
          <p:nvPr/>
        </p:nvSpPr>
        <p:spPr bwMode="auto">
          <a:xfrm>
            <a:off x="179388" y="177800"/>
            <a:ext cx="8785225" cy="3698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DE" u="sng">
                <a:latin typeface="Comic Sans MS" panose="030F0902030302020204" pitchFamily="66" charset="0"/>
              </a:rPr>
              <a:t>IB Hazards – Drought &amp; Relationship to Deserts</a:t>
            </a:r>
          </a:p>
        </p:txBody>
      </p:sp>
      <p:sp>
        <p:nvSpPr>
          <p:cNvPr id="12291" name="Rectangle 4">
            <a:extLst>
              <a:ext uri="{FF2B5EF4-FFF2-40B4-BE49-F238E27FC236}">
                <a16:creationId xmlns:a16="http://schemas.microsoft.com/office/drawing/2014/main" id="{C1FAD189-E8CD-AB61-9473-7D19FCDD2318}"/>
              </a:ext>
            </a:extLst>
          </p:cNvPr>
          <p:cNvSpPr>
            <a:spLocks noChangeArrowheads="1"/>
          </p:cNvSpPr>
          <p:nvPr/>
        </p:nvSpPr>
        <p:spPr bwMode="auto">
          <a:xfrm>
            <a:off x="179388" y="692150"/>
            <a:ext cx="8785225" cy="677863"/>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DE" b="1" u="sng" dirty="0">
                <a:latin typeface="Comic Sans MS" panose="030F0902030302020204" pitchFamily="66" charset="0"/>
                <a:cs typeface="Times New Roman" panose="02020603050405020304" pitchFamily="18" charset="0"/>
              </a:rPr>
              <a:t>Demo:</a:t>
            </a:r>
            <a:r>
              <a:rPr lang="en-US" altLang="en-DE" dirty="0">
                <a:latin typeface="Comic Sans MS" panose="030F0902030302020204" pitchFamily="66" charset="0"/>
                <a:cs typeface="Times New Roman" panose="02020603050405020304" pitchFamily="18" charset="0"/>
              </a:rPr>
              <a:t> Use a highlighter to show physical causes, human causes, effects(Impacts) and management strategies. </a:t>
            </a:r>
            <a:endParaRPr lang="en-GB" altLang="en-DE" sz="2000" dirty="0">
              <a:latin typeface="Comic Sans MS" panose="030F0902030302020204" pitchFamily="66" charset="0"/>
              <a:cs typeface="Times New Roman" panose="02020603050405020304" pitchFamily="18" charset="0"/>
            </a:endParaRPr>
          </a:p>
        </p:txBody>
      </p:sp>
      <p:pic>
        <p:nvPicPr>
          <p:cNvPr id="12292" name="Picture 5">
            <a:extLst>
              <a:ext uri="{FF2B5EF4-FFF2-40B4-BE49-F238E27FC236}">
                <a16:creationId xmlns:a16="http://schemas.microsoft.com/office/drawing/2014/main" id="{BACC3A2C-E267-F523-4764-59A20AC53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6063"/>
            <a:ext cx="3895725" cy="5235575"/>
          </a:xfrm>
          <a:prstGeom prst="rect">
            <a:avLst/>
          </a:prstGeom>
          <a:noFill/>
          <a:ln w="1905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293" name="Rectangle 6">
            <a:extLst>
              <a:ext uri="{FF2B5EF4-FFF2-40B4-BE49-F238E27FC236}">
                <a16:creationId xmlns:a16="http://schemas.microsoft.com/office/drawing/2014/main" id="{CB806DF3-D7D1-313F-C86B-650827612F94}"/>
              </a:ext>
            </a:extLst>
          </p:cNvPr>
          <p:cNvSpPr>
            <a:spLocks noChangeArrowheads="1"/>
          </p:cNvSpPr>
          <p:nvPr/>
        </p:nvSpPr>
        <p:spPr bwMode="auto">
          <a:xfrm>
            <a:off x="4427538" y="1773238"/>
            <a:ext cx="4537075" cy="2676525"/>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DE" sz="2400">
                <a:latin typeface="Comic Sans MS" panose="030F0902030302020204" pitchFamily="66" charset="0"/>
              </a:rPr>
              <a:t>physical causes </a:t>
            </a:r>
          </a:p>
          <a:p>
            <a:pPr eaLnBrk="1" hangingPunct="1"/>
            <a:endParaRPr lang="en-GB" altLang="en-DE" sz="2400">
              <a:latin typeface="Comic Sans MS" panose="030F0902030302020204" pitchFamily="66" charset="0"/>
            </a:endParaRPr>
          </a:p>
          <a:p>
            <a:pPr eaLnBrk="1" hangingPunct="1"/>
            <a:r>
              <a:rPr lang="en-GB" altLang="en-DE" sz="2400">
                <a:latin typeface="Comic Sans MS" panose="030F0902030302020204" pitchFamily="66" charset="0"/>
              </a:rPr>
              <a:t>human causes </a:t>
            </a:r>
          </a:p>
          <a:p>
            <a:pPr eaLnBrk="1" hangingPunct="1"/>
            <a:endParaRPr lang="en-GB" altLang="en-DE" sz="2400">
              <a:latin typeface="Comic Sans MS" panose="030F0902030302020204" pitchFamily="66" charset="0"/>
            </a:endParaRPr>
          </a:p>
          <a:p>
            <a:pPr eaLnBrk="1" hangingPunct="1"/>
            <a:r>
              <a:rPr lang="en-GB" altLang="en-DE" sz="2400">
                <a:latin typeface="Comic Sans MS" panose="030F0902030302020204" pitchFamily="66" charset="0"/>
              </a:rPr>
              <a:t>effects </a:t>
            </a:r>
          </a:p>
          <a:p>
            <a:pPr eaLnBrk="1" hangingPunct="1"/>
            <a:endParaRPr lang="en-GB" altLang="en-DE" sz="2400">
              <a:latin typeface="Comic Sans MS" panose="030F0902030302020204" pitchFamily="66" charset="0"/>
            </a:endParaRPr>
          </a:p>
          <a:p>
            <a:pPr eaLnBrk="1" hangingPunct="1"/>
            <a:r>
              <a:rPr lang="en-GB" altLang="en-DE" sz="2400">
                <a:latin typeface="Comic Sans MS" panose="030F0902030302020204" pitchFamily="66" charset="0"/>
              </a:rPr>
              <a:t>management strategies.</a:t>
            </a:r>
            <a:r>
              <a:rPr lang="en-GB" altLang="en-DE"/>
              <a:t> </a:t>
            </a:r>
          </a:p>
        </p:txBody>
      </p:sp>
      <p:sp>
        <p:nvSpPr>
          <p:cNvPr id="12294" name="Rectangle 7">
            <a:extLst>
              <a:ext uri="{FF2B5EF4-FFF2-40B4-BE49-F238E27FC236}">
                <a16:creationId xmlns:a16="http://schemas.microsoft.com/office/drawing/2014/main" id="{42F13AA6-75A8-29CD-A2D8-BC6881D0FECB}"/>
              </a:ext>
            </a:extLst>
          </p:cNvPr>
          <p:cNvSpPr>
            <a:spLocks noChangeArrowheads="1"/>
          </p:cNvSpPr>
          <p:nvPr/>
        </p:nvSpPr>
        <p:spPr bwMode="auto">
          <a:xfrm>
            <a:off x="7956550" y="1916113"/>
            <a:ext cx="866775" cy="3651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DE" altLang="en-DE" u="sng">
              <a:latin typeface="Comic Sans MS" panose="030F0902030302020204" pitchFamily="66" charset="0"/>
            </a:endParaRPr>
          </a:p>
        </p:txBody>
      </p:sp>
      <p:sp>
        <p:nvSpPr>
          <p:cNvPr id="12295" name="Rectangle 8">
            <a:extLst>
              <a:ext uri="{FF2B5EF4-FFF2-40B4-BE49-F238E27FC236}">
                <a16:creationId xmlns:a16="http://schemas.microsoft.com/office/drawing/2014/main" id="{AAD61A6A-1237-4FBC-1BB7-E3D522097497}"/>
              </a:ext>
            </a:extLst>
          </p:cNvPr>
          <p:cNvSpPr>
            <a:spLocks noChangeArrowheads="1"/>
          </p:cNvSpPr>
          <p:nvPr/>
        </p:nvSpPr>
        <p:spPr bwMode="auto">
          <a:xfrm>
            <a:off x="7956550" y="2636838"/>
            <a:ext cx="866775" cy="3651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DE" altLang="en-DE" u="sng">
              <a:latin typeface="Comic Sans MS" panose="030F0902030302020204" pitchFamily="66" charset="0"/>
            </a:endParaRPr>
          </a:p>
        </p:txBody>
      </p:sp>
      <p:sp>
        <p:nvSpPr>
          <p:cNvPr id="12296" name="Rectangle 9">
            <a:extLst>
              <a:ext uri="{FF2B5EF4-FFF2-40B4-BE49-F238E27FC236}">
                <a16:creationId xmlns:a16="http://schemas.microsoft.com/office/drawing/2014/main" id="{B4B95054-FC3C-899B-D9A9-19B8E3C3D6B9}"/>
              </a:ext>
            </a:extLst>
          </p:cNvPr>
          <p:cNvSpPr>
            <a:spLocks noChangeArrowheads="1"/>
          </p:cNvSpPr>
          <p:nvPr/>
        </p:nvSpPr>
        <p:spPr bwMode="auto">
          <a:xfrm>
            <a:off x="7956550" y="3213100"/>
            <a:ext cx="866775" cy="3984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DE" altLang="en-DE" u="sng">
              <a:latin typeface="Comic Sans MS" panose="030F0902030302020204" pitchFamily="66" charset="0"/>
            </a:endParaRPr>
          </a:p>
        </p:txBody>
      </p:sp>
      <p:sp>
        <p:nvSpPr>
          <p:cNvPr id="12297" name="Rectangle 10">
            <a:extLst>
              <a:ext uri="{FF2B5EF4-FFF2-40B4-BE49-F238E27FC236}">
                <a16:creationId xmlns:a16="http://schemas.microsoft.com/office/drawing/2014/main" id="{7DEF64CB-A5EC-0B94-63A0-AEDF2D1BB14B}"/>
              </a:ext>
            </a:extLst>
          </p:cNvPr>
          <p:cNvSpPr>
            <a:spLocks noChangeArrowheads="1"/>
          </p:cNvSpPr>
          <p:nvPr/>
        </p:nvSpPr>
        <p:spPr bwMode="auto">
          <a:xfrm>
            <a:off x="7956550" y="3856038"/>
            <a:ext cx="866775" cy="4603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DE" altLang="en-DE" u="sng">
              <a:latin typeface="Comic Sans MS" panose="030F0902030302020204" pitchFamily="66"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12414</TotalTime>
  <Words>560</Words>
  <Application>Microsoft Macintosh PowerPoint</Application>
  <PresentationFormat>On-screen Show (4:3)</PresentationFormat>
  <Paragraphs>40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Default Design</vt:lpstr>
      <vt:lpstr>PowerPoint Presentation</vt:lpstr>
      <vt:lpstr>PowerPoint Presentation</vt:lpstr>
      <vt:lpstr>PowerPoint Presentation</vt:lpstr>
      <vt:lpstr>Explain the Hydrological Cycle </vt:lpstr>
      <vt:lpstr>PowerPoint Presentation</vt:lpstr>
      <vt:lpstr>PowerPoint Presentation</vt:lpstr>
      <vt:lpstr>PowerPoint Presentation</vt:lpstr>
      <vt:lpstr>PowerPoint Presentation</vt:lpstr>
      <vt:lpstr>PowerPoint Presentation</vt:lpstr>
    </vt:vector>
  </TitlesOfParts>
  <Company>Kingsbury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&amp; M Population Game!</dc:title>
  <dc:creator>Computer Resources Manager</dc:creator>
  <cp:lastModifiedBy>Roberts, Martin</cp:lastModifiedBy>
  <cp:revision>60</cp:revision>
  <cp:lastPrinted>2011-02-04T10:11:28Z</cp:lastPrinted>
  <dcterms:created xsi:type="dcterms:W3CDTF">2007-03-15T12:17:11Z</dcterms:created>
  <dcterms:modified xsi:type="dcterms:W3CDTF">2022-11-30T08:03:22Z</dcterms:modified>
</cp:coreProperties>
</file>