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3" r:id="rId3"/>
    <p:sldId id="266" r:id="rId4"/>
    <p:sldId id="267" r:id="rId5"/>
    <p:sldId id="276" r:id="rId6"/>
    <p:sldId id="258" r:id="rId7"/>
    <p:sldId id="272" r:id="rId8"/>
    <p:sldId id="261" r:id="rId9"/>
    <p:sldId id="257" r:id="rId10"/>
    <p:sldId id="259" r:id="rId11"/>
    <p:sldId id="271" r:id="rId12"/>
    <p:sldId id="268" r:id="rId13"/>
    <p:sldId id="275" r:id="rId14"/>
    <p:sldId id="274" r:id="rId15"/>
    <p:sldId id="273" r:id="rId16"/>
    <p:sldId id="262"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78D09F-E0E5-4A82-9B5B-BC2B73199D87}">
          <p14:sldIdLst>
            <p14:sldId id="256"/>
            <p14:sldId id="263"/>
            <p14:sldId id="266"/>
            <p14:sldId id="267"/>
            <p14:sldId id="276"/>
            <p14:sldId id="258"/>
            <p14:sldId id="272"/>
            <p14:sldId id="261"/>
            <p14:sldId id="257"/>
            <p14:sldId id="259"/>
            <p14:sldId id="271"/>
            <p14:sldId id="268"/>
            <p14:sldId id="275"/>
            <p14:sldId id="274"/>
          </p14:sldIdLst>
        </p14:section>
        <p14:section name="Worksheet" id="{DFE7D98D-B0B1-4074-9E7D-789F8A6966D7}">
          <p14:sldIdLst>
            <p14:sldId id="273"/>
            <p14:sldId id="262"/>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37" autoAdjust="0"/>
    <p:restoredTop sz="94660"/>
  </p:normalViewPr>
  <p:slideViewPr>
    <p:cSldViewPr snapToGrid="0">
      <p:cViewPr varScale="1">
        <p:scale>
          <a:sx n="112" d="100"/>
          <a:sy n="112" d="100"/>
        </p:scale>
        <p:origin x="6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37107B-BAFE-423B-AB83-6A04332A0D73}" type="doc">
      <dgm:prSet loTypeId="urn:microsoft.com/office/officeart/2005/8/layout/cycle6" loCatId="cycle" qsTypeId="urn:microsoft.com/office/officeart/2005/8/quickstyle/simple1" qsCatId="simple" csTypeId="urn:microsoft.com/office/officeart/2005/8/colors/accent0_2" csCatId="mainScheme" phldr="1"/>
      <dgm:spPr/>
      <dgm:t>
        <a:bodyPr/>
        <a:lstStyle/>
        <a:p>
          <a:endParaRPr lang="en-GB"/>
        </a:p>
      </dgm:t>
    </dgm:pt>
    <dgm:pt modelId="{CAEED650-7A32-4EC2-8A33-D13000123DD3}">
      <dgm:prSet phldrT="[Text]"/>
      <dgm:spPr/>
      <dgm:t>
        <a:bodyPr/>
        <a:lstStyle/>
        <a:p>
          <a:r>
            <a:rPr lang="en-GB" dirty="0">
              <a:latin typeface="Comic Sans MS" panose="030F0902030302020204" pitchFamily="66" charset="0"/>
            </a:rPr>
            <a:t>Index of sustainable Economic Welfare </a:t>
          </a:r>
        </a:p>
      </dgm:t>
    </dgm:pt>
    <dgm:pt modelId="{73F9FE3F-B223-40CB-AFE1-F5574192EDEA}" type="parTrans" cxnId="{CE9C07E1-66CA-4AF9-9F5B-9B2ED9FD52DD}">
      <dgm:prSet/>
      <dgm:spPr/>
      <dgm:t>
        <a:bodyPr/>
        <a:lstStyle/>
        <a:p>
          <a:endParaRPr lang="en-GB"/>
        </a:p>
      </dgm:t>
    </dgm:pt>
    <dgm:pt modelId="{62F6E851-04CB-4A2B-8903-97E0567645F1}" type="sibTrans" cxnId="{CE9C07E1-66CA-4AF9-9F5B-9B2ED9FD52DD}">
      <dgm:prSet/>
      <dgm:spPr/>
      <dgm:t>
        <a:bodyPr/>
        <a:lstStyle/>
        <a:p>
          <a:endParaRPr lang="en-GB"/>
        </a:p>
      </dgm:t>
    </dgm:pt>
    <dgm:pt modelId="{F3021B34-AFAE-4FDB-B21C-EA25A7D8E0E4}">
      <dgm:prSet phldrT="[Text]"/>
      <dgm:spPr/>
      <dgm:t>
        <a:bodyPr/>
        <a:lstStyle/>
        <a:p>
          <a:r>
            <a:rPr lang="en-GB" dirty="0">
              <a:latin typeface="Comic Sans MS" panose="030F0902030302020204" pitchFamily="66" charset="0"/>
            </a:rPr>
            <a:t>Genuine Progress Indicator </a:t>
          </a:r>
        </a:p>
      </dgm:t>
    </dgm:pt>
    <dgm:pt modelId="{B45754C4-BE9E-4ACC-A25B-AD1AC9844D78}" type="parTrans" cxnId="{F36DEE8B-DD19-4575-9C2C-D4AE759447F4}">
      <dgm:prSet/>
      <dgm:spPr/>
      <dgm:t>
        <a:bodyPr/>
        <a:lstStyle/>
        <a:p>
          <a:endParaRPr lang="en-GB"/>
        </a:p>
      </dgm:t>
    </dgm:pt>
    <dgm:pt modelId="{164243A6-0B1E-4449-8B2F-0F51BDE36473}" type="sibTrans" cxnId="{F36DEE8B-DD19-4575-9C2C-D4AE759447F4}">
      <dgm:prSet/>
      <dgm:spPr/>
      <dgm:t>
        <a:bodyPr/>
        <a:lstStyle/>
        <a:p>
          <a:endParaRPr lang="en-GB"/>
        </a:p>
      </dgm:t>
    </dgm:pt>
    <dgm:pt modelId="{74316DF0-6B48-44A5-99F8-6E0F00C50795}">
      <dgm:prSet phldrT="[Text]"/>
      <dgm:spPr/>
      <dgm:t>
        <a:bodyPr/>
        <a:lstStyle/>
        <a:p>
          <a:r>
            <a:rPr lang="en-GB" dirty="0">
              <a:latin typeface="Comic Sans MS" panose="030F0902030302020204" pitchFamily="66" charset="0"/>
            </a:rPr>
            <a:t>Happy Planet Index </a:t>
          </a:r>
        </a:p>
      </dgm:t>
    </dgm:pt>
    <dgm:pt modelId="{49A18D7A-37A2-45F6-B96C-B9304BA7EE04}" type="parTrans" cxnId="{BC947661-2E48-4320-9555-CE2B608F5E41}">
      <dgm:prSet/>
      <dgm:spPr/>
      <dgm:t>
        <a:bodyPr/>
        <a:lstStyle/>
        <a:p>
          <a:endParaRPr lang="en-GB"/>
        </a:p>
      </dgm:t>
    </dgm:pt>
    <dgm:pt modelId="{E0CF7762-2FD3-4713-BC94-1B80DFDDAA6B}" type="sibTrans" cxnId="{BC947661-2E48-4320-9555-CE2B608F5E41}">
      <dgm:prSet/>
      <dgm:spPr/>
      <dgm:t>
        <a:bodyPr/>
        <a:lstStyle/>
        <a:p>
          <a:endParaRPr lang="en-GB"/>
        </a:p>
      </dgm:t>
    </dgm:pt>
    <dgm:pt modelId="{C6D4C0A3-F6C2-4746-A521-1311379B3A50}">
      <dgm:prSet phldrT="[Text]"/>
      <dgm:spPr/>
      <dgm:t>
        <a:bodyPr/>
        <a:lstStyle/>
        <a:p>
          <a:r>
            <a:rPr lang="en-GB" dirty="0">
              <a:latin typeface="Comic Sans MS" panose="030F0902030302020204" pitchFamily="66" charset="0"/>
            </a:rPr>
            <a:t>Living Planet Index </a:t>
          </a:r>
        </a:p>
      </dgm:t>
    </dgm:pt>
    <dgm:pt modelId="{E5DFE2D1-4DE7-435C-B7E5-89B62F353286}" type="parTrans" cxnId="{95299C21-C327-4C2E-BD41-0C92BD4D69B9}">
      <dgm:prSet/>
      <dgm:spPr/>
      <dgm:t>
        <a:bodyPr/>
        <a:lstStyle/>
        <a:p>
          <a:endParaRPr lang="en-GB"/>
        </a:p>
      </dgm:t>
    </dgm:pt>
    <dgm:pt modelId="{AFC485F5-FB11-4927-B8B2-A85F18409065}" type="sibTrans" cxnId="{95299C21-C327-4C2E-BD41-0C92BD4D69B9}">
      <dgm:prSet/>
      <dgm:spPr/>
      <dgm:t>
        <a:bodyPr/>
        <a:lstStyle/>
        <a:p>
          <a:endParaRPr lang="en-GB"/>
        </a:p>
      </dgm:t>
    </dgm:pt>
    <dgm:pt modelId="{93D74FF3-8A28-45C4-8F72-47097E9CBD86}">
      <dgm:prSet phldrT="[Text]"/>
      <dgm:spPr/>
      <dgm:t>
        <a:bodyPr/>
        <a:lstStyle/>
        <a:p>
          <a:r>
            <a:rPr lang="en-GB" dirty="0">
              <a:latin typeface="Comic Sans MS" panose="030F0902030302020204" pitchFamily="66" charset="0"/>
            </a:rPr>
            <a:t>Ecological Footprint </a:t>
          </a:r>
        </a:p>
      </dgm:t>
    </dgm:pt>
    <dgm:pt modelId="{D85564AB-29C5-425A-BAF0-102725C81F22}" type="parTrans" cxnId="{F54B5387-E17B-4D0D-A830-4683AC696DAA}">
      <dgm:prSet/>
      <dgm:spPr/>
      <dgm:t>
        <a:bodyPr/>
        <a:lstStyle/>
        <a:p>
          <a:endParaRPr lang="en-GB"/>
        </a:p>
      </dgm:t>
    </dgm:pt>
    <dgm:pt modelId="{E0B45639-8A01-4AD9-81EF-150653301EA0}" type="sibTrans" cxnId="{F54B5387-E17B-4D0D-A830-4683AC696DAA}">
      <dgm:prSet/>
      <dgm:spPr/>
      <dgm:t>
        <a:bodyPr/>
        <a:lstStyle/>
        <a:p>
          <a:endParaRPr lang="en-GB"/>
        </a:p>
      </dgm:t>
    </dgm:pt>
    <dgm:pt modelId="{6C052DDB-4B0E-4FB8-8783-3C934A789C66}" type="pres">
      <dgm:prSet presAssocID="{4E37107B-BAFE-423B-AB83-6A04332A0D73}" presName="cycle" presStyleCnt="0">
        <dgm:presLayoutVars>
          <dgm:dir/>
          <dgm:resizeHandles val="exact"/>
        </dgm:presLayoutVars>
      </dgm:prSet>
      <dgm:spPr/>
    </dgm:pt>
    <dgm:pt modelId="{0C802D41-1267-45D1-92EC-1BBBD1F978E0}" type="pres">
      <dgm:prSet presAssocID="{CAEED650-7A32-4EC2-8A33-D13000123DD3}" presName="node" presStyleLbl="node1" presStyleIdx="0" presStyleCnt="5">
        <dgm:presLayoutVars>
          <dgm:bulletEnabled val="1"/>
        </dgm:presLayoutVars>
      </dgm:prSet>
      <dgm:spPr/>
    </dgm:pt>
    <dgm:pt modelId="{88D49CAE-8837-4455-96E9-61B4D45CE97E}" type="pres">
      <dgm:prSet presAssocID="{CAEED650-7A32-4EC2-8A33-D13000123DD3}" presName="spNode" presStyleCnt="0"/>
      <dgm:spPr/>
    </dgm:pt>
    <dgm:pt modelId="{300855FF-BD07-4093-85D6-103A7C618BED}" type="pres">
      <dgm:prSet presAssocID="{62F6E851-04CB-4A2B-8903-97E0567645F1}" presName="sibTrans" presStyleLbl="sibTrans1D1" presStyleIdx="0" presStyleCnt="5"/>
      <dgm:spPr/>
    </dgm:pt>
    <dgm:pt modelId="{9B831C1A-E4C7-48FE-835C-7F30048E6199}" type="pres">
      <dgm:prSet presAssocID="{F3021B34-AFAE-4FDB-B21C-EA25A7D8E0E4}" presName="node" presStyleLbl="node1" presStyleIdx="1" presStyleCnt="5">
        <dgm:presLayoutVars>
          <dgm:bulletEnabled val="1"/>
        </dgm:presLayoutVars>
      </dgm:prSet>
      <dgm:spPr/>
    </dgm:pt>
    <dgm:pt modelId="{9262C43C-DC65-4552-BA80-7EED7E9FC39B}" type="pres">
      <dgm:prSet presAssocID="{F3021B34-AFAE-4FDB-B21C-EA25A7D8E0E4}" presName="spNode" presStyleCnt="0"/>
      <dgm:spPr/>
    </dgm:pt>
    <dgm:pt modelId="{C881400E-2DBC-4DB0-B5FA-7E935B9E49E4}" type="pres">
      <dgm:prSet presAssocID="{164243A6-0B1E-4449-8B2F-0F51BDE36473}" presName="sibTrans" presStyleLbl="sibTrans1D1" presStyleIdx="1" presStyleCnt="5"/>
      <dgm:spPr/>
    </dgm:pt>
    <dgm:pt modelId="{504726CB-5B99-4AB3-AEDD-0C62BC0B3F55}" type="pres">
      <dgm:prSet presAssocID="{74316DF0-6B48-44A5-99F8-6E0F00C50795}" presName="node" presStyleLbl="node1" presStyleIdx="2" presStyleCnt="5">
        <dgm:presLayoutVars>
          <dgm:bulletEnabled val="1"/>
        </dgm:presLayoutVars>
      </dgm:prSet>
      <dgm:spPr/>
    </dgm:pt>
    <dgm:pt modelId="{782D77E0-7DE0-43F4-93A6-0C523C0592F2}" type="pres">
      <dgm:prSet presAssocID="{74316DF0-6B48-44A5-99F8-6E0F00C50795}" presName="spNode" presStyleCnt="0"/>
      <dgm:spPr/>
    </dgm:pt>
    <dgm:pt modelId="{044ACB3C-A882-4D10-B2B4-7215F773CB26}" type="pres">
      <dgm:prSet presAssocID="{E0CF7762-2FD3-4713-BC94-1B80DFDDAA6B}" presName="sibTrans" presStyleLbl="sibTrans1D1" presStyleIdx="2" presStyleCnt="5"/>
      <dgm:spPr/>
    </dgm:pt>
    <dgm:pt modelId="{5CE43772-4F00-48AD-85EB-EBB1AE95B72F}" type="pres">
      <dgm:prSet presAssocID="{C6D4C0A3-F6C2-4746-A521-1311379B3A50}" presName="node" presStyleLbl="node1" presStyleIdx="3" presStyleCnt="5">
        <dgm:presLayoutVars>
          <dgm:bulletEnabled val="1"/>
        </dgm:presLayoutVars>
      </dgm:prSet>
      <dgm:spPr/>
    </dgm:pt>
    <dgm:pt modelId="{59FC7449-EC08-4F1D-95ED-4F1C439A6F69}" type="pres">
      <dgm:prSet presAssocID="{C6D4C0A3-F6C2-4746-A521-1311379B3A50}" presName="spNode" presStyleCnt="0"/>
      <dgm:spPr/>
    </dgm:pt>
    <dgm:pt modelId="{1FD3BF3F-CE96-47B4-A4B3-58D92C872DE7}" type="pres">
      <dgm:prSet presAssocID="{AFC485F5-FB11-4927-B8B2-A85F18409065}" presName="sibTrans" presStyleLbl="sibTrans1D1" presStyleIdx="3" presStyleCnt="5"/>
      <dgm:spPr/>
    </dgm:pt>
    <dgm:pt modelId="{CD483DEB-ED46-4EEE-9D3E-1705629590A5}" type="pres">
      <dgm:prSet presAssocID="{93D74FF3-8A28-45C4-8F72-47097E9CBD86}" presName="node" presStyleLbl="node1" presStyleIdx="4" presStyleCnt="5">
        <dgm:presLayoutVars>
          <dgm:bulletEnabled val="1"/>
        </dgm:presLayoutVars>
      </dgm:prSet>
      <dgm:spPr/>
    </dgm:pt>
    <dgm:pt modelId="{B16A2301-F410-4AC2-892A-8AEC1C8FA668}" type="pres">
      <dgm:prSet presAssocID="{93D74FF3-8A28-45C4-8F72-47097E9CBD86}" presName="spNode" presStyleCnt="0"/>
      <dgm:spPr/>
    </dgm:pt>
    <dgm:pt modelId="{CF2DDEF3-1FD8-4F5A-AD89-EB730D418BA9}" type="pres">
      <dgm:prSet presAssocID="{E0B45639-8A01-4AD9-81EF-150653301EA0}" presName="sibTrans" presStyleLbl="sibTrans1D1" presStyleIdx="4" presStyleCnt="5"/>
      <dgm:spPr/>
    </dgm:pt>
  </dgm:ptLst>
  <dgm:cxnLst>
    <dgm:cxn modelId="{3E473F0C-87A7-47F8-888E-0153A1488D81}" type="presOf" srcId="{AFC485F5-FB11-4927-B8B2-A85F18409065}" destId="{1FD3BF3F-CE96-47B4-A4B3-58D92C872DE7}" srcOrd="0" destOrd="0" presId="urn:microsoft.com/office/officeart/2005/8/layout/cycle6"/>
    <dgm:cxn modelId="{E4C8CE1D-8972-4110-9E53-CA277785258E}" type="presOf" srcId="{E0CF7762-2FD3-4713-BC94-1B80DFDDAA6B}" destId="{044ACB3C-A882-4D10-B2B4-7215F773CB26}" srcOrd="0" destOrd="0" presId="urn:microsoft.com/office/officeart/2005/8/layout/cycle6"/>
    <dgm:cxn modelId="{95299C21-C327-4C2E-BD41-0C92BD4D69B9}" srcId="{4E37107B-BAFE-423B-AB83-6A04332A0D73}" destId="{C6D4C0A3-F6C2-4746-A521-1311379B3A50}" srcOrd="3" destOrd="0" parTransId="{E5DFE2D1-4DE7-435C-B7E5-89B62F353286}" sibTransId="{AFC485F5-FB11-4927-B8B2-A85F18409065}"/>
    <dgm:cxn modelId="{9A535433-F3C7-4237-8CE0-9604B2B47286}" type="presOf" srcId="{CAEED650-7A32-4EC2-8A33-D13000123DD3}" destId="{0C802D41-1267-45D1-92EC-1BBBD1F978E0}" srcOrd="0" destOrd="0" presId="urn:microsoft.com/office/officeart/2005/8/layout/cycle6"/>
    <dgm:cxn modelId="{A2AB885C-4BD3-490D-840C-F6520BC15E9F}" type="presOf" srcId="{164243A6-0B1E-4449-8B2F-0F51BDE36473}" destId="{C881400E-2DBC-4DB0-B5FA-7E935B9E49E4}" srcOrd="0" destOrd="0" presId="urn:microsoft.com/office/officeart/2005/8/layout/cycle6"/>
    <dgm:cxn modelId="{4004AE5F-5169-45A6-A25D-1E10C6A07175}" type="presOf" srcId="{74316DF0-6B48-44A5-99F8-6E0F00C50795}" destId="{504726CB-5B99-4AB3-AEDD-0C62BC0B3F55}" srcOrd="0" destOrd="0" presId="urn:microsoft.com/office/officeart/2005/8/layout/cycle6"/>
    <dgm:cxn modelId="{BC947661-2E48-4320-9555-CE2B608F5E41}" srcId="{4E37107B-BAFE-423B-AB83-6A04332A0D73}" destId="{74316DF0-6B48-44A5-99F8-6E0F00C50795}" srcOrd="2" destOrd="0" parTransId="{49A18D7A-37A2-45F6-B96C-B9304BA7EE04}" sibTransId="{E0CF7762-2FD3-4713-BC94-1B80DFDDAA6B}"/>
    <dgm:cxn modelId="{73B47566-305E-4713-8B69-D9E2E2650F5B}" type="presOf" srcId="{4E37107B-BAFE-423B-AB83-6A04332A0D73}" destId="{6C052DDB-4B0E-4FB8-8783-3C934A789C66}" srcOrd="0" destOrd="0" presId="urn:microsoft.com/office/officeart/2005/8/layout/cycle6"/>
    <dgm:cxn modelId="{F54B5387-E17B-4D0D-A830-4683AC696DAA}" srcId="{4E37107B-BAFE-423B-AB83-6A04332A0D73}" destId="{93D74FF3-8A28-45C4-8F72-47097E9CBD86}" srcOrd="4" destOrd="0" parTransId="{D85564AB-29C5-425A-BAF0-102725C81F22}" sibTransId="{E0B45639-8A01-4AD9-81EF-150653301EA0}"/>
    <dgm:cxn modelId="{F36DEE8B-DD19-4575-9C2C-D4AE759447F4}" srcId="{4E37107B-BAFE-423B-AB83-6A04332A0D73}" destId="{F3021B34-AFAE-4FDB-B21C-EA25A7D8E0E4}" srcOrd="1" destOrd="0" parTransId="{B45754C4-BE9E-4ACC-A25B-AD1AC9844D78}" sibTransId="{164243A6-0B1E-4449-8B2F-0F51BDE36473}"/>
    <dgm:cxn modelId="{774DCE9E-E120-45B4-A57E-386F5A1B1756}" type="presOf" srcId="{F3021B34-AFAE-4FDB-B21C-EA25A7D8E0E4}" destId="{9B831C1A-E4C7-48FE-835C-7F30048E6199}" srcOrd="0" destOrd="0" presId="urn:microsoft.com/office/officeart/2005/8/layout/cycle6"/>
    <dgm:cxn modelId="{7B42B5BF-8D24-4A28-988F-114C82446641}" type="presOf" srcId="{E0B45639-8A01-4AD9-81EF-150653301EA0}" destId="{CF2DDEF3-1FD8-4F5A-AD89-EB730D418BA9}" srcOrd="0" destOrd="0" presId="urn:microsoft.com/office/officeart/2005/8/layout/cycle6"/>
    <dgm:cxn modelId="{2E4DCEC3-D02B-4358-BE8F-6585BA4817E0}" type="presOf" srcId="{C6D4C0A3-F6C2-4746-A521-1311379B3A50}" destId="{5CE43772-4F00-48AD-85EB-EBB1AE95B72F}" srcOrd="0" destOrd="0" presId="urn:microsoft.com/office/officeart/2005/8/layout/cycle6"/>
    <dgm:cxn modelId="{54E7BFD4-9643-418D-9E1C-8B14349DEE61}" type="presOf" srcId="{62F6E851-04CB-4A2B-8903-97E0567645F1}" destId="{300855FF-BD07-4093-85D6-103A7C618BED}" srcOrd="0" destOrd="0" presId="urn:microsoft.com/office/officeart/2005/8/layout/cycle6"/>
    <dgm:cxn modelId="{CE9C07E1-66CA-4AF9-9F5B-9B2ED9FD52DD}" srcId="{4E37107B-BAFE-423B-AB83-6A04332A0D73}" destId="{CAEED650-7A32-4EC2-8A33-D13000123DD3}" srcOrd="0" destOrd="0" parTransId="{73F9FE3F-B223-40CB-AFE1-F5574192EDEA}" sibTransId="{62F6E851-04CB-4A2B-8903-97E0567645F1}"/>
    <dgm:cxn modelId="{386BE5E9-A83B-42D1-8123-D2D14E46F4A5}" type="presOf" srcId="{93D74FF3-8A28-45C4-8F72-47097E9CBD86}" destId="{CD483DEB-ED46-4EEE-9D3E-1705629590A5}" srcOrd="0" destOrd="0" presId="urn:microsoft.com/office/officeart/2005/8/layout/cycle6"/>
    <dgm:cxn modelId="{EF4C89C9-5EA0-4FB2-A7C6-303BCC1FD50B}" type="presParOf" srcId="{6C052DDB-4B0E-4FB8-8783-3C934A789C66}" destId="{0C802D41-1267-45D1-92EC-1BBBD1F978E0}" srcOrd="0" destOrd="0" presId="urn:microsoft.com/office/officeart/2005/8/layout/cycle6"/>
    <dgm:cxn modelId="{8D0C8509-7FA5-47D0-935F-605BC9A8CC3C}" type="presParOf" srcId="{6C052DDB-4B0E-4FB8-8783-3C934A789C66}" destId="{88D49CAE-8837-4455-96E9-61B4D45CE97E}" srcOrd="1" destOrd="0" presId="urn:microsoft.com/office/officeart/2005/8/layout/cycle6"/>
    <dgm:cxn modelId="{842CEA2B-1F6A-4AA8-A2AC-C903CBC33742}" type="presParOf" srcId="{6C052DDB-4B0E-4FB8-8783-3C934A789C66}" destId="{300855FF-BD07-4093-85D6-103A7C618BED}" srcOrd="2" destOrd="0" presId="urn:microsoft.com/office/officeart/2005/8/layout/cycle6"/>
    <dgm:cxn modelId="{0D9903A5-8E3C-44D9-AF80-2E3C6A3CAB1E}" type="presParOf" srcId="{6C052DDB-4B0E-4FB8-8783-3C934A789C66}" destId="{9B831C1A-E4C7-48FE-835C-7F30048E6199}" srcOrd="3" destOrd="0" presId="urn:microsoft.com/office/officeart/2005/8/layout/cycle6"/>
    <dgm:cxn modelId="{65A68524-277D-43DE-B211-3A457628402F}" type="presParOf" srcId="{6C052DDB-4B0E-4FB8-8783-3C934A789C66}" destId="{9262C43C-DC65-4552-BA80-7EED7E9FC39B}" srcOrd="4" destOrd="0" presId="urn:microsoft.com/office/officeart/2005/8/layout/cycle6"/>
    <dgm:cxn modelId="{F44871FA-1956-441B-9225-C1920AF2C579}" type="presParOf" srcId="{6C052DDB-4B0E-4FB8-8783-3C934A789C66}" destId="{C881400E-2DBC-4DB0-B5FA-7E935B9E49E4}" srcOrd="5" destOrd="0" presId="urn:microsoft.com/office/officeart/2005/8/layout/cycle6"/>
    <dgm:cxn modelId="{BC1C8468-D4DE-4323-9264-2A2EFD9608FD}" type="presParOf" srcId="{6C052DDB-4B0E-4FB8-8783-3C934A789C66}" destId="{504726CB-5B99-4AB3-AEDD-0C62BC0B3F55}" srcOrd="6" destOrd="0" presId="urn:microsoft.com/office/officeart/2005/8/layout/cycle6"/>
    <dgm:cxn modelId="{FAD43E3B-7F82-4D43-B054-7D47496FC4C7}" type="presParOf" srcId="{6C052DDB-4B0E-4FB8-8783-3C934A789C66}" destId="{782D77E0-7DE0-43F4-93A6-0C523C0592F2}" srcOrd="7" destOrd="0" presId="urn:microsoft.com/office/officeart/2005/8/layout/cycle6"/>
    <dgm:cxn modelId="{45B39303-7B6A-4626-8188-C6D66130C935}" type="presParOf" srcId="{6C052DDB-4B0E-4FB8-8783-3C934A789C66}" destId="{044ACB3C-A882-4D10-B2B4-7215F773CB26}" srcOrd="8" destOrd="0" presId="urn:microsoft.com/office/officeart/2005/8/layout/cycle6"/>
    <dgm:cxn modelId="{E7FB4B01-98D2-407D-A1CD-123C20D79FC2}" type="presParOf" srcId="{6C052DDB-4B0E-4FB8-8783-3C934A789C66}" destId="{5CE43772-4F00-48AD-85EB-EBB1AE95B72F}" srcOrd="9" destOrd="0" presId="urn:microsoft.com/office/officeart/2005/8/layout/cycle6"/>
    <dgm:cxn modelId="{042F0509-9B4C-4F8E-BDE2-542FFF225B6E}" type="presParOf" srcId="{6C052DDB-4B0E-4FB8-8783-3C934A789C66}" destId="{59FC7449-EC08-4F1D-95ED-4F1C439A6F69}" srcOrd="10" destOrd="0" presId="urn:microsoft.com/office/officeart/2005/8/layout/cycle6"/>
    <dgm:cxn modelId="{5E3EC9E4-B0B2-4713-B965-C1224B4123AC}" type="presParOf" srcId="{6C052DDB-4B0E-4FB8-8783-3C934A789C66}" destId="{1FD3BF3F-CE96-47B4-A4B3-58D92C872DE7}" srcOrd="11" destOrd="0" presId="urn:microsoft.com/office/officeart/2005/8/layout/cycle6"/>
    <dgm:cxn modelId="{9A75F06A-8979-43D5-9E4F-15E37B8E7A8E}" type="presParOf" srcId="{6C052DDB-4B0E-4FB8-8783-3C934A789C66}" destId="{CD483DEB-ED46-4EEE-9D3E-1705629590A5}" srcOrd="12" destOrd="0" presId="urn:microsoft.com/office/officeart/2005/8/layout/cycle6"/>
    <dgm:cxn modelId="{967D3DD5-2E3A-452D-A02E-3B72BBC061A8}" type="presParOf" srcId="{6C052DDB-4B0E-4FB8-8783-3C934A789C66}" destId="{B16A2301-F410-4AC2-892A-8AEC1C8FA668}" srcOrd="13" destOrd="0" presId="urn:microsoft.com/office/officeart/2005/8/layout/cycle6"/>
    <dgm:cxn modelId="{2CD5D870-135A-4FC0-885D-430FC2D3FD1C}" type="presParOf" srcId="{6C052DDB-4B0E-4FB8-8783-3C934A789C66}" destId="{CF2DDEF3-1FD8-4F5A-AD89-EB730D418BA9}"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37107B-BAFE-423B-AB83-6A04332A0D73}" type="doc">
      <dgm:prSet loTypeId="urn:microsoft.com/office/officeart/2005/8/layout/cycle6" loCatId="cycle" qsTypeId="urn:microsoft.com/office/officeart/2005/8/quickstyle/simple1" qsCatId="simple" csTypeId="urn:microsoft.com/office/officeart/2005/8/colors/accent1_1" csCatId="accent1" phldr="1"/>
      <dgm:spPr/>
      <dgm:t>
        <a:bodyPr/>
        <a:lstStyle/>
        <a:p>
          <a:endParaRPr lang="en-GB"/>
        </a:p>
      </dgm:t>
    </dgm:pt>
    <dgm:pt modelId="{CAEED650-7A32-4EC2-8A33-D13000123DD3}">
      <dgm:prSet phldrT="[Text]"/>
      <dgm:spPr/>
      <dgm:t>
        <a:bodyPr/>
        <a:lstStyle/>
        <a:p>
          <a:endParaRPr lang="en-GB" dirty="0"/>
        </a:p>
      </dgm:t>
    </dgm:pt>
    <dgm:pt modelId="{73F9FE3F-B223-40CB-AFE1-F5574192EDEA}" type="parTrans" cxnId="{CE9C07E1-66CA-4AF9-9F5B-9B2ED9FD52DD}">
      <dgm:prSet/>
      <dgm:spPr/>
      <dgm:t>
        <a:bodyPr/>
        <a:lstStyle/>
        <a:p>
          <a:endParaRPr lang="en-GB"/>
        </a:p>
      </dgm:t>
    </dgm:pt>
    <dgm:pt modelId="{62F6E851-04CB-4A2B-8903-97E0567645F1}" type="sibTrans" cxnId="{CE9C07E1-66CA-4AF9-9F5B-9B2ED9FD52DD}">
      <dgm:prSet/>
      <dgm:spPr/>
      <dgm:t>
        <a:bodyPr/>
        <a:lstStyle/>
        <a:p>
          <a:endParaRPr lang="en-GB"/>
        </a:p>
      </dgm:t>
    </dgm:pt>
    <dgm:pt modelId="{F3021B34-AFAE-4FDB-B21C-EA25A7D8E0E4}">
      <dgm:prSet phldrT="[Text]"/>
      <dgm:spPr/>
      <dgm:t>
        <a:bodyPr/>
        <a:lstStyle/>
        <a:p>
          <a:endParaRPr lang="en-GB" dirty="0"/>
        </a:p>
      </dgm:t>
    </dgm:pt>
    <dgm:pt modelId="{B45754C4-BE9E-4ACC-A25B-AD1AC9844D78}" type="parTrans" cxnId="{F36DEE8B-DD19-4575-9C2C-D4AE759447F4}">
      <dgm:prSet/>
      <dgm:spPr/>
      <dgm:t>
        <a:bodyPr/>
        <a:lstStyle/>
        <a:p>
          <a:endParaRPr lang="en-GB"/>
        </a:p>
      </dgm:t>
    </dgm:pt>
    <dgm:pt modelId="{164243A6-0B1E-4449-8B2F-0F51BDE36473}" type="sibTrans" cxnId="{F36DEE8B-DD19-4575-9C2C-D4AE759447F4}">
      <dgm:prSet/>
      <dgm:spPr/>
      <dgm:t>
        <a:bodyPr/>
        <a:lstStyle/>
        <a:p>
          <a:endParaRPr lang="en-GB"/>
        </a:p>
      </dgm:t>
    </dgm:pt>
    <dgm:pt modelId="{74316DF0-6B48-44A5-99F8-6E0F00C50795}">
      <dgm:prSet phldrT="[Text]"/>
      <dgm:spPr/>
      <dgm:t>
        <a:bodyPr/>
        <a:lstStyle/>
        <a:p>
          <a:endParaRPr lang="en-GB" dirty="0"/>
        </a:p>
      </dgm:t>
    </dgm:pt>
    <dgm:pt modelId="{49A18D7A-37A2-45F6-B96C-B9304BA7EE04}" type="parTrans" cxnId="{BC947661-2E48-4320-9555-CE2B608F5E41}">
      <dgm:prSet/>
      <dgm:spPr/>
      <dgm:t>
        <a:bodyPr/>
        <a:lstStyle/>
        <a:p>
          <a:endParaRPr lang="en-GB"/>
        </a:p>
      </dgm:t>
    </dgm:pt>
    <dgm:pt modelId="{E0CF7762-2FD3-4713-BC94-1B80DFDDAA6B}" type="sibTrans" cxnId="{BC947661-2E48-4320-9555-CE2B608F5E41}">
      <dgm:prSet/>
      <dgm:spPr/>
      <dgm:t>
        <a:bodyPr/>
        <a:lstStyle/>
        <a:p>
          <a:endParaRPr lang="en-GB"/>
        </a:p>
      </dgm:t>
    </dgm:pt>
    <dgm:pt modelId="{C6D4C0A3-F6C2-4746-A521-1311379B3A50}">
      <dgm:prSet phldrT="[Text]"/>
      <dgm:spPr/>
      <dgm:t>
        <a:bodyPr/>
        <a:lstStyle/>
        <a:p>
          <a:endParaRPr lang="en-GB" dirty="0"/>
        </a:p>
      </dgm:t>
    </dgm:pt>
    <dgm:pt modelId="{E5DFE2D1-4DE7-435C-B7E5-89B62F353286}" type="parTrans" cxnId="{95299C21-C327-4C2E-BD41-0C92BD4D69B9}">
      <dgm:prSet/>
      <dgm:spPr/>
      <dgm:t>
        <a:bodyPr/>
        <a:lstStyle/>
        <a:p>
          <a:endParaRPr lang="en-GB"/>
        </a:p>
      </dgm:t>
    </dgm:pt>
    <dgm:pt modelId="{AFC485F5-FB11-4927-B8B2-A85F18409065}" type="sibTrans" cxnId="{95299C21-C327-4C2E-BD41-0C92BD4D69B9}">
      <dgm:prSet/>
      <dgm:spPr/>
      <dgm:t>
        <a:bodyPr/>
        <a:lstStyle/>
        <a:p>
          <a:endParaRPr lang="en-GB"/>
        </a:p>
      </dgm:t>
    </dgm:pt>
    <dgm:pt modelId="{93D74FF3-8A28-45C4-8F72-47097E9CBD86}">
      <dgm:prSet phldrT="[Text]"/>
      <dgm:spPr/>
      <dgm:t>
        <a:bodyPr/>
        <a:lstStyle/>
        <a:p>
          <a:endParaRPr lang="en-GB" dirty="0"/>
        </a:p>
      </dgm:t>
    </dgm:pt>
    <dgm:pt modelId="{D85564AB-29C5-425A-BAF0-102725C81F22}" type="parTrans" cxnId="{F54B5387-E17B-4D0D-A830-4683AC696DAA}">
      <dgm:prSet/>
      <dgm:spPr/>
      <dgm:t>
        <a:bodyPr/>
        <a:lstStyle/>
        <a:p>
          <a:endParaRPr lang="en-GB"/>
        </a:p>
      </dgm:t>
    </dgm:pt>
    <dgm:pt modelId="{E0B45639-8A01-4AD9-81EF-150653301EA0}" type="sibTrans" cxnId="{F54B5387-E17B-4D0D-A830-4683AC696DAA}">
      <dgm:prSet/>
      <dgm:spPr/>
      <dgm:t>
        <a:bodyPr/>
        <a:lstStyle/>
        <a:p>
          <a:endParaRPr lang="en-GB"/>
        </a:p>
      </dgm:t>
    </dgm:pt>
    <dgm:pt modelId="{6C052DDB-4B0E-4FB8-8783-3C934A789C66}" type="pres">
      <dgm:prSet presAssocID="{4E37107B-BAFE-423B-AB83-6A04332A0D73}" presName="cycle" presStyleCnt="0">
        <dgm:presLayoutVars>
          <dgm:dir/>
          <dgm:resizeHandles val="exact"/>
        </dgm:presLayoutVars>
      </dgm:prSet>
      <dgm:spPr/>
    </dgm:pt>
    <dgm:pt modelId="{0C802D41-1267-45D1-92EC-1BBBD1F978E0}" type="pres">
      <dgm:prSet presAssocID="{CAEED650-7A32-4EC2-8A33-D13000123DD3}" presName="node" presStyleLbl="node1" presStyleIdx="0" presStyleCnt="5" custRadScaleRad="105687" custRadScaleInc="1242">
        <dgm:presLayoutVars>
          <dgm:bulletEnabled val="1"/>
        </dgm:presLayoutVars>
      </dgm:prSet>
      <dgm:spPr/>
    </dgm:pt>
    <dgm:pt modelId="{88D49CAE-8837-4455-96E9-61B4D45CE97E}" type="pres">
      <dgm:prSet presAssocID="{CAEED650-7A32-4EC2-8A33-D13000123DD3}" presName="spNode" presStyleCnt="0"/>
      <dgm:spPr/>
    </dgm:pt>
    <dgm:pt modelId="{300855FF-BD07-4093-85D6-103A7C618BED}" type="pres">
      <dgm:prSet presAssocID="{62F6E851-04CB-4A2B-8903-97E0567645F1}" presName="sibTrans" presStyleLbl="sibTrans1D1" presStyleIdx="0" presStyleCnt="5"/>
      <dgm:spPr/>
    </dgm:pt>
    <dgm:pt modelId="{9B831C1A-E4C7-48FE-835C-7F30048E6199}" type="pres">
      <dgm:prSet presAssocID="{F3021B34-AFAE-4FDB-B21C-EA25A7D8E0E4}" presName="node" presStyleLbl="node1" presStyleIdx="1" presStyleCnt="5">
        <dgm:presLayoutVars>
          <dgm:bulletEnabled val="1"/>
        </dgm:presLayoutVars>
      </dgm:prSet>
      <dgm:spPr/>
    </dgm:pt>
    <dgm:pt modelId="{9262C43C-DC65-4552-BA80-7EED7E9FC39B}" type="pres">
      <dgm:prSet presAssocID="{F3021B34-AFAE-4FDB-B21C-EA25A7D8E0E4}" presName="spNode" presStyleCnt="0"/>
      <dgm:spPr/>
    </dgm:pt>
    <dgm:pt modelId="{C881400E-2DBC-4DB0-B5FA-7E935B9E49E4}" type="pres">
      <dgm:prSet presAssocID="{164243A6-0B1E-4449-8B2F-0F51BDE36473}" presName="sibTrans" presStyleLbl="sibTrans1D1" presStyleIdx="1" presStyleCnt="5"/>
      <dgm:spPr/>
    </dgm:pt>
    <dgm:pt modelId="{504726CB-5B99-4AB3-AEDD-0C62BC0B3F55}" type="pres">
      <dgm:prSet presAssocID="{74316DF0-6B48-44A5-99F8-6E0F00C50795}" presName="node" presStyleLbl="node1" presStyleIdx="2" presStyleCnt="5">
        <dgm:presLayoutVars>
          <dgm:bulletEnabled val="1"/>
        </dgm:presLayoutVars>
      </dgm:prSet>
      <dgm:spPr/>
    </dgm:pt>
    <dgm:pt modelId="{782D77E0-7DE0-43F4-93A6-0C523C0592F2}" type="pres">
      <dgm:prSet presAssocID="{74316DF0-6B48-44A5-99F8-6E0F00C50795}" presName="spNode" presStyleCnt="0"/>
      <dgm:spPr/>
    </dgm:pt>
    <dgm:pt modelId="{044ACB3C-A882-4D10-B2B4-7215F773CB26}" type="pres">
      <dgm:prSet presAssocID="{E0CF7762-2FD3-4713-BC94-1B80DFDDAA6B}" presName="sibTrans" presStyleLbl="sibTrans1D1" presStyleIdx="2" presStyleCnt="5"/>
      <dgm:spPr/>
    </dgm:pt>
    <dgm:pt modelId="{5CE43772-4F00-48AD-85EB-EBB1AE95B72F}" type="pres">
      <dgm:prSet presAssocID="{C6D4C0A3-F6C2-4746-A521-1311379B3A50}" presName="node" presStyleLbl="node1" presStyleIdx="3" presStyleCnt="5">
        <dgm:presLayoutVars>
          <dgm:bulletEnabled val="1"/>
        </dgm:presLayoutVars>
      </dgm:prSet>
      <dgm:spPr/>
    </dgm:pt>
    <dgm:pt modelId="{59FC7449-EC08-4F1D-95ED-4F1C439A6F69}" type="pres">
      <dgm:prSet presAssocID="{C6D4C0A3-F6C2-4746-A521-1311379B3A50}" presName="spNode" presStyleCnt="0"/>
      <dgm:spPr/>
    </dgm:pt>
    <dgm:pt modelId="{1FD3BF3F-CE96-47B4-A4B3-58D92C872DE7}" type="pres">
      <dgm:prSet presAssocID="{AFC485F5-FB11-4927-B8B2-A85F18409065}" presName="sibTrans" presStyleLbl="sibTrans1D1" presStyleIdx="3" presStyleCnt="5"/>
      <dgm:spPr/>
    </dgm:pt>
    <dgm:pt modelId="{CD483DEB-ED46-4EEE-9D3E-1705629590A5}" type="pres">
      <dgm:prSet presAssocID="{93D74FF3-8A28-45C4-8F72-47097E9CBD86}" presName="node" presStyleLbl="node1" presStyleIdx="4" presStyleCnt="5">
        <dgm:presLayoutVars>
          <dgm:bulletEnabled val="1"/>
        </dgm:presLayoutVars>
      </dgm:prSet>
      <dgm:spPr/>
    </dgm:pt>
    <dgm:pt modelId="{B16A2301-F410-4AC2-892A-8AEC1C8FA668}" type="pres">
      <dgm:prSet presAssocID="{93D74FF3-8A28-45C4-8F72-47097E9CBD86}" presName="spNode" presStyleCnt="0"/>
      <dgm:spPr/>
    </dgm:pt>
    <dgm:pt modelId="{CF2DDEF3-1FD8-4F5A-AD89-EB730D418BA9}" type="pres">
      <dgm:prSet presAssocID="{E0B45639-8A01-4AD9-81EF-150653301EA0}" presName="sibTrans" presStyleLbl="sibTrans1D1" presStyleIdx="4" presStyleCnt="5"/>
      <dgm:spPr/>
    </dgm:pt>
  </dgm:ptLst>
  <dgm:cxnLst>
    <dgm:cxn modelId="{7AA47009-FB4C-450E-B7AD-230C2F78DAA6}" type="presOf" srcId="{4E37107B-BAFE-423B-AB83-6A04332A0D73}" destId="{6C052DDB-4B0E-4FB8-8783-3C934A789C66}" srcOrd="0" destOrd="0" presId="urn:microsoft.com/office/officeart/2005/8/layout/cycle6"/>
    <dgm:cxn modelId="{8A786516-2AB7-4D01-AFAF-019F418B3CAA}" type="presOf" srcId="{E0B45639-8A01-4AD9-81EF-150653301EA0}" destId="{CF2DDEF3-1FD8-4F5A-AD89-EB730D418BA9}" srcOrd="0" destOrd="0" presId="urn:microsoft.com/office/officeart/2005/8/layout/cycle6"/>
    <dgm:cxn modelId="{206E0B1D-BC62-475A-BF92-C70C37131AA6}" type="presOf" srcId="{74316DF0-6B48-44A5-99F8-6E0F00C50795}" destId="{504726CB-5B99-4AB3-AEDD-0C62BC0B3F55}" srcOrd="0" destOrd="0" presId="urn:microsoft.com/office/officeart/2005/8/layout/cycle6"/>
    <dgm:cxn modelId="{95299C21-C327-4C2E-BD41-0C92BD4D69B9}" srcId="{4E37107B-BAFE-423B-AB83-6A04332A0D73}" destId="{C6D4C0A3-F6C2-4746-A521-1311379B3A50}" srcOrd="3" destOrd="0" parTransId="{E5DFE2D1-4DE7-435C-B7E5-89B62F353286}" sibTransId="{AFC485F5-FB11-4927-B8B2-A85F18409065}"/>
    <dgm:cxn modelId="{5304162A-3BFF-45B5-B6D3-D8DB9E3BFBCC}" type="presOf" srcId="{E0CF7762-2FD3-4713-BC94-1B80DFDDAA6B}" destId="{044ACB3C-A882-4D10-B2B4-7215F773CB26}" srcOrd="0" destOrd="0" presId="urn:microsoft.com/office/officeart/2005/8/layout/cycle6"/>
    <dgm:cxn modelId="{BC947661-2E48-4320-9555-CE2B608F5E41}" srcId="{4E37107B-BAFE-423B-AB83-6A04332A0D73}" destId="{74316DF0-6B48-44A5-99F8-6E0F00C50795}" srcOrd="2" destOrd="0" parTransId="{49A18D7A-37A2-45F6-B96C-B9304BA7EE04}" sibTransId="{E0CF7762-2FD3-4713-BC94-1B80DFDDAA6B}"/>
    <dgm:cxn modelId="{2CB5AE61-9B29-45B8-AB2A-1C158CF61D6B}" type="presOf" srcId="{93D74FF3-8A28-45C4-8F72-47097E9CBD86}" destId="{CD483DEB-ED46-4EEE-9D3E-1705629590A5}" srcOrd="0" destOrd="0" presId="urn:microsoft.com/office/officeart/2005/8/layout/cycle6"/>
    <dgm:cxn modelId="{EC0E4C6E-758A-4E7C-B326-71F314818242}" type="presOf" srcId="{62F6E851-04CB-4A2B-8903-97E0567645F1}" destId="{300855FF-BD07-4093-85D6-103A7C618BED}" srcOrd="0" destOrd="0" presId="urn:microsoft.com/office/officeart/2005/8/layout/cycle6"/>
    <dgm:cxn modelId="{257C8E7C-EB63-4CA9-AEEF-6C0D91CBA4DF}" type="presOf" srcId="{164243A6-0B1E-4449-8B2F-0F51BDE36473}" destId="{C881400E-2DBC-4DB0-B5FA-7E935B9E49E4}" srcOrd="0" destOrd="0" presId="urn:microsoft.com/office/officeart/2005/8/layout/cycle6"/>
    <dgm:cxn modelId="{F54B5387-E17B-4D0D-A830-4683AC696DAA}" srcId="{4E37107B-BAFE-423B-AB83-6A04332A0D73}" destId="{93D74FF3-8A28-45C4-8F72-47097E9CBD86}" srcOrd="4" destOrd="0" parTransId="{D85564AB-29C5-425A-BAF0-102725C81F22}" sibTransId="{E0B45639-8A01-4AD9-81EF-150653301EA0}"/>
    <dgm:cxn modelId="{F36DEE8B-DD19-4575-9C2C-D4AE759447F4}" srcId="{4E37107B-BAFE-423B-AB83-6A04332A0D73}" destId="{F3021B34-AFAE-4FDB-B21C-EA25A7D8E0E4}" srcOrd="1" destOrd="0" parTransId="{B45754C4-BE9E-4ACC-A25B-AD1AC9844D78}" sibTransId="{164243A6-0B1E-4449-8B2F-0F51BDE36473}"/>
    <dgm:cxn modelId="{25841AA9-6368-494B-A252-46143390F36C}" type="presOf" srcId="{AFC485F5-FB11-4927-B8B2-A85F18409065}" destId="{1FD3BF3F-CE96-47B4-A4B3-58D92C872DE7}" srcOrd="0" destOrd="0" presId="urn:microsoft.com/office/officeart/2005/8/layout/cycle6"/>
    <dgm:cxn modelId="{AD77CFB1-4CC7-4718-B0E7-8705D73B529E}" type="presOf" srcId="{CAEED650-7A32-4EC2-8A33-D13000123DD3}" destId="{0C802D41-1267-45D1-92EC-1BBBD1F978E0}" srcOrd="0" destOrd="0" presId="urn:microsoft.com/office/officeart/2005/8/layout/cycle6"/>
    <dgm:cxn modelId="{165063D4-B207-4D3B-9DB9-95CE873E9CFF}" type="presOf" srcId="{C6D4C0A3-F6C2-4746-A521-1311379B3A50}" destId="{5CE43772-4F00-48AD-85EB-EBB1AE95B72F}" srcOrd="0" destOrd="0" presId="urn:microsoft.com/office/officeart/2005/8/layout/cycle6"/>
    <dgm:cxn modelId="{CE9C07E1-66CA-4AF9-9F5B-9B2ED9FD52DD}" srcId="{4E37107B-BAFE-423B-AB83-6A04332A0D73}" destId="{CAEED650-7A32-4EC2-8A33-D13000123DD3}" srcOrd="0" destOrd="0" parTransId="{73F9FE3F-B223-40CB-AFE1-F5574192EDEA}" sibTransId="{62F6E851-04CB-4A2B-8903-97E0567645F1}"/>
    <dgm:cxn modelId="{8B3A24F0-1224-418B-9111-9C75D01A22CE}" type="presOf" srcId="{F3021B34-AFAE-4FDB-B21C-EA25A7D8E0E4}" destId="{9B831C1A-E4C7-48FE-835C-7F30048E6199}" srcOrd="0" destOrd="0" presId="urn:microsoft.com/office/officeart/2005/8/layout/cycle6"/>
    <dgm:cxn modelId="{F7A07E1E-5E19-4C6A-968C-59AF2A3A6E07}" type="presParOf" srcId="{6C052DDB-4B0E-4FB8-8783-3C934A789C66}" destId="{0C802D41-1267-45D1-92EC-1BBBD1F978E0}" srcOrd="0" destOrd="0" presId="urn:microsoft.com/office/officeart/2005/8/layout/cycle6"/>
    <dgm:cxn modelId="{19F38A2A-834D-41EB-B360-8AF24BEEF036}" type="presParOf" srcId="{6C052DDB-4B0E-4FB8-8783-3C934A789C66}" destId="{88D49CAE-8837-4455-96E9-61B4D45CE97E}" srcOrd="1" destOrd="0" presId="urn:microsoft.com/office/officeart/2005/8/layout/cycle6"/>
    <dgm:cxn modelId="{653CFF5E-ADED-47DC-8779-25D94FF8D94F}" type="presParOf" srcId="{6C052DDB-4B0E-4FB8-8783-3C934A789C66}" destId="{300855FF-BD07-4093-85D6-103A7C618BED}" srcOrd="2" destOrd="0" presId="urn:microsoft.com/office/officeart/2005/8/layout/cycle6"/>
    <dgm:cxn modelId="{09ACA633-9C59-4E9C-93A7-B32DF8E83EFC}" type="presParOf" srcId="{6C052DDB-4B0E-4FB8-8783-3C934A789C66}" destId="{9B831C1A-E4C7-48FE-835C-7F30048E6199}" srcOrd="3" destOrd="0" presId="urn:microsoft.com/office/officeart/2005/8/layout/cycle6"/>
    <dgm:cxn modelId="{E91E35DA-F63C-4370-879F-16BDBA3A63FE}" type="presParOf" srcId="{6C052DDB-4B0E-4FB8-8783-3C934A789C66}" destId="{9262C43C-DC65-4552-BA80-7EED7E9FC39B}" srcOrd="4" destOrd="0" presId="urn:microsoft.com/office/officeart/2005/8/layout/cycle6"/>
    <dgm:cxn modelId="{B7E89AD2-7E55-439E-9B37-23AC57C187B9}" type="presParOf" srcId="{6C052DDB-4B0E-4FB8-8783-3C934A789C66}" destId="{C881400E-2DBC-4DB0-B5FA-7E935B9E49E4}" srcOrd="5" destOrd="0" presId="urn:microsoft.com/office/officeart/2005/8/layout/cycle6"/>
    <dgm:cxn modelId="{B526AA08-713A-4DA2-9390-41A8FF687708}" type="presParOf" srcId="{6C052DDB-4B0E-4FB8-8783-3C934A789C66}" destId="{504726CB-5B99-4AB3-AEDD-0C62BC0B3F55}" srcOrd="6" destOrd="0" presId="urn:microsoft.com/office/officeart/2005/8/layout/cycle6"/>
    <dgm:cxn modelId="{F0FF6E0E-73D9-4FF1-8914-784C94DFB34C}" type="presParOf" srcId="{6C052DDB-4B0E-4FB8-8783-3C934A789C66}" destId="{782D77E0-7DE0-43F4-93A6-0C523C0592F2}" srcOrd="7" destOrd="0" presId="urn:microsoft.com/office/officeart/2005/8/layout/cycle6"/>
    <dgm:cxn modelId="{247E2279-DB96-435B-9221-0E684FA0545C}" type="presParOf" srcId="{6C052DDB-4B0E-4FB8-8783-3C934A789C66}" destId="{044ACB3C-A882-4D10-B2B4-7215F773CB26}" srcOrd="8" destOrd="0" presId="urn:microsoft.com/office/officeart/2005/8/layout/cycle6"/>
    <dgm:cxn modelId="{D93AFB09-B8A3-4B25-9E4E-9580F768A6FF}" type="presParOf" srcId="{6C052DDB-4B0E-4FB8-8783-3C934A789C66}" destId="{5CE43772-4F00-48AD-85EB-EBB1AE95B72F}" srcOrd="9" destOrd="0" presId="urn:microsoft.com/office/officeart/2005/8/layout/cycle6"/>
    <dgm:cxn modelId="{8CADF0EC-9AB0-42B5-8832-6C57EE21776C}" type="presParOf" srcId="{6C052DDB-4B0E-4FB8-8783-3C934A789C66}" destId="{59FC7449-EC08-4F1D-95ED-4F1C439A6F69}" srcOrd="10" destOrd="0" presId="urn:microsoft.com/office/officeart/2005/8/layout/cycle6"/>
    <dgm:cxn modelId="{721DCCED-030F-4005-A6D0-FB0FAFD42DB2}" type="presParOf" srcId="{6C052DDB-4B0E-4FB8-8783-3C934A789C66}" destId="{1FD3BF3F-CE96-47B4-A4B3-58D92C872DE7}" srcOrd="11" destOrd="0" presId="urn:microsoft.com/office/officeart/2005/8/layout/cycle6"/>
    <dgm:cxn modelId="{C1F93594-C943-4B67-9CAF-304D3D45DF6B}" type="presParOf" srcId="{6C052DDB-4B0E-4FB8-8783-3C934A789C66}" destId="{CD483DEB-ED46-4EEE-9D3E-1705629590A5}" srcOrd="12" destOrd="0" presId="urn:microsoft.com/office/officeart/2005/8/layout/cycle6"/>
    <dgm:cxn modelId="{367C5FB3-A8F8-49E0-9241-C0F0109FE934}" type="presParOf" srcId="{6C052DDB-4B0E-4FB8-8783-3C934A789C66}" destId="{B16A2301-F410-4AC2-892A-8AEC1C8FA668}" srcOrd="13" destOrd="0" presId="urn:microsoft.com/office/officeart/2005/8/layout/cycle6"/>
    <dgm:cxn modelId="{194A0371-CC6E-429D-BA6A-479B6F9CE1ED}" type="presParOf" srcId="{6C052DDB-4B0E-4FB8-8783-3C934A789C66}" destId="{CF2DDEF3-1FD8-4F5A-AD89-EB730D418BA9}"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02D41-1267-45D1-92EC-1BBBD1F978E0}">
      <dsp:nvSpPr>
        <dsp:cNvPr id="0" name=""/>
        <dsp:cNvSpPr/>
      </dsp:nvSpPr>
      <dsp:spPr>
        <a:xfrm>
          <a:off x="3174007" y="3160"/>
          <a:ext cx="1779984" cy="115698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omic Sans MS" panose="030F0902030302020204" pitchFamily="66" charset="0"/>
            </a:rPr>
            <a:t>Index of sustainable Economic Welfare </a:t>
          </a:r>
        </a:p>
      </dsp:txBody>
      <dsp:txXfrm>
        <a:off x="3230487" y="59640"/>
        <a:ext cx="1667024" cy="1044029"/>
      </dsp:txXfrm>
    </dsp:sp>
    <dsp:sp modelId="{300855FF-BD07-4093-85D6-103A7C618BED}">
      <dsp:nvSpPr>
        <dsp:cNvPr id="0" name=""/>
        <dsp:cNvSpPr/>
      </dsp:nvSpPr>
      <dsp:spPr>
        <a:xfrm>
          <a:off x="1753873" y="581655"/>
          <a:ext cx="4620252" cy="4620252"/>
        </a:xfrm>
        <a:custGeom>
          <a:avLst/>
          <a:gdLst/>
          <a:ahLst/>
          <a:cxnLst/>
          <a:rect l="0" t="0" r="0" b="0"/>
          <a:pathLst>
            <a:path>
              <a:moveTo>
                <a:pt x="3212328" y="183458"/>
              </a:moveTo>
              <a:arcTo wR="2310126" hR="2310126" stAng="17579295" swAng="1959991"/>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B831C1A-E4C7-48FE-835C-7F30048E6199}">
      <dsp:nvSpPr>
        <dsp:cNvPr id="0" name=""/>
        <dsp:cNvSpPr/>
      </dsp:nvSpPr>
      <dsp:spPr>
        <a:xfrm>
          <a:off x="5371068" y="1599418"/>
          <a:ext cx="1779984" cy="115698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omic Sans MS" panose="030F0902030302020204" pitchFamily="66" charset="0"/>
            </a:rPr>
            <a:t>Genuine Progress Indicator </a:t>
          </a:r>
        </a:p>
      </dsp:txBody>
      <dsp:txXfrm>
        <a:off x="5427548" y="1655898"/>
        <a:ext cx="1667024" cy="1044029"/>
      </dsp:txXfrm>
    </dsp:sp>
    <dsp:sp modelId="{C881400E-2DBC-4DB0-B5FA-7E935B9E49E4}">
      <dsp:nvSpPr>
        <dsp:cNvPr id="0" name=""/>
        <dsp:cNvSpPr/>
      </dsp:nvSpPr>
      <dsp:spPr>
        <a:xfrm>
          <a:off x="1753873" y="581655"/>
          <a:ext cx="4620252" cy="4620252"/>
        </a:xfrm>
        <a:custGeom>
          <a:avLst/>
          <a:gdLst/>
          <a:ahLst/>
          <a:cxnLst/>
          <a:rect l="0" t="0" r="0" b="0"/>
          <a:pathLst>
            <a:path>
              <a:moveTo>
                <a:pt x="4617101" y="2189512"/>
              </a:moveTo>
              <a:arcTo wR="2310126" hR="2310126" stAng="21420430" swAng="2195114"/>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04726CB-5B99-4AB3-AEDD-0C62BC0B3F55}">
      <dsp:nvSpPr>
        <dsp:cNvPr id="0" name=""/>
        <dsp:cNvSpPr/>
      </dsp:nvSpPr>
      <dsp:spPr>
        <a:xfrm>
          <a:off x="4531865" y="4182218"/>
          <a:ext cx="1779984" cy="115698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omic Sans MS" panose="030F0902030302020204" pitchFamily="66" charset="0"/>
            </a:rPr>
            <a:t>Happy Planet Index </a:t>
          </a:r>
        </a:p>
      </dsp:txBody>
      <dsp:txXfrm>
        <a:off x="4588345" y="4238698"/>
        <a:ext cx="1667024" cy="1044029"/>
      </dsp:txXfrm>
    </dsp:sp>
    <dsp:sp modelId="{044ACB3C-A882-4D10-B2B4-7215F773CB26}">
      <dsp:nvSpPr>
        <dsp:cNvPr id="0" name=""/>
        <dsp:cNvSpPr/>
      </dsp:nvSpPr>
      <dsp:spPr>
        <a:xfrm>
          <a:off x="1753873" y="581655"/>
          <a:ext cx="4620252" cy="4620252"/>
        </a:xfrm>
        <a:custGeom>
          <a:avLst/>
          <a:gdLst/>
          <a:ahLst/>
          <a:cxnLst/>
          <a:rect l="0" t="0" r="0" b="0"/>
          <a:pathLst>
            <a:path>
              <a:moveTo>
                <a:pt x="2768824" y="4574254"/>
              </a:moveTo>
              <a:arcTo wR="2310126" hR="2310126" stAng="4712834" swAng="1374332"/>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CE43772-4F00-48AD-85EB-EBB1AE95B72F}">
      <dsp:nvSpPr>
        <dsp:cNvPr id="0" name=""/>
        <dsp:cNvSpPr/>
      </dsp:nvSpPr>
      <dsp:spPr>
        <a:xfrm>
          <a:off x="1816149" y="4182218"/>
          <a:ext cx="1779984" cy="115698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omic Sans MS" panose="030F0902030302020204" pitchFamily="66" charset="0"/>
            </a:rPr>
            <a:t>Living Planet Index </a:t>
          </a:r>
        </a:p>
      </dsp:txBody>
      <dsp:txXfrm>
        <a:off x="1872629" y="4238698"/>
        <a:ext cx="1667024" cy="1044029"/>
      </dsp:txXfrm>
    </dsp:sp>
    <dsp:sp modelId="{1FD3BF3F-CE96-47B4-A4B3-58D92C872DE7}">
      <dsp:nvSpPr>
        <dsp:cNvPr id="0" name=""/>
        <dsp:cNvSpPr/>
      </dsp:nvSpPr>
      <dsp:spPr>
        <a:xfrm>
          <a:off x="1753873" y="581655"/>
          <a:ext cx="4620252" cy="4620252"/>
        </a:xfrm>
        <a:custGeom>
          <a:avLst/>
          <a:gdLst/>
          <a:ahLst/>
          <a:cxnLst/>
          <a:rect l="0" t="0" r="0" b="0"/>
          <a:pathLst>
            <a:path>
              <a:moveTo>
                <a:pt x="385803" y="3588275"/>
              </a:moveTo>
              <a:arcTo wR="2310126" hR="2310126" stAng="8784456" swAng="2195114"/>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D483DEB-ED46-4EEE-9D3E-1705629590A5}">
      <dsp:nvSpPr>
        <dsp:cNvPr id="0" name=""/>
        <dsp:cNvSpPr/>
      </dsp:nvSpPr>
      <dsp:spPr>
        <a:xfrm>
          <a:off x="976947" y="1599418"/>
          <a:ext cx="1779984" cy="1156989"/>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Comic Sans MS" panose="030F0902030302020204" pitchFamily="66" charset="0"/>
            </a:rPr>
            <a:t>Ecological Footprint </a:t>
          </a:r>
        </a:p>
      </dsp:txBody>
      <dsp:txXfrm>
        <a:off x="1033427" y="1655898"/>
        <a:ext cx="1667024" cy="1044029"/>
      </dsp:txXfrm>
    </dsp:sp>
    <dsp:sp modelId="{CF2DDEF3-1FD8-4F5A-AD89-EB730D418BA9}">
      <dsp:nvSpPr>
        <dsp:cNvPr id="0" name=""/>
        <dsp:cNvSpPr/>
      </dsp:nvSpPr>
      <dsp:spPr>
        <a:xfrm>
          <a:off x="1753873" y="581655"/>
          <a:ext cx="4620252" cy="4620252"/>
        </a:xfrm>
        <a:custGeom>
          <a:avLst/>
          <a:gdLst/>
          <a:ahLst/>
          <a:cxnLst/>
          <a:rect l="0" t="0" r="0" b="0"/>
          <a:pathLst>
            <a:path>
              <a:moveTo>
                <a:pt x="402763" y="1006803"/>
              </a:moveTo>
              <a:arcTo wR="2310126" hR="2310126" stAng="12860714" swAng="1959991"/>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802D41-1267-45D1-92EC-1BBBD1F978E0}">
      <dsp:nvSpPr>
        <dsp:cNvPr id="0" name=""/>
        <dsp:cNvSpPr/>
      </dsp:nvSpPr>
      <dsp:spPr>
        <a:xfrm>
          <a:off x="3186709" y="0"/>
          <a:ext cx="1779984" cy="115698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GB" sz="4800" kern="1200" dirty="0"/>
        </a:p>
      </dsp:txBody>
      <dsp:txXfrm>
        <a:off x="3243189" y="56480"/>
        <a:ext cx="1667024" cy="1044029"/>
      </dsp:txXfrm>
    </dsp:sp>
    <dsp:sp modelId="{300855FF-BD07-4093-85D6-103A7C618BED}">
      <dsp:nvSpPr>
        <dsp:cNvPr id="0" name=""/>
        <dsp:cNvSpPr/>
      </dsp:nvSpPr>
      <dsp:spPr>
        <a:xfrm>
          <a:off x="1750599" y="576791"/>
          <a:ext cx="4620252" cy="4620252"/>
        </a:xfrm>
        <a:custGeom>
          <a:avLst/>
          <a:gdLst/>
          <a:ahLst/>
          <a:cxnLst/>
          <a:rect l="0" t="0" r="0" b="0"/>
          <a:pathLst>
            <a:path>
              <a:moveTo>
                <a:pt x="3228164" y="190246"/>
              </a:moveTo>
              <a:arcTo wR="2310126" hR="2310126" stAng="17604935" swAng="194324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B831C1A-E4C7-48FE-835C-7F30048E6199}">
      <dsp:nvSpPr>
        <dsp:cNvPr id="0" name=""/>
        <dsp:cNvSpPr/>
      </dsp:nvSpPr>
      <dsp:spPr>
        <a:xfrm>
          <a:off x="5371068" y="1599418"/>
          <a:ext cx="1779984" cy="115698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GB" sz="4800" kern="1200" dirty="0"/>
        </a:p>
      </dsp:txBody>
      <dsp:txXfrm>
        <a:off x="5427548" y="1655898"/>
        <a:ext cx="1667024" cy="1044029"/>
      </dsp:txXfrm>
    </dsp:sp>
    <dsp:sp modelId="{C881400E-2DBC-4DB0-B5FA-7E935B9E49E4}">
      <dsp:nvSpPr>
        <dsp:cNvPr id="0" name=""/>
        <dsp:cNvSpPr/>
      </dsp:nvSpPr>
      <dsp:spPr>
        <a:xfrm>
          <a:off x="1753873" y="581655"/>
          <a:ext cx="4620252" cy="4620252"/>
        </a:xfrm>
        <a:custGeom>
          <a:avLst/>
          <a:gdLst/>
          <a:ahLst/>
          <a:cxnLst/>
          <a:rect l="0" t="0" r="0" b="0"/>
          <a:pathLst>
            <a:path>
              <a:moveTo>
                <a:pt x="4617101" y="2189512"/>
              </a:moveTo>
              <a:arcTo wR="2310126" hR="2310126" stAng="21420430" swAng="219511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04726CB-5B99-4AB3-AEDD-0C62BC0B3F55}">
      <dsp:nvSpPr>
        <dsp:cNvPr id="0" name=""/>
        <dsp:cNvSpPr/>
      </dsp:nvSpPr>
      <dsp:spPr>
        <a:xfrm>
          <a:off x="4531865" y="4182218"/>
          <a:ext cx="1779984" cy="115698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GB" sz="4800" kern="1200" dirty="0"/>
        </a:p>
      </dsp:txBody>
      <dsp:txXfrm>
        <a:off x="4588345" y="4238698"/>
        <a:ext cx="1667024" cy="1044029"/>
      </dsp:txXfrm>
    </dsp:sp>
    <dsp:sp modelId="{044ACB3C-A882-4D10-B2B4-7215F773CB26}">
      <dsp:nvSpPr>
        <dsp:cNvPr id="0" name=""/>
        <dsp:cNvSpPr/>
      </dsp:nvSpPr>
      <dsp:spPr>
        <a:xfrm>
          <a:off x="1753873" y="581655"/>
          <a:ext cx="4620252" cy="4620252"/>
        </a:xfrm>
        <a:custGeom>
          <a:avLst/>
          <a:gdLst/>
          <a:ahLst/>
          <a:cxnLst/>
          <a:rect l="0" t="0" r="0" b="0"/>
          <a:pathLst>
            <a:path>
              <a:moveTo>
                <a:pt x="2768824" y="4574254"/>
              </a:moveTo>
              <a:arcTo wR="2310126" hR="2310126" stAng="4712834" swAng="137433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CE43772-4F00-48AD-85EB-EBB1AE95B72F}">
      <dsp:nvSpPr>
        <dsp:cNvPr id="0" name=""/>
        <dsp:cNvSpPr/>
      </dsp:nvSpPr>
      <dsp:spPr>
        <a:xfrm>
          <a:off x="1816149" y="4182218"/>
          <a:ext cx="1779984" cy="115698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GB" sz="4800" kern="1200" dirty="0"/>
        </a:p>
      </dsp:txBody>
      <dsp:txXfrm>
        <a:off x="1872629" y="4238698"/>
        <a:ext cx="1667024" cy="1044029"/>
      </dsp:txXfrm>
    </dsp:sp>
    <dsp:sp modelId="{1FD3BF3F-CE96-47B4-A4B3-58D92C872DE7}">
      <dsp:nvSpPr>
        <dsp:cNvPr id="0" name=""/>
        <dsp:cNvSpPr/>
      </dsp:nvSpPr>
      <dsp:spPr>
        <a:xfrm>
          <a:off x="1753873" y="581655"/>
          <a:ext cx="4620252" cy="4620252"/>
        </a:xfrm>
        <a:custGeom>
          <a:avLst/>
          <a:gdLst/>
          <a:ahLst/>
          <a:cxnLst/>
          <a:rect l="0" t="0" r="0" b="0"/>
          <a:pathLst>
            <a:path>
              <a:moveTo>
                <a:pt x="385803" y="3588275"/>
              </a:moveTo>
              <a:arcTo wR="2310126" hR="2310126" stAng="8784456" swAng="219511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D483DEB-ED46-4EEE-9D3E-1705629590A5}">
      <dsp:nvSpPr>
        <dsp:cNvPr id="0" name=""/>
        <dsp:cNvSpPr/>
      </dsp:nvSpPr>
      <dsp:spPr>
        <a:xfrm>
          <a:off x="976947" y="1599418"/>
          <a:ext cx="1779984" cy="1156989"/>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endParaRPr lang="en-GB" sz="4800" kern="1200" dirty="0"/>
        </a:p>
      </dsp:txBody>
      <dsp:txXfrm>
        <a:off x="1033427" y="1655898"/>
        <a:ext cx="1667024" cy="1044029"/>
      </dsp:txXfrm>
    </dsp:sp>
    <dsp:sp modelId="{CF2DDEF3-1FD8-4F5A-AD89-EB730D418BA9}">
      <dsp:nvSpPr>
        <dsp:cNvPr id="0" name=""/>
        <dsp:cNvSpPr/>
      </dsp:nvSpPr>
      <dsp:spPr>
        <a:xfrm>
          <a:off x="1757089" y="576878"/>
          <a:ext cx="4620252" cy="4620252"/>
        </a:xfrm>
        <a:custGeom>
          <a:avLst/>
          <a:gdLst/>
          <a:ahLst/>
          <a:cxnLst/>
          <a:rect l="0" t="0" r="0" b="0"/>
          <a:pathLst>
            <a:path>
              <a:moveTo>
                <a:pt x="399606" y="1011435"/>
              </a:moveTo>
              <a:arcTo wR="2310126" hR="2310126" stAng="12852373" swAng="198338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AA1536-0AD4-48EF-9A87-94FC7224D990}" type="datetimeFigureOut">
              <a:rPr lang="en-GB" smtClean="0"/>
              <a:t>10/04/2019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A8FB4-839F-4E00-8936-D7E3DE0B1CA7}" type="slidenum">
              <a:rPr lang="en-GB" smtClean="0"/>
              <a:t>‹#›</a:t>
            </a:fld>
            <a:endParaRPr lang="en-GB"/>
          </a:p>
        </p:txBody>
      </p:sp>
    </p:spTree>
    <p:extLst>
      <p:ext uri="{BB962C8B-B14F-4D97-AF65-F5344CB8AC3E}">
        <p14:creationId xmlns:p14="http://schemas.microsoft.com/office/powerpoint/2010/main" val="34512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charset="-128"/>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500DD3EF-70BF-4FFA-9DFC-62D7ABB60733}" type="slidenum">
              <a:rPr lang="en-US" altLang="en-US" sz="1200"/>
              <a:pPr eaLnBrk="1" hangingPunct="1"/>
              <a:t>8</a:t>
            </a:fld>
            <a:endParaRPr lang="en-US" altLang="en-US" sz="1200"/>
          </a:p>
        </p:txBody>
      </p:sp>
    </p:spTree>
    <p:extLst>
      <p:ext uri="{BB962C8B-B14F-4D97-AF65-F5344CB8AC3E}">
        <p14:creationId xmlns:p14="http://schemas.microsoft.com/office/powerpoint/2010/main" val="954190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charset="-128"/>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fld id="{2C89321E-9CFB-427E-9663-A5D8AA067D92}" type="slidenum">
              <a:rPr lang="en-US" altLang="en-US" sz="1200"/>
              <a:pPr eaLnBrk="1" hangingPunct="1"/>
              <a:t>9</a:t>
            </a:fld>
            <a:endParaRPr lang="en-US" altLang="en-US" sz="1200"/>
          </a:p>
        </p:txBody>
      </p:sp>
    </p:spTree>
    <p:extLst>
      <p:ext uri="{BB962C8B-B14F-4D97-AF65-F5344CB8AC3E}">
        <p14:creationId xmlns:p14="http://schemas.microsoft.com/office/powerpoint/2010/main" val="220165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B6179D-7281-4E01-BF83-360421191BEB}"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139E61-2385-4502-BECE-D3666B325A76}" type="slidenum">
              <a:rPr lang="en-GB" smtClean="0"/>
              <a:t>‹#›</a:t>
            </a:fld>
            <a:endParaRPr lang="en-GB"/>
          </a:p>
        </p:txBody>
      </p:sp>
    </p:spTree>
    <p:extLst>
      <p:ext uri="{BB962C8B-B14F-4D97-AF65-F5344CB8AC3E}">
        <p14:creationId xmlns:p14="http://schemas.microsoft.com/office/powerpoint/2010/main" val="153926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6179D-7281-4E01-BF83-360421191BEB}"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139E61-2385-4502-BECE-D3666B325A76}" type="slidenum">
              <a:rPr lang="en-GB" smtClean="0"/>
              <a:t>‹#›</a:t>
            </a:fld>
            <a:endParaRPr lang="en-GB"/>
          </a:p>
        </p:txBody>
      </p:sp>
    </p:spTree>
    <p:extLst>
      <p:ext uri="{BB962C8B-B14F-4D97-AF65-F5344CB8AC3E}">
        <p14:creationId xmlns:p14="http://schemas.microsoft.com/office/powerpoint/2010/main" val="277386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6179D-7281-4E01-BF83-360421191BEB}"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139E61-2385-4502-BECE-D3666B325A76}" type="slidenum">
              <a:rPr lang="en-GB" smtClean="0"/>
              <a:t>‹#›</a:t>
            </a:fld>
            <a:endParaRPr lang="en-GB"/>
          </a:p>
        </p:txBody>
      </p:sp>
    </p:spTree>
    <p:extLst>
      <p:ext uri="{BB962C8B-B14F-4D97-AF65-F5344CB8AC3E}">
        <p14:creationId xmlns:p14="http://schemas.microsoft.com/office/powerpoint/2010/main" val="21784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6179D-7281-4E01-BF83-360421191BEB}"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139E61-2385-4502-BECE-D3666B325A76}" type="slidenum">
              <a:rPr lang="en-GB" smtClean="0"/>
              <a:t>‹#›</a:t>
            </a:fld>
            <a:endParaRPr lang="en-GB"/>
          </a:p>
        </p:txBody>
      </p:sp>
    </p:spTree>
    <p:extLst>
      <p:ext uri="{BB962C8B-B14F-4D97-AF65-F5344CB8AC3E}">
        <p14:creationId xmlns:p14="http://schemas.microsoft.com/office/powerpoint/2010/main" val="879603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B6179D-7281-4E01-BF83-360421191BEB}"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139E61-2385-4502-BECE-D3666B325A76}" type="slidenum">
              <a:rPr lang="en-GB" smtClean="0"/>
              <a:t>‹#›</a:t>
            </a:fld>
            <a:endParaRPr lang="en-GB"/>
          </a:p>
        </p:txBody>
      </p:sp>
    </p:spTree>
    <p:extLst>
      <p:ext uri="{BB962C8B-B14F-4D97-AF65-F5344CB8AC3E}">
        <p14:creationId xmlns:p14="http://schemas.microsoft.com/office/powerpoint/2010/main" val="1227869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B6179D-7281-4E01-BF83-360421191BEB}" type="datetimeFigureOut">
              <a:rPr lang="en-GB" smtClean="0"/>
              <a:t>10/04/2019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139E61-2385-4502-BECE-D3666B325A76}" type="slidenum">
              <a:rPr lang="en-GB" smtClean="0"/>
              <a:t>‹#›</a:t>
            </a:fld>
            <a:endParaRPr lang="en-GB"/>
          </a:p>
        </p:txBody>
      </p:sp>
    </p:spTree>
    <p:extLst>
      <p:ext uri="{BB962C8B-B14F-4D97-AF65-F5344CB8AC3E}">
        <p14:creationId xmlns:p14="http://schemas.microsoft.com/office/powerpoint/2010/main" val="31038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B6179D-7281-4E01-BF83-360421191BEB}" type="datetimeFigureOut">
              <a:rPr lang="en-GB" smtClean="0"/>
              <a:t>10/04/2019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139E61-2385-4502-BECE-D3666B325A76}" type="slidenum">
              <a:rPr lang="en-GB" smtClean="0"/>
              <a:t>‹#›</a:t>
            </a:fld>
            <a:endParaRPr lang="en-GB"/>
          </a:p>
        </p:txBody>
      </p:sp>
    </p:spTree>
    <p:extLst>
      <p:ext uri="{BB962C8B-B14F-4D97-AF65-F5344CB8AC3E}">
        <p14:creationId xmlns:p14="http://schemas.microsoft.com/office/powerpoint/2010/main" val="2114704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B6179D-7281-4E01-BF83-360421191BEB}" type="datetimeFigureOut">
              <a:rPr lang="en-GB" smtClean="0"/>
              <a:t>10/04/2019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139E61-2385-4502-BECE-D3666B325A76}" type="slidenum">
              <a:rPr lang="en-GB" smtClean="0"/>
              <a:t>‹#›</a:t>
            </a:fld>
            <a:endParaRPr lang="en-GB"/>
          </a:p>
        </p:txBody>
      </p:sp>
    </p:spTree>
    <p:extLst>
      <p:ext uri="{BB962C8B-B14F-4D97-AF65-F5344CB8AC3E}">
        <p14:creationId xmlns:p14="http://schemas.microsoft.com/office/powerpoint/2010/main" val="1739104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6179D-7281-4E01-BF83-360421191BEB}" type="datetimeFigureOut">
              <a:rPr lang="en-GB" smtClean="0"/>
              <a:t>10/04/2019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139E61-2385-4502-BECE-D3666B325A76}" type="slidenum">
              <a:rPr lang="en-GB" smtClean="0"/>
              <a:t>‹#›</a:t>
            </a:fld>
            <a:endParaRPr lang="en-GB"/>
          </a:p>
        </p:txBody>
      </p:sp>
    </p:spTree>
    <p:extLst>
      <p:ext uri="{BB962C8B-B14F-4D97-AF65-F5344CB8AC3E}">
        <p14:creationId xmlns:p14="http://schemas.microsoft.com/office/powerpoint/2010/main" val="1969648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B6179D-7281-4E01-BF83-360421191BEB}" type="datetimeFigureOut">
              <a:rPr lang="en-GB" smtClean="0"/>
              <a:t>10/04/2019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139E61-2385-4502-BECE-D3666B325A76}" type="slidenum">
              <a:rPr lang="en-GB" smtClean="0"/>
              <a:t>‹#›</a:t>
            </a:fld>
            <a:endParaRPr lang="en-GB"/>
          </a:p>
        </p:txBody>
      </p:sp>
    </p:spTree>
    <p:extLst>
      <p:ext uri="{BB962C8B-B14F-4D97-AF65-F5344CB8AC3E}">
        <p14:creationId xmlns:p14="http://schemas.microsoft.com/office/powerpoint/2010/main" val="208958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B6179D-7281-4E01-BF83-360421191BEB}" type="datetimeFigureOut">
              <a:rPr lang="en-GB" smtClean="0"/>
              <a:t>10/04/2019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139E61-2385-4502-BECE-D3666B325A76}" type="slidenum">
              <a:rPr lang="en-GB" smtClean="0"/>
              <a:t>‹#›</a:t>
            </a:fld>
            <a:endParaRPr lang="en-GB"/>
          </a:p>
        </p:txBody>
      </p:sp>
    </p:spTree>
    <p:extLst>
      <p:ext uri="{BB962C8B-B14F-4D97-AF65-F5344CB8AC3E}">
        <p14:creationId xmlns:p14="http://schemas.microsoft.com/office/powerpoint/2010/main" val="356182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6179D-7281-4E01-BF83-360421191BEB}" type="datetimeFigureOut">
              <a:rPr lang="en-GB" smtClean="0"/>
              <a:t>10/04/2019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39E61-2385-4502-BECE-D3666B325A76}" type="slidenum">
              <a:rPr lang="en-GB" smtClean="0"/>
              <a:t>‹#›</a:t>
            </a:fld>
            <a:endParaRPr lang="en-GB"/>
          </a:p>
        </p:txBody>
      </p:sp>
    </p:spTree>
    <p:extLst>
      <p:ext uri="{BB962C8B-B14F-4D97-AF65-F5344CB8AC3E}">
        <p14:creationId xmlns:p14="http://schemas.microsoft.com/office/powerpoint/2010/main" val="593374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hyperlink" Target="https://www.learner.org/resources/series209.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https://www.youtube.com/watch?v=r1ywppAJ1x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m_ex_ejxzic"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feature=player_embedded&amp;v=EjyrAHzthTo"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0/0f/Human_welfare_and_ecological_footprint.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youtube.com/watch?v=EuGuTsExN4Q" TargetMode="External"/><Relationship Id="rId4" Type="http://schemas.openxmlformats.org/officeDocument/2006/relationships/hyperlink" Target="http://www.sustainablescal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Return 1">
            <a:hlinkClick r:id="rId2" highlightClick="1"/>
          </p:cNvPr>
          <p:cNvSpPr/>
          <p:nvPr/>
        </p:nvSpPr>
        <p:spPr>
          <a:xfrm>
            <a:off x="9871884" y="987552"/>
            <a:ext cx="265176" cy="256032"/>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82325897-9B28-CE40-A967-E2ABCA8C76A6}"/>
              </a:ext>
            </a:extLst>
          </p:cNvPr>
          <p:cNvPicPr>
            <a:picLocks noChangeAspect="1"/>
          </p:cNvPicPr>
          <p:nvPr/>
        </p:nvPicPr>
        <p:blipFill>
          <a:blip r:embed="rId3"/>
          <a:stretch>
            <a:fillRect/>
          </a:stretch>
        </p:blipFill>
        <p:spPr>
          <a:xfrm>
            <a:off x="0" y="0"/>
            <a:ext cx="8469217" cy="6858000"/>
          </a:xfrm>
          <a:prstGeom prst="rect">
            <a:avLst/>
          </a:prstGeom>
        </p:spPr>
      </p:pic>
      <p:sp>
        <p:nvSpPr>
          <p:cNvPr id="7" name="Rectangle 2">
            <a:extLst>
              <a:ext uri="{FF2B5EF4-FFF2-40B4-BE49-F238E27FC236}">
                <a16:creationId xmlns:a16="http://schemas.microsoft.com/office/drawing/2014/main" id="{9BECC155-8CE9-274E-B3CD-9AFA2F8EE23D}"/>
              </a:ext>
            </a:extLst>
          </p:cNvPr>
          <p:cNvSpPr txBox="1">
            <a:spLocks noChangeArrowheads="1"/>
          </p:cNvSpPr>
          <p:nvPr/>
        </p:nvSpPr>
        <p:spPr>
          <a:xfrm>
            <a:off x="8469217" y="100584"/>
            <a:ext cx="3600863" cy="1293876"/>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 sz="2400" dirty="0">
                <a:latin typeface="Comic Sans MS" panose="030F0902030302020204" pitchFamily="66" charset="0"/>
              </a:rPr>
              <a:t>Unit 3: Global resource consumption and security </a:t>
            </a:r>
            <a:endParaRPr lang="en" sz="1400" dirty="0">
              <a:latin typeface="Comic Sans MS" panose="030F0902030302020204" pitchFamily="66" charset="0"/>
            </a:endParaRPr>
          </a:p>
        </p:txBody>
      </p:sp>
    </p:spTree>
    <p:extLst>
      <p:ext uri="{BB962C8B-B14F-4D97-AF65-F5344CB8AC3E}">
        <p14:creationId xmlns:p14="http://schemas.microsoft.com/office/powerpoint/2010/main" val="420208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999" y="129792"/>
            <a:ext cx="8563418" cy="6542854"/>
          </a:xfrm>
          <a:prstGeom prst="rect">
            <a:avLst/>
          </a:prstGeom>
          <a:noFill/>
          <a:ln w="28575">
            <a:solidFill>
              <a:srgbClr val="7030A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5602" name="Rectangle 2"/>
          <p:cNvSpPr txBox="1">
            <a:spLocks noChangeArrowheads="1"/>
          </p:cNvSpPr>
          <p:nvPr/>
        </p:nvSpPr>
        <p:spPr bwMode="auto">
          <a:xfrm rot="5400000">
            <a:off x="8953500" y="2095500"/>
            <a:ext cx="4876800" cy="1143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r>
              <a:rPr lang="en-US" altLang="en-US" sz="4000" dirty="0">
                <a:latin typeface="Comic Sans MS" panose="030F0702030302020204" pitchFamily="66" charset="0"/>
              </a:rPr>
              <a:t>Carbon footprint World Cup</a:t>
            </a:r>
          </a:p>
        </p:txBody>
      </p:sp>
    </p:spTree>
    <p:extLst>
      <p:ext uri="{BB962C8B-B14F-4D97-AF65-F5344CB8AC3E}">
        <p14:creationId xmlns:p14="http://schemas.microsoft.com/office/powerpoint/2010/main" val="2276484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543" y="841141"/>
            <a:ext cx="9213029" cy="5754479"/>
          </a:xfrm>
          <a:prstGeom prst="rect">
            <a:avLst/>
          </a:prstGeom>
        </p:spPr>
      </p:pic>
      <p:sp>
        <p:nvSpPr>
          <p:cNvPr id="3" name="Rectangle 2"/>
          <p:cNvSpPr txBox="1">
            <a:spLocks noChangeArrowheads="1"/>
          </p:cNvSpPr>
          <p:nvPr/>
        </p:nvSpPr>
        <p:spPr>
          <a:xfrm>
            <a:off x="161543" y="100585"/>
            <a:ext cx="11795761" cy="557784"/>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u="sng" dirty="0">
                <a:latin typeface="Comic Sans MS" panose="030F0702030302020204" pitchFamily="66" charset="0"/>
                <a:ea typeface="ＭＳ Ｐゴシック" charset="-128"/>
              </a:rPr>
              <a:t>Eco-debt and Eco-credit countries, 2005</a:t>
            </a:r>
          </a:p>
        </p:txBody>
      </p:sp>
      <p:sp>
        <p:nvSpPr>
          <p:cNvPr id="4" name="Rectangle 2"/>
          <p:cNvSpPr txBox="1">
            <a:spLocks noChangeArrowheads="1"/>
          </p:cNvSpPr>
          <p:nvPr/>
        </p:nvSpPr>
        <p:spPr>
          <a:xfrm>
            <a:off x="9190145" y="841141"/>
            <a:ext cx="2899073" cy="2242302"/>
          </a:xfrm>
          <a:prstGeom prst="rect">
            <a:avLst/>
          </a:prstGeom>
          <a:ln w="28575">
            <a:solidFill>
              <a:srgbClr val="00FF00"/>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en-US" sz="2800" u="sng" dirty="0">
                <a:latin typeface="Comic Sans MS" panose="030F0702030302020204" pitchFamily="66" charset="0"/>
                <a:ea typeface="ＭＳ Ｐゴシック" charset="-128"/>
              </a:rPr>
              <a:t>Demo:</a:t>
            </a:r>
            <a:r>
              <a:rPr lang="en-US" altLang="en-US" sz="2800" dirty="0">
                <a:latin typeface="Comic Sans MS" panose="030F0702030302020204" pitchFamily="66" charset="0"/>
                <a:ea typeface="ＭＳ Ｐゴシック" charset="-128"/>
              </a:rPr>
              <a:t> Describe the distribution of nations that are in Eco-Debt and those nations that are in Eco-Credit. </a:t>
            </a:r>
          </a:p>
        </p:txBody>
      </p:sp>
      <p:sp>
        <p:nvSpPr>
          <p:cNvPr id="5" name="Rectangle 2"/>
          <p:cNvSpPr txBox="1">
            <a:spLocks noChangeArrowheads="1"/>
          </p:cNvSpPr>
          <p:nvPr/>
        </p:nvSpPr>
        <p:spPr>
          <a:xfrm>
            <a:off x="9190143" y="3186607"/>
            <a:ext cx="2899074" cy="3591785"/>
          </a:xfrm>
          <a:prstGeom prst="rect">
            <a:avLst/>
          </a:prstGeom>
          <a:ln w="28575">
            <a:solidFill>
              <a:schemeClr val="accent2"/>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1800" u="sng" dirty="0">
                <a:latin typeface="Comic Sans MS" panose="030F0702030302020204" pitchFamily="66" charset="0"/>
                <a:ea typeface="ＭＳ Ｐゴシック" charset="-128"/>
              </a:rPr>
              <a:t>Language for Learning: </a:t>
            </a:r>
          </a:p>
          <a:p>
            <a:r>
              <a:rPr lang="en-GB" sz="2000" b="1" i="1" u="sng" dirty="0">
                <a:latin typeface="Comic Sans MS" panose="030F0702030302020204" pitchFamily="66" charset="0"/>
              </a:rPr>
              <a:t>Ecological Debetor</a:t>
            </a:r>
            <a:r>
              <a:rPr lang="en-GB" sz="2000" b="1" i="1" dirty="0">
                <a:latin typeface="Comic Sans MS" panose="030F0702030302020204" pitchFamily="66" charset="0"/>
              </a:rPr>
              <a:t>:</a:t>
            </a:r>
            <a:r>
              <a:rPr lang="en-GB" sz="2000" i="1" dirty="0">
                <a:latin typeface="Comic Sans MS" panose="030F0702030302020204" pitchFamily="66" charset="0"/>
              </a:rPr>
              <a:t> Country's whole ecological footprint is higher than their bio capacity.</a:t>
            </a:r>
            <a:br>
              <a:rPr lang="en-GB" sz="2000" dirty="0">
                <a:latin typeface="Comic Sans MS" panose="030F0702030302020204" pitchFamily="66" charset="0"/>
              </a:rPr>
            </a:br>
            <a:br>
              <a:rPr lang="en-GB" sz="2000" dirty="0">
                <a:latin typeface="Comic Sans MS" panose="030F0702030302020204" pitchFamily="66" charset="0"/>
              </a:rPr>
            </a:br>
            <a:r>
              <a:rPr lang="en-GB" sz="2000" b="1" i="1" u="sng" dirty="0">
                <a:latin typeface="Comic Sans MS" panose="030F0702030302020204" pitchFamily="66" charset="0"/>
              </a:rPr>
              <a:t>Ecological Creditor:</a:t>
            </a:r>
            <a:r>
              <a:rPr lang="en-GB" sz="2000" i="1" dirty="0">
                <a:latin typeface="Comic Sans MS" panose="030F0702030302020204" pitchFamily="66" charset="0"/>
              </a:rPr>
              <a:t> Country's whose ecological footprint is lower than their bio capacity.</a:t>
            </a:r>
            <a:endParaRPr lang="en-US" altLang="en-US" sz="2000" u="sng" dirty="0">
              <a:latin typeface="Comic Sans MS" panose="030F0702030302020204" pitchFamily="66" charset="0"/>
              <a:ea typeface="ＭＳ Ｐゴシック" charset="-128"/>
            </a:endParaRPr>
          </a:p>
        </p:txBody>
      </p:sp>
    </p:spTree>
    <p:extLst>
      <p:ext uri="{BB962C8B-B14F-4D97-AF65-F5344CB8AC3E}">
        <p14:creationId xmlns:p14="http://schemas.microsoft.com/office/powerpoint/2010/main" val="4269613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61543" y="100585"/>
            <a:ext cx="11795761" cy="557784"/>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u="sng" dirty="0">
                <a:latin typeface="Comic Sans MS" panose="030F0702030302020204" pitchFamily="66" charset="0"/>
                <a:ea typeface="ＭＳ Ｐゴシック" charset="-128"/>
              </a:rPr>
              <a:t>Resources </a:t>
            </a:r>
          </a:p>
        </p:txBody>
      </p:sp>
      <p:sp>
        <p:nvSpPr>
          <p:cNvPr id="3" name="Rectangle 2"/>
          <p:cNvSpPr txBox="1">
            <a:spLocks noChangeArrowheads="1"/>
          </p:cNvSpPr>
          <p:nvPr/>
        </p:nvSpPr>
        <p:spPr>
          <a:xfrm>
            <a:off x="160428" y="837185"/>
            <a:ext cx="11771476" cy="557784"/>
          </a:xfrm>
          <a:prstGeom prst="rect">
            <a:avLst/>
          </a:prstGeom>
          <a:ln w="28575">
            <a:solidFill>
              <a:srgbClr val="7030A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dirty="0">
                <a:latin typeface="Comic Sans MS" panose="030F0702030302020204" pitchFamily="66" charset="0"/>
                <a:ea typeface="ＭＳ Ｐゴシック" charset="-128"/>
              </a:rPr>
              <a:t>Resources can be classified as either natural or human.  </a:t>
            </a:r>
          </a:p>
        </p:txBody>
      </p:sp>
      <p:cxnSp>
        <p:nvCxnSpPr>
          <p:cNvPr id="5" name="Straight Connector 4"/>
          <p:cNvCxnSpPr/>
          <p:nvPr/>
        </p:nvCxnSpPr>
        <p:spPr>
          <a:xfrm flipH="1">
            <a:off x="2235199" y="1803400"/>
            <a:ext cx="12701" cy="2747335"/>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14300" y="2374900"/>
            <a:ext cx="4241800"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a:xfrm>
            <a:off x="358648" y="1745234"/>
            <a:ext cx="1505204" cy="557784"/>
          </a:xfrm>
          <a:prstGeom prst="rect">
            <a:avLst/>
          </a:prstGeom>
          <a:ln w="28575">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u="sng" dirty="0">
                <a:latin typeface="Comic Sans MS" panose="030F0702030302020204" pitchFamily="66" charset="0"/>
                <a:ea typeface="ＭＳ Ｐゴシック" charset="-128"/>
              </a:rPr>
              <a:t>Natural</a:t>
            </a:r>
          </a:p>
        </p:txBody>
      </p:sp>
      <p:sp>
        <p:nvSpPr>
          <p:cNvPr id="12" name="Rectangle 2"/>
          <p:cNvSpPr txBox="1">
            <a:spLocks noChangeArrowheads="1"/>
          </p:cNvSpPr>
          <p:nvPr/>
        </p:nvSpPr>
        <p:spPr>
          <a:xfrm>
            <a:off x="2549398" y="1745234"/>
            <a:ext cx="1505204" cy="557784"/>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u="sng" dirty="0">
                <a:latin typeface="Comic Sans MS" panose="030F0702030302020204" pitchFamily="66" charset="0"/>
                <a:ea typeface="ＭＳ Ｐゴシック" charset="-128"/>
              </a:rPr>
              <a:t>Human </a:t>
            </a:r>
          </a:p>
        </p:txBody>
      </p:sp>
      <p:sp>
        <p:nvSpPr>
          <p:cNvPr id="13" name="Rectangle 2"/>
          <p:cNvSpPr txBox="1">
            <a:spLocks noChangeArrowheads="1"/>
          </p:cNvSpPr>
          <p:nvPr/>
        </p:nvSpPr>
        <p:spPr>
          <a:xfrm>
            <a:off x="4495800" y="1472184"/>
            <a:ext cx="7461503" cy="1084834"/>
          </a:xfrm>
          <a:prstGeom prst="rect">
            <a:avLst/>
          </a:prstGeom>
          <a:ln w="28575">
            <a:solidFill>
              <a:srgbClr val="00FF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u="sng" dirty="0">
                <a:latin typeface="Comic Sans MS" panose="030F0702030302020204" pitchFamily="66" charset="0"/>
                <a:ea typeface="ＭＳ Ｐゴシック" charset="-128"/>
              </a:rPr>
              <a:t>Demo</a:t>
            </a:r>
            <a:r>
              <a:rPr lang="en-US" altLang="en-US" sz="2800" dirty="0">
                <a:latin typeface="Comic Sans MS" panose="030F0702030302020204" pitchFamily="66" charset="0"/>
                <a:ea typeface="ＭＳ Ｐゴシック" charset="-128"/>
              </a:rPr>
              <a:t>: Create a T-chart like the on the left and assign resources that you believe to be natural and those that are human.   </a:t>
            </a:r>
          </a:p>
        </p:txBody>
      </p:sp>
      <p:sp>
        <p:nvSpPr>
          <p:cNvPr id="14" name="Rectangle 2"/>
          <p:cNvSpPr txBox="1">
            <a:spLocks noChangeArrowheads="1"/>
          </p:cNvSpPr>
          <p:nvPr/>
        </p:nvSpPr>
        <p:spPr>
          <a:xfrm>
            <a:off x="114301" y="2474071"/>
            <a:ext cx="2044108" cy="1821481"/>
          </a:xfrm>
          <a:prstGeom prst="rect">
            <a:avLst/>
          </a:prstGeom>
          <a:ln w="28575">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u="sng" dirty="0">
                <a:latin typeface="Comic Sans MS" panose="030F0702030302020204" pitchFamily="66" charset="0"/>
                <a:ea typeface="ＭＳ Ｐゴシック" charset="-128"/>
              </a:rPr>
              <a:t>Oil</a:t>
            </a:r>
          </a:p>
          <a:p>
            <a:pPr algn="ctr"/>
            <a:r>
              <a:rPr lang="en-US" altLang="en-US" sz="2800" u="sng" dirty="0">
                <a:latin typeface="Comic Sans MS" panose="030F0702030302020204" pitchFamily="66" charset="0"/>
                <a:ea typeface="ＭＳ Ｐゴシック" charset="-128"/>
              </a:rPr>
              <a:t>Forests </a:t>
            </a:r>
          </a:p>
          <a:p>
            <a:pPr algn="ctr"/>
            <a:r>
              <a:rPr lang="en-US" altLang="en-US" sz="2800" u="sng" dirty="0">
                <a:latin typeface="Comic Sans MS" panose="030F0702030302020204" pitchFamily="66" charset="0"/>
                <a:ea typeface="ＭＳ Ｐゴシック" charset="-128"/>
              </a:rPr>
              <a:t>Fish</a:t>
            </a:r>
          </a:p>
        </p:txBody>
      </p:sp>
      <p:sp>
        <p:nvSpPr>
          <p:cNvPr id="15" name="Rectangle 2"/>
          <p:cNvSpPr txBox="1">
            <a:spLocks noChangeArrowheads="1"/>
          </p:cNvSpPr>
          <p:nvPr/>
        </p:nvSpPr>
        <p:spPr>
          <a:xfrm>
            <a:off x="4831909" y="3270776"/>
            <a:ext cx="2044108" cy="1821481"/>
          </a:xfrm>
          <a:prstGeom prst="rect">
            <a:avLst/>
          </a:prstGeom>
          <a:ln w="28575">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en-US" sz="2800" u="sng" dirty="0">
              <a:latin typeface="Comic Sans MS" panose="030F0702030302020204" pitchFamily="66" charset="0"/>
              <a:ea typeface="ＭＳ Ｐゴシック" charset="-128"/>
            </a:endParaRPr>
          </a:p>
          <a:p>
            <a:pPr algn="ctr"/>
            <a:endParaRPr lang="en-US" altLang="en-US" sz="2800" u="sng" dirty="0">
              <a:latin typeface="Comic Sans MS" panose="030F0702030302020204" pitchFamily="66" charset="0"/>
              <a:ea typeface="ＭＳ Ｐゴシック" charset="-128"/>
            </a:endParaRPr>
          </a:p>
          <a:p>
            <a:pPr algn="ctr"/>
            <a:endParaRPr lang="en-US" altLang="en-US" sz="2800" u="sng" dirty="0">
              <a:latin typeface="Comic Sans MS" panose="030F0702030302020204" pitchFamily="66" charset="0"/>
              <a:ea typeface="ＭＳ Ｐゴシック" charset="-128"/>
            </a:endParaRPr>
          </a:p>
        </p:txBody>
      </p:sp>
      <p:sp>
        <p:nvSpPr>
          <p:cNvPr id="16" name="Rectangle 2"/>
          <p:cNvSpPr txBox="1">
            <a:spLocks noChangeArrowheads="1"/>
          </p:cNvSpPr>
          <p:nvPr/>
        </p:nvSpPr>
        <p:spPr>
          <a:xfrm>
            <a:off x="4471097" y="2667508"/>
            <a:ext cx="7460807" cy="1883227"/>
          </a:xfrm>
          <a:prstGeom prst="rect">
            <a:avLst/>
          </a:prstGeom>
          <a:ln w="28575">
            <a:solidFill>
              <a:schemeClr val="accent2"/>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altLang="en-US" sz="2800" dirty="0">
                <a:latin typeface="Comic Sans MS" panose="030F0702030302020204" pitchFamily="66" charset="0"/>
                <a:ea typeface="ＭＳ Ｐゴシック" charset="-128"/>
              </a:rPr>
              <a:t>A balance between renewable and non-renewable</a:t>
            </a:r>
          </a:p>
          <a:p>
            <a:pPr marL="457200" indent="-457200">
              <a:buFont typeface="Arial" panose="020B0604020202020204" pitchFamily="34" charset="0"/>
              <a:buChar char="•"/>
            </a:pPr>
            <a:r>
              <a:rPr lang="en-US" altLang="en-US" sz="2800" dirty="0">
                <a:latin typeface="Comic Sans MS" panose="030F0702030302020204" pitchFamily="66" charset="0"/>
                <a:ea typeface="ＭＳ Ｐゴシック" charset="-128"/>
              </a:rPr>
              <a:t>Flow renewable resources are resources that do not need regeneration.</a:t>
            </a:r>
          </a:p>
          <a:p>
            <a:pPr marL="457200" indent="-457200">
              <a:buFont typeface="Arial" panose="020B0604020202020204" pitchFamily="34" charset="0"/>
              <a:buChar char="•"/>
            </a:pPr>
            <a:r>
              <a:rPr lang="en-US" altLang="en-US" sz="2800" dirty="0">
                <a:latin typeface="Comic Sans MS" panose="030F0702030302020204" pitchFamily="66" charset="0"/>
                <a:ea typeface="ＭＳ Ｐゴシック" charset="-128"/>
              </a:rPr>
              <a:t>Resource depletion. </a:t>
            </a:r>
          </a:p>
        </p:txBody>
      </p:sp>
      <p:sp>
        <p:nvSpPr>
          <p:cNvPr id="17" name="Rectangle 2"/>
          <p:cNvSpPr txBox="1">
            <a:spLocks noChangeArrowheads="1"/>
          </p:cNvSpPr>
          <p:nvPr/>
        </p:nvSpPr>
        <p:spPr>
          <a:xfrm>
            <a:off x="2529756" y="2667508"/>
            <a:ext cx="1839043" cy="1447291"/>
          </a:xfrm>
          <a:prstGeom prst="rect">
            <a:avLst/>
          </a:prstGeom>
          <a:ln w="28575">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dirty="0">
                <a:latin typeface="Comic Sans MS" panose="030F0702030302020204" pitchFamily="66" charset="0"/>
                <a:ea typeface="ＭＳ Ｐゴシック" charset="-128"/>
              </a:rPr>
              <a:t>Anything that is manmade. </a:t>
            </a:r>
          </a:p>
        </p:txBody>
      </p:sp>
      <p:sp>
        <p:nvSpPr>
          <p:cNvPr id="18" name="Rectangle 2"/>
          <p:cNvSpPr txBox="1">
            <a:spLocks noChangeArrowheads="1"/>
          </p:cNvSpPr>
          <p:nvPr/>
        </p:nvSpPr>
        <p:spPr>
          <a:xfrm>
            <a:off x="160428" y="4732864"/>
            <a:ext cx="7176037" cy="1705687"/>
          </a:xfrm>
          <a:prstGeom prst="rect">
            <a:avLst/>
          </a:prstGeom>
          <a:ln w="28575">
            <a:solidFill>
              <a:srgbClr val="00B0F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u="sng" dirty="0">
                <a:latin typeface="Comic Sans MS" panose="030F0702030302020204" pitchFamily="66" charset="0"/>
                <a:ea typeface="ＭＳ Ｐゴシック" charset="-128"/>
              </a:rPr>
              <a:t>Challenge</a:t>
            </a:r>
            <a:r>
              <a:rPr lang="en-US" altLang="en-US" sz="2800" dirty="0">
                <a:latin typeface="Comic Sans MS" panose="030F0702030302020204" pitchFamily="66" charset="0"/>
                <a:ea typeface="ＭＳ Ｐゴシック" charset="-128"/>
              </a:rPr>
              <a:t>: Use your map to show the distribution of different resources around the world.</a:t>
            </a:r>
          </a:p>
        </p:txBody>
      </p:sp>
      <p:pic>
        <p:nvPicPr>
          <p:cNvPr id="19" name="Picture 18"/>
          <p:cNvPicPr>
            <a:picLocks noChangeAspect="1"/>
          </p:cNvPicPr>
          <p:nvPr/>
        </p:nvPicPr>
        <p:blipFill>
          <a:blip r:embed="rId2"/>
          <a:stretch>
            <a:fillRect/>
          </a:stretch>
        </p:blipFill>
        <p:spPr>
          <a:xfrm>
            <a:off x="8121904" y="4732864"/>
            <a:ext cx="3810000" cy="1770424"/>
          </a:xfrm>
          <a:prstGeom prst="rect">
            <a:avLst/>
          </a:prstGeom>
          <a:ln w="28575">
            <a:solidFill>
              <a:srgbClr val="00B0F0"/>
            </a:solidFill>
          </a:ln>
        </p:spPr>
      </p:pic>
    </p:spTree>
    <p:extLst>
      <p:ext uri="{BB962C8B-B14F-4D97-AF65-F5344CB8AC3E}">
        <p14:creationId xmlns:p14="http://schemas.microsoft.com/office/powerpoint/2010/main" val="72700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908930" y="2030086"/>
            <a:ext cx="6068384" cy="4704940"/>
          </a:xfrm>
          <a:prstGeom prst="rect">
            <a:avLst/>
          </a:prstGeom>
        </p:spPr>
      </p:pic>
      <p:pic>
        <p:nvPicPr>
          <p:cNvPr id="6" name="Picture 5"/>
          <p:cNvPicPr>
            <a:picLocks noChangeAspect="1"/>
          </p:cNvPicPr>
          <p:nvPr/>
        </p:nvPicPr>
        <p:blipFill>
          <a:blip r:embed="rId3"/>
          <a:stretch>
            <a:fillRect/>
          </a:stretch>
        </p:blipFill>
        <p:spPr>
          <a:xfrm>
            <a:off x="2696205" y="1846511"/>
            <a:ext cx="6493834" cy="5036556"/>
          </a:xfrm>
          <a:prstGeom prst="rect">
            <a:avLst/>
          </a:prstGeom>
        </p:spPr>
      </p:pic>
      <p:sp>
        <p:nvSpPr>
          <p:cNvPr id="2" name="Rectangle 1"/>
          <p:cNvSpPr/>
          <p:nvPr/>
        </p:nvSpPr>
        <p:spPr>
          <a:xfrm>
            <a:off x="161543" y="762921"/>
            <a:ext cx="11795761" cy="830997"/>
          </a:xfrm>
          <a:prstGeom prst="rect">
            <a:avLst/>
          </a:prstGeom>
          <a:ln w="28575">
            <a:solidFill>
              <a:srgbClr val="00FF00"/>
            </a:solidFill>
          </a:ln>
        </p:spPr>
        <p:txBody>
          <a:bodyPr wrap="square">
            <a:spAutoFit/>
          </a:bodyPr>
          <a:lstStyle/>
          <a:p>
            <a:r>
              <a:rPr lang="en-GB" sz="2400" dirty="0">
                <a:latin typeface="Comic Sans MS" panose="030F0702030302020204" pitchFamily="66" charset="0"/>
              </a:rPr>
              <a:t>Evaluate </a:t>
            </a:r>
            <a:r>
              <a:rPr lang="en-GB" sz="2400" u="sng" dirty="0">
                <a:latin typeface="Comic Sans MS" panose="030F0702030302020204" pitchFamily="66" charset="0"/>
              </a:rPr>
              <a:t>ecological footprint </a:t>
            </a:r>
            <a:r>
              <a:rPr lang="en-GB" sz="2400" dirty="0">
                <a:latin typeface="Comic Sans MS" panose="030F0702030302020204" pitchFamily="66" charset="0"/>
              </a:rPr>
              <a:t>versus </a:t>
            </a:r>
            <a:r>
              <a:rPr lang="en-GB" sz="2400" u="sng" dirty="0">
                <a:latin typeface="Comic Sans MS" panose="030F0702030302020204" pitchFamily="66" charset="0"/>
              </a:rPr>
              <a:t>biocapacity</a:t>
            </a:r>
            <a:r>
              <a:rPr lang="en-GB" sz="2400" dirty="0">
                <a:latin typeface="Comic Sans MS" panose="030F0702030302020204" pitchFamily="66" charset="0"/>
              </a:rPr>
              <a:t> as a measure of sustainability between population size and resource consumption (10 marks).</a:t>
            </a:r>
          </a:p>
        </p:txBody>
      </p:sp>
      <p:sp>
        <p:nvSpPr>
          <p:cNvPr id="3" name="Rectangle 2"/>
          <p:cNvSpPr txBox="1">
            <a:spLocks noChangeArrowheads="1"/>
          </p:cNvSpPr>
          <p:nvPr/>
        </p:nvSpPr>
        <p:spPr>
          <a:xfrm>
            <a:off x="161543" y="100585"/>
            <a:ext cx="11795761" cy="557784"/>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u="sng" dirty="0">
                <a:latin typeface="Comic Sans MS" panose="030F0702030302020204" pitchFamily="66" charset="0"/>
                <a:ea typeface="ＭＳ Ｐゴシック" charset="-128"/>
              </a:rPr>
              <a:t>Past Exam Question </a:t>
            </a:r>
          </a:p>
        </p:txBody>
      </p:sp>
      <p:sp>
        <p:nvSpPr>
          <p:cNvPr id="4" name="Rectangle 3"/>
          <p:cNvSpPr/>
          <p:nvPr/>
        </p:nvSpPr>
        <p:spPr>
          <a:xfrm>
            <a:off x="9089881" y="1808772"/>
            <a:ext cx="2867423" cy="3139321"/>
          </a:xfrm>
          <a:prstGeom prst="rect">
            <a:avLst/>
          </a:prstGeom>
          <a:ln w="38100">
            <a:solidFill>
              <a:srgbClr val="FF0000"/>
            </a:solidFill>
          </a:ln>
        </p:spPr>
        <p:txBody>
          <a:bodyPr wrap="square">
            <a:spAutoFit/>
          </a:bodyPr>
          <a:lstStyle/>
          <a:p>
            <a:r>
              <a:rPr lang="en-GB" b="1" u="sng" dirty="0">
                <a:latin typeface="Comic Sans MS" panose="030F0702030302020204" pitchFamily="66" charset="0"/>
              </a:rPr>
              <a:t>Biocapacity</a:t>
            </a:r>
            <a:r>
              <a:rPr lang="en-GB" dirty="0">
                <a:latin typeface="Comic Sans MS" panose="030F0702030302020204" pitchFamily="66" charset="0"/>
              </a:rPr>
              <a:t> refers to the capacity of a given biologically productive area to generate an on-going supply of renewable resources and to absorb its spill over wastes. Unsustainability occurs if the area's ecological footprint exceeds its biocapacity.</a:t>
            </a:r>
          </a:p>
        </p:txBody>
      </p:sp>
      <p:sp>
        <p:nvSpPr>
          <p:cNvPr id="5" name="Rectangle 4"/>
          <p:cNvSpPr/>
          <p:nvPr/>
        </p:nvSpPr>
        <p:spPr>
          <a:xfrm>
            <a:off x="299766" y="1846511"/>
            <a:ext cx="2496597" cy="2862322"/>
          </a:xfrm>
          <a:prstGeom prst="rect">
            <a:avLst/>
          </a:prstGeom>
          <a:ln w="28575">
            <a:solidFill>
              <a:srgbClr val="FF0000"/>
            </a:solidFill>
          </a:ln>
        </p:spPr>
        <p:txBody>
          <a:bodyPr wrap="square">
            <a:spAutoFit/>
          </a:bodyPr>
          <a:lstStyle/>
          <a:p>
            <a:r>
              <a:rPr lang="en-GB" dirty="0">
                <a:solidFill>
                  <a:srgbClr val="222222"/>
                </a:solidFill>
                <a:latin typeface="Comic Sans MS" panose="030F0702030302020204" pitchFamily="66" charset="0"/>
              </a:rPr>
              <a:t>An </a:t>
            </a:r>
            <a:r>
              <a:rPr lang="en-GB" b="1" dirty="0">
                <a:solidFill>
                  <a:srgbClr val="222222"/>
                </a:solidFill>
                <a:latin typeface="Comic Sans MS" panose="030F0702030302020204" pitchFamily="66" charset="0"/>
              </a:rPr>
              <a:t>ecological footprint</a:t>
            </a:r>
            <a:r>
              <a:rPr lang="en-GB" dirty="0">
                <a:solidFill>
                  <a:srgbClr val="222222"/>
                </a:solidFill>
                <a:latin typeface="Comic Sans MS" panose="030F0702030302020204" pitchFamily="66" charset="0"/>
              </a:rPr>
              <a:t> is a measure of human impact on Earth's ecosystems. Its typically measured in area of wilderness or amount of natural capital consumed each year.</a:t>
            </a:r>
            <a:endParaRPr lang="en-GB" dirty="0">
              <a:latin typeface="Comic Sans MS" panose="030F0702030302020204" pitchFamily="66" charset="0"/>
            </a:endParaRPr>
          </a:p>
        </p:txBody>
      </p:sp>
      <p:sp>
        <p:nvSpPr>
          <p:cNvPr id="7" name="Rectangle 6"/>
          <p:cNvSpPr/>
          <p:nvPr/>
        </p:nvSpPr>
        <p:spPr>
          <a:xfrm>
            <a:off x="161542" y="5730948"/>
            <a:ext cx="3857565" cy="923330"/>
          </a:xfrm>
          <a:prstGeom prst="rect">
            <a:avLst/>
          </a:prstGeom>
          <a:ln w="28575">
            <a:solidFill>
              <a:srgbClr val="7030A0"/>
            </a:solidFill>
          </a:ln>
        </p:spPr>
        <p:txBody>
          <a:bodyPr wrap="square">
            <a:spAutoFit/>
          </a:bodyPr>
          <a:lstStyle/>
          <a:p>
            <a:r>
              <a:rPr lang="en-GB" b="1" u="sng" dirty="0">
                <a:latin typeface="Comic Sans MS" panose="030F0702030302020204" pitchFamily="66" charset="0"/>
              </a:rPr>
              <a:t>Evaluate</a:t>
            </a:r>
            <a:r>
              <a:rPr lang="en-GB" dirty="0">
                <a:latin typeface="Comic Sans MS" panose="030F0702030302020204" pitchFamily="66" charset="0"/>
              </a:rPr>
              <a:t>: to judge or determine the significance, worth, or quality of; assess:  </a:t>
            </a:r>
          </a:p>
        </p:txBody>
      </p:sp>
    </p:spTree>
    <p:extLst>
      <p:ext uri="{BB962C8B-B14F-4D97-AF65-F5344CB8AC3E}">
        <p14:creationId xmlns:p14="http://schemas.microsoft.com/office/powerpoint/2010/main" val="210724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jb-hdnp.org/Sarver/Maps/WC/wc03_naturalresourcesm.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stretch>
            <a:fillRect/>
          </a:stretch>
        </p:blipFill>
        <p:spPr>
          <a:xfrm>
            <a:off x="545434" y="160338"/>
            <a:ext cx="10597486" cy="6639920"/>
          </a:xfrm>
          <a:prstGeom prst="rect">
            <a:avLst/>
          </a:prstGeom>
          <a:ln w="38100">
            <a:solidFill>
              <a:srgbClr val="00B0F0"/>
            </a:solidFill>
          </a:ln>
        </p:spPr>
      </p:pic>
      <p:sp>
        <p:nvSpPr>
          <p:cNvPr id="4" name="Rectangle 2"/>
          <p:cNvSpPr txBox="1">
            <a:spLocks noChangeArrowheads="1"/>
          </p:cNvSpPr>
          <p:nvPr/>
        </p:nvSpPr>
        <p:spPr>
          <a:xfrm rot="5400000">
            <a:off x="8563600" y="3196859"/>
            <a:ext cx="6485011" cy="411970"/>
          </a:xfrm>
          <a:prstGeom prst="rect">
            <a:avLst/>
          </a:prstGeom>
          <a:ln w="38100">
            <a:solidFill>
              <a:srgbClr val="FF0000"/>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u="sng" dirty="0">
                <a:latin typeface="Comic Sans MS" panose="030F0702030302020204" pitchFamily="66" charset="0"/>
                <a:ea typeface="ＭＳ Ｐゴシック" charset="-128"/>
              </a:rPr>
              <a:t>World Resources </a:t>
            </a:r>
          </a:p>
        </p:txBody>
      </p:sp>
    </p:spTree>
    <p:extLst>
      <p:ext uri="{BB962C8B-B14F-4D97-AF65-F5344CB8AC3E}">
        <p14:creationId xmlns:p14="http://schemas.microsoft.com/office/powerpoint/2010/main" val="2953995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www.outline-world-map.com/map-images-original/outline-blank-transparent-world-map-b1b.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460375" y="658369"/>
            <a:ext cx="11386458" cy="5688418"/>
          </a:xfrm>
          <a:prstGeom prst="rect">
            <a:avLst/>
          </a:prstGeom>
        </p:spPr>
      </p:pic>
      <p:sp>
        <p:nvSpPr>
          <p:cNvPr id="5" name="Rectangle 2"/>
          <p:cNvSpPr txBox="1">
            <a:spLocks noChangeArrowheads="1"/>
          </p:cNvSpPr>
          <p:nvPr/>
        </p:nvSpPr>
        <p:spPr>
          <a:xfrm>
            <a:off x="161543" y="100585"/>
            <a:ext cx="11795761" cy="557784"/>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u="sng" dirty="0">
                <a:latin typeface="Comic Sans MS" panose="030F0702030302020204" pitchFamily="66" charset="0"/>
                <a:ea typeface="ＭＳ Ｐゴシック" charset="-128"/>
              </a:rPr>
              <a:t>Resources </a:t>
            </a:r>
          </a:p>
        </p:txBody>
      </p:sp>
      <p:sp>
        <p:nvSpPr>
          <p:cNvPr id="6" name="Rectangle 2"/>
          <p:cNvSpPr txBox="1">
            <a:spLocks noChangeArrowheads="1"/>
          </p:cNvSpPr>
          <p:nvPr/>
        </p:nvSpPr>
        <p:spPr>
          <a:xfrm>
            <a:off x="3934047" y="5544455"/>
            <a:ext cx="5252483" cy="557784"/>
          </a:xfrm>
          <a:prstGeom prst="rect">
            <a:avLst/>
          </a:prstGeom>
          <a:solidFill>
            <a:schemeClr val="bg1"/>
          </a:solidFill>
          <a:ln w="28575">
            <a:solidFill>
              <a:schemeClr val="bg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en-US" sz="2800" u="sng" dirty="0">
              <a:latin typeface="Comic Sans MS" panose="030F0702030302020204" pitchFamily="66" charset="0"/>
              <a:ea typeface="ＭＳ Ｐゴシック" charset="-128"/>
            </a:endParaRPr>
          </a:p>
        </p:txBody>
      </p:sp>
      <p:pic>
        <p:nvPicPr>
          <p:cNvPr id="7" name="Picture 6"/>
          <p:cNvPicPr>
            <a:picLocks noChangeAspect="1"/>
          </p:cNvPicPr>
          <p:nvPr/>
        </p:nvPicPr>
        <p:blipFill>
          <a:blip r:embed="rId3"/>
          <a:stretch>
            <a:fillRect/>
          </a:stretch>
        </p:blipFill>
        <p:spPr>
          <a:xfrm>
            <a:off x="203717" y="3678126"/>
            <a:ext cx="1284842" cy="2680718"/>
          </a:xfrm>
          <a:prstGeom prst="rect">
            <a:avLst/>
          </a:prstGeom>
          <a:ln w="28575">
            <a:solidFill>
              <a:schemeClr val="tx1"/>
            </a:solidFill>
          </a:ln>
        </p:spPr>
      </p:pic>
    </p:spTree>
    <p:extLst>
      <p:ext uri="{BB962C8B-B14F-4D97-AF65-F5344CB8AC3E}">
        <p14:creationId xmlns:p14="http://schemas.microsoft.com/office/powerpoint/2010/main" val="2141811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6031" y="292100"/>
            <a:ext cx="11414808" cy="461665"/>
          </a:xfrm>
          <a:prstGeom prst="rect">
            <a:avLst/>
          </a:prstGeom>
          <a:ln w="28575">
            <a:solidFill>
              <a:srgbClr val="FF0000"/>
            </a:solidFill>
          </a:ln>
        </p:spPr>
        <p:txBody>
          <a:bodyPr wrap="square">
            <a:spAutoFit/>
          </a:bodyPr>
          <a:lstStyle/>
          <a:p>
            <a:pPr algn="ctr"/>
            <a:r>
              <a:rPr lang="en-GB" sz="2400" u="sng" dirty="0">
                <a:latin typeface="Comic Sans MS" panose="030F0702030302020204" pitchFamily="66" charset="0"/>
              </a:rPr>
              <a:t>NEO-MALTHUSIAN V ANTI-MALTHUSIAN</a:t>
            </a:r>
          </a:p>
        </p:txBody>
      </p:sp>
      <p:pic>
        <p:nvPicPr>
          <p:cNvPr id="3" name="Picture 2"/>
          <p:cNvPicPr>
            <a:picLocks noChangeAspect="1"/>
          </p:cNvPicPr>
          <p:nvPr/>
        </p:nvPicPr>
        <p:blipFill>
          <a:blip r:embed="rId2"/>
          <a:stretch>
            <a:fillRect/>
          </a:stretch>
        </p:blipFill>
        <p:spPr>
          <a:xfrm>
            <a:off x="516030" y="909758"/>
            <a:ext cx="2958794" cy="2958794"/>
          </a:xfrm>
          <a:prstGeom prst="rect">
            <a:avLst/>
          </a:prstGeom>
        </p:spPr>
      </p:pic>
      <p:pic>
        <p:nvPicPr>
          <p:cNvPr id="4" name="Picture 3" descr="https://i.ytimg.com/vi/r1ywppAJ1xs/maxresdefault.jpg"/>
          <p:cNvPicPr/>
          <p:nvPr/>
        </p:nvPicPr>
        <p:blipFill rotWithShape="1">
          <a:blip r:embed="rId3">
            <a:extLst>
              <a:ext uri="{28A0092B-C50C-407E-A947-70E740481C1C}">
                <a14:useLocalDpi xmlns:a14="http://schemas.microsoft.com/office/drawing/2010/main" val="0"/>
              </a:ext>
            </a:extLst>
          </a:blip>
          <a:srcRect l="24762" t="3840" r="7923" b="62179"/>
          <a:stretch/>
        </p:blipFill>
        <p:spPr bwMode="auto">
          <a:xfrm>
            <a:off x="3654425" y="909758"/>
            <a:ext cx="8276414" cy="2958794"/>
          </a:xfrm>
          <a:prstGeom prst="rect">
            <a:avLst/>
          </a:prstGeom>
          <a:noFill/>
          <a:ln>
            <a:noFill/>
          </a:ln>
          <a:extLst>
            <a:ext uri="{53640926-AAD7-44D8-BBD7-CCE9431645EC}">
              <a14:shadowObscured xmlns:a14="http://schemas.microsoft.com/office/drawing/2010/main"/>
            </a:ext>
          </a:extLst>
        </p:spPr>
      </p:pic>
      <p:sp>
        <p:nvSpPr>
          <p:cNvPr id="5" name="Action Button: Movie 4">
            <a:hlinkClick r:id="rId4" highlightClick="1"/>
          </p:cNvPr>
          <p:cNvSpPr/>
          <p:nvPr/>
        </p:nvSpPr>
        <p:spPr>
          <a:xfrm>
            <a:off x="630330" y="342900"/>
            <a:ext cx="487270" cy="347365"/>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16029" y="3897545"/>
            <a:ext cx="11414809" cy="830997"/>
          </a:xfrm>
          <a:prstGeom prst="rect">
            <a:avLst/>
          </a:prstGeom>
          <a:ln w="28575">
            <a:solidFill>
              <a:srgbClr val="7030A0"/>
            </a:solidFill>
          </a:ln>
        </p:spPr>
        <p:txBody>
          <a:bodyPr wrap="square">
            <a:spAutoFit/>
          </a:bodyPr>
          <a:lstStyle/>
          <a:p>
            <a:r>
              <a:rPr lang="en-GB" sz="2400" dirty="0">
                <a:latin typeface="Comic Sans MS" panose="030F0702030302020204" pitchFamily="66" charset="0"/>
              </a:rPr>
              <a:t>Neo-Malthusian: This is an idea of thought that follows Malthus's ideas. Paul Ehrlich and the ''Club of Rome" both have Neo-</a:t>
            </a:r>
            <a:r>
              <a:rPr lang="en-GB" sz="2400" dirty="0" err="1">
                <a:latin typeface="Comic Sans MS" panose="030F0702030302020204" pitchFamily="66" charset="0"/>
              </a:rPr>
              <a:t>Malthusiasn</a:t>
            </a:r>
            <a:r>
              <a:rPr lang="en-GB" sz="2400" dirty="0">
                <a:latin typeface="Comic Sans MS" panose="030F0702030302020204" pitchFamily="66" charset="0"/>
              </a:rPr>
              <a:t> ideas.</a:t>
            </a:r>
          </a:p>
        </p:txBody>
      </p:sp>
      <p:sp>
        <p:nvSpPr>
          <p:cNvPr id="8" name="Rectangle 7"/>
          <p:cNvSpPr/>
          <p:nvPr/>
        </p:nvSpPr>
        <p:spPr>
          <a:xfrm>
            <a:off x="516029" y="4790284"/>
            <a:ext cx="11414809" cy="461665"/>
          </a:xfrm>
          <a:prstGeom prst="rect">
            <a:avLst/>
          </a:prstGeom>
          <a:ln w="28575">
            <a:solidFill>
              <a:srgbClr val="00FF00"/>
            </a:solidFill>
          </a:ln>
        </p:spPr>
        <p:txBody>
          <a:bodyPr wrap="square">
            <a:spAutoFit/>
          </a:bodyPr>
          <a:lstStyle/>
          <a:p>
            <a:r>
              <a:rPr lang="en-GB" sz="2400" u="sng" dirty="0">
                <a:solidFill>
                  <a:srgbClr val="3F3F3F"/>
                </a:solidFill>
                <a:latin typeface="Comic Sans MS" panose="030F0702030302020204" pitchFamily="66" charset="0"/>
              </a:rPr>
              <a:t>Learning Check</a:t>
            </a:r>
            <a:r>
              <a:rPr lang="en-GB" sz="2400" dirty="0">
                <a:solidFill>
                  <a:srgbClr val="3F3F3F"/>
                </a:solidFill>
                <a:latin typeface="Comic Sans MS" panose="030F0702030302020204" pitchFamily="66" charset="0"/>
              </a:rPr>
              <a:t>: Describe what is meant by a neo-Malthusian view. [3]</a:t>
            </a:r>
            <a:endParaRPr lang="en-GB" sz="2400" dirty="0">
              <a:latin typeface="Comic Sans MS" panose="030F0702030302020204" pitchFamily="66" charset="0"/>
            </a:endParaRPr>
          </a:p>
        </p:txBody>
      </p:sp>
      <p:sp>
        <p:nvSpPr>
          <p:cNvPr id="10" name="Rectangle 9"/>
          <p:cNvSpPr/>
          <p:nvPr/>
        </p:nvSpPr>
        <p:spPr>
          <a:xfrm>
            <a:off x="516028" y="5334957"/>
            <a:ext cx="11414809" cy="1477328"/>
          </a:xfrm>
          <a:prstGeom prst="rect">
            <a:avLst/>
          </a:prstGeom>
          <a:ln w="28575">
            <a:solidFill>
              <a:srgbClr val="7030A0"/>
            </a:solidFill>
          </a:ln>
        </p:spPr>
        <p:txBody>
          <a:bodyPr wrap="square">
            <a:spAutoFit/>
          </a:bodyPr>
          <a:lstStyle/>
          <a:p>
            <a:r>
              <a:rPr lang="en-GB" dirty="0">
                <a:latin typeface="Comic Sans MS" panose="030F0702030302020204" pitchFamily="66" charset="0"/>
              </a:rPr>
              <a:t>The response should describe population growth outstripping resource availability [1 mark], and thus limiting economic development [1 mark].Award 1 mark for any other valid point, development, such as reference to the Club of Rome and the Limits to Growth model, or an example of a country experiencing extreme population pressures. If only Malthus’s original theory (relating population to food) is described, no more than 1 mark should be awarded</a:t>
            </a:r>
            <a:endParaRPr lang="en-GB" b="0" i="0" dirty="0">
              <a:effectLst/>
              <a:latin typeface="Comic Sans MS" panose="030F0702030302020204" pitchFamily="66" charset="0"/>
            </a:endParaRPr>
          </a:p>
        </p:txBody>
      </p:sp>
    </p:spTree>
    <p:extLst>
      <p:ext uri="{BB962C8B-B14F-4D97-AF65-F5344CB8AC3E}">
        <p14:creationId xmlns:p14="http://schemas.microsoft.com/office/powerpoint/2010/main" val="366184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0761" y="817264"/>
            <a:ext cx="6240517" cy="5791200"/>
          </a:xfrm>
          <a:prstGeom prst="rect">
            <a:avLst/>
          </a:prstGeom>
          <a:ln w="19050">
            <a:solidFill>
              <a:srgbClr val="7030A0"/>
            </a:solidFill>
          </a:ln>
        </p:spPr>
      </p:pic>
      <p:sp>
        <p:nvSpPr>
          <p:cNvPr id="3" name="Rectangle 2"/>
          <p:cNvSpPr/>
          <p:nvPr/>
        </p:nvSpPr>
        <p:spPr>
          <a:xfrm>
            <a:off x="160430" y="152401"/>
            <a:ext cx="11841069" cy="457200"/>
          </a:xfrm>
          <a:prstGeom prst="rect">
            <a:avLst/>
          </a:prstGeom>
          <a:ln w="28575">
            <a:solidFill>
              <a:srgbClr val="FF0000"/>
            </a:solidFill>
          </a:ln>
        </p:spPr>
        <p:txBody>
          <a:bodyPr wrap="square">
            <a:spAutoFit/>
          </a:bodyPr>
          <a:lstStyle/>
          <a:p>
            <a:pPr algn="ctr"/>
            <a:r>
              <a:rPr lang="en-GB" sz="2400" u="sng" dirty="0">
                <a:latin typeface="Comic Sans MS" panose="030F0702030302020204" pitchFamily="66" charset="0"/>
              </a:rPr>
              <a:t>The Club of Rome </a:t>
            </a:r>
          </a:p>
        </p:txBody>
      </p:sp>
      <p:sp>
        <p:nvSpPr>
          <p:cNvPr id="6" name="Rectangle 5"/>
          <p:cNvSpPr/>
          <p:nvPr/>
        </p:nvSpPr>
        <p:spPr>
          <a:xfrm>
            <a:off x="6709142" y="5038804"/>
            <a:ext cx="5292355" cy="1569660"/>
          </a:xfrm>
          <a:prstGeom prst="rect">
            <a:avLst/>
          </a:prstGeom>
          <a:ln w="28575">
            <a:solidFill>
              <a:srgbClr val="00B0F0"/>
            </a:solidFill>
          </a:ln>
        </p:spPr>
        <p:txBody>
          <a:bodyPr wrap="square">
            <a:spAutoFit/>
          </a:bodyPr>
          <a:lstStyle/>
          <a:p>
            <a:r>
              <a:rPr lang="en-GB" sz="2400" u="sng" dirty="0">
                <a:latin typeface="Comic Sans MS" panose="030F0702030302020204" pitchFamily="66" charset="0"/>
              </a:rPr>
              <a:t>Challenge</a:t>
            </a:r>
            <a:r>
              <a:rPr lang="en-GB" sz="2400" dirty="0">
                <a:latin typeface="Comic Sans MS" panose="030F0702030302020204" pitchFamily="66" charset="0"/>
              </a:rPr>
              <a:t>: Get the mock exam out and reattempt the question found in the section patterns in resource consumption.   </a:t>
            </a:r>
          </a:p>
        </p:txBody>
      </p:sp>
      <p:sp>
        <p:nvSpPr>
          <p:cNvPr id="4" name="Rectangle 3"/>
          <p:cNvSpPr/>
          <p:nvPr/>
        </p:nvSpPr>
        <p:spPr>
          <a:xfrm>
            <a:off x="6709141" y="977543"/>
            <a:ext cx="5292355" cy="3693319"/>
          </a:xfrm>
          <a:prstGeom prst="rect">
            <a:avLst/>
          </a:prstGeom>
          <a:ln w="28575">
            <a:solidFill>
              <a:srgbClr val="7030A0"/>
            </a:solidFill>
          </a:ln>
        </p:spPr>
        <p:txBody>
          <a:bodyPr wrap="square">
            <a:spAutoFit/>
          </a:bodyPr>
          <a:lstStyle/>
          <a:p>
            <a:r>
              <a:rPr lang="en-GB" dirty="0">
                <a:latin typeface="Comic Sans MS" panose="030F0702030302020204" pitchFamily="66" charset="0"/>
              </a:rPr>
              <a:t>Club of Rome &amp; its Limits to Growth Model</a:t>
            </a:r>
          </a:p>
          <a:p>
            <a:r>
              <a:rPr lang="en-GB" dirty="0">
                <a:latin typeface="Comic Sans MS" panose="030F0702030302020204" pitchFamily="66" charset="0"/>
              </a:rPr>
              <a:t>Study the 'Limits to Growth' model carefully. </a:t>
            </a:r>
          </a:p>
          <a:p>
            <a:r>
              <a:rPr lang="en-GB" dirty="0">
                <a:latin typeface="Comic Sans MS" panose="030F0702030302020204" pitchFamily="66" charset="0"/>
              </a:rPr>
              <a:t>Developed by the Club of Rome it looked at population, natural resources, agricultural output, industrial production and pollution. </a:t>
            </a:r>
          </a:p>
          <a:p>
            <a:r>
              <a:rPr lang="en-GB" dirty="0">
                <a:latin typeface="Comic Sans MS" panose="030F0702030302020204" pitchFamily="66" charset="0"/>
              </a:rPr>
              <a:t>They predicted that the limits to growth would be reached in 2070. </a:t>
            </a:r>
          </a:p>
          <a:p>
            <a:r>
              <a:rPr lang="en-GB" dirty="0">
                <a:latin typeface="Comic Sans MS" panose="030F0702030302020204" pitchFamily="66" charset="0"/>
              </a:rPr>
              <a:t>The model basically suggests that ability of resources, food, the environment, etc. to meet human needs will be reached by 2070. </a:t>
            </a:r>
          </a:p>
          <a:p>
            <a:r>
              <a:rPr lang="en-GB" dirty="0">
                <a:latin typeface="Comic Sans MS" panose="030F0702030302020204" pitchFamily="66" charset="0"/>
              </a:rPr>
              <a:t>Beyond this point if population is not controlled naturally, it will start to decline because of increased death rates.</a:t>
            </a:r>
          </a:p>
        </p:txBody>
      </p:sp>
      <p:sp>
        <p:nvSpPr>
          <p:cNvPr id="9" name="Action Button: End 8">
            <a:hlinkClick r:id="rId3" highlightClick="1"/>
          </p:cNvPr>
          <p:cNvSpPr/>
          <p:nvPr/>
        </p:nvSpPr>
        <p:spPr>
          <a:xfrm>
            <a:off x="11270510" y="224303"/>
            <a:ext cx="446568" cy="311988"/>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3061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21270" y="3872834"/>
            <a:ext cx="2662430" cy="1996822"/>
          </a:xfrm>
          <a:prstGeom prst="rect">
            <a:avLst/>
          </a:prstGeom>
          <a:solidFill>
            <a:srgbClr val="00FF00"/>
          </a:solidFill>
          <a:ln w="28575">
            <a:solidFill>
              <a:srgbClr val="00FF00"/>
            </a:solidFill>
          </a:ln>
        </p:spPr>
      </p:pic>
      <p:sp>
        <p:nvSpPr>
          <p:cNvPr id="5" name="Rectangle 2"/>
          <p:cNvSpPr txBox="1">
            <a:spLocks noChangeArrowheads="1"/>
          </p:cNvSpPr>
          <p:nvPr/>
        </p:nvSpPr>
        <p:spPr>
          <a:xfrm>
            <a:off x="161543" y="100585"/>
            <a:ext cx="11844529" cy="557784"/>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u="sng" dirty="0">
                <a:latin typeface="Comic Sans MS" panose="030F0702030302020204" pitchFamily="66" charset="0"/>
                <a:ea typeface="ＭＳ Ｐゴシック" charset="-128"/>
              </a:rPr>
              <a:t>Patterns in Resource Consumption </a:t>
            </a:r>
          </a:p>
        </p:txBody>
      </p:sp>
      <p:sp>
        <p:nvSpPr>
          <p:cNvPr id="6" name="Rectangle 2"/>
          <p:cNvSpPr txBox="1">
            <a:spLocks noChangeArrowheads="1"/>
          </p:cNvSpPr>
          <p:nvPr/>
        </p:nvSpPr>
        <p:spPr>
          <a:xfrm>
            <a:off x="161543" y="2016873"/>
            <a:ext cx="3572257" cy="4196238"/>
          </a:xfrm>
          <a:prstGeom prst="rect">
            <a:avLst/>
          </a:prstGeom>
          <a:ln w="28575">
            <a:solidFill>
              <a:srgbClr val="7030A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en-US" sz="2800" dirty="0">
                <a:latin typeface="Comic Sans MS" panose="030F0702030302020204" pitchFamily="66" charset="0"/>
                <a:ea typeface="ＭＳ Ｐゴシック" charset="-128"/>
              </a:rPr>
              <a:t>The world’s richest 20% accounted for 76.6% of the worlds private consumption in 2005, while the world’s poorest 20% were responsible for only 1.5% of global consumption. </a:t>
            </a:r>
          </a:p>
        </p:txBody>
      </p:sp>
      <p:sp>
        <p:nvSpPr>
          <p:cNvPr id="7" name="Rectangle 2"/>
          <p:cNvSpPr txBox="1">
            <a:spLocks noChangeArrowheads="1"/>
          </p:cNvSpPr>
          <p:nvPr/>
        </p:nvSpPr>
        <p:spPr>
          <a:xfrm>
            <a:off x="161543" y="782162"/>
            <a:ext cx="11844529" cy="1097438"/>
          </a:xfrm>
          <a:prstGeom prst="rect">
            <a:avLst/>
          </a:prstGeom>
          <a:ln w="28575">
            <a:solidFill>
              <a:srgbClr val="FFC0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en-US" sz="2800" u="sng" dirty="0">
                <a:latin typeface="Comic Sans MS" panose="030F0702030302020204" pitchFamily="66" charset="0"/>
                <a:ea typeface="ＭＳ Ｐゴシック" charset="-128"/>
              </a:rPr>
              <a:t>Learning Objective</a:t>
            </a:r>
            <a:r>
              <a:rPr lang="en-US" altLang="en-US" sz="2800" dirty="0">
                <a:latin typeface="Comic Sans MS" panose="030F0702030302020204" pitchFamily="66" charset="0"/>
                <a:ea typeface="ＭＳ Ｐゴシック" charset="-128"/>
              </a:rPr>
              <a:t>: </a:t>
            </a:r>
            <a:r>
              <a:rPr lang="en-US" altLang="en-US" sz="2800" u="sng" dirty="0">
                <a:latin typeface="Comic Sans MS" panose="030F0702030302020204" pitchFamily="66" charset="0"/>
                <a:ea typeface="ＭＳ Ｐゴシック" charset="-128"/>
              </a:rPr>
              <a:t>Evaluate</a:t>
            </a:r>
            <a:r>
              <a:rPr lang="en-US" altLang="en-US" sz="2800" dirty="0">
                <a:latin typeface="Comic Sans MS" panose="030F0702030302020204" pitchFamily="66" charset="0"/>
                <a:ea typeface="ＭＳ Ｐゴシック" charset="-128"/>
              </a:rPr>
              <a:t> the ecological footprint as a measure of the relationship between population size and resource consumption. Identify international variations in its size. </a:t>
            </a:r>
          </a:p>
        </p:txBody>
      </p:sp>
      <p:sp>
        <p:nvSpPr>
          <p:cNvPr id="9" name="Rectangle 2"/>
          <p:cNvSpPr txBox="1">
            <a:spLocks noChangeArrowheads="1"/>
          </p:cNvSpPr>
          <p:nvPr/>
        </p:nvSpPr>
        <p:spPr>
          <a:xfrm>
            <a:off x="3898901" y="1953894"/>
            <a:ext cx="8107171" cy="751872"/>
          </a:xfrm>
          <a:prstGeom prst="rect">
            <a:avLst/>
          </a:prstGeom>
          <a:ln w="28575">
            <a:solidFill>
              <a:srgbClr val="00FF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u="sng" dirty="0">
                <a:latin typeface="Comic Sans MS" panose="030F0702030302020204" pitchFamily="66" charset="0"/>
                <a:ea typeface="ＭＳ Ｐゴシック" charset="-128"/>
              </a:rPr>
              <a:t>Starter</a:t>
            </a:r>
            <a:r>
              <a:rPr lang="en-US" altLang="en-US" sz="2400" dirty="0">
                <a:latin typeface="Comic Sans MS" panose="030F0702030302020204" pitchFamily="66" charset="0"/>
                <a:ea typeface="ＭＳ Ｐゴシック" charset="-128"/>
              </a:rPr>
              <a:t>: What do we know about patterns in resource consumption? </a:t>
            </a:r>
          </a:p>
        </p:txBody>
      </p:sp>
      <p:sp>
        <p:nvSpPr>
          <p:cNvPr id="10" name="Down Arrow 9"/>
          <p:cNvSpPr/>
          <p:nvPr/>
        </p:nvSpPr>
        <p:spPr>
          <a:xfrm>
            <a:off x="7832977" y="5869656"/>
            <a:ext cx="241300" cy="724455"/>
          </a:xfrm>
          <a:prstGeom prst="down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flipV="1">
            <a:off x="7832977" y="3092253"/>
            <a:ext cx="239016" cy="767881"/>
          </a:xfrm>
          <a:prstGeom prst="down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9299649" y="4699000"/>
            <a:ext cx="787400" cy="19050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ight Arrow 13"/>
          <p:cNvSpPr/>
          <p:nvPr/>
        </p:nvSpPr>
        <p:spPr>
          <a:xfrm flipH="1">
            <a:off x="5720077" y="4699000"/>
            <a:ext cx="901193" cy="190692"/>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5111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61543" y="100585"/>
            <a:ext cx="11844529" cy="557784"/>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u="sng" dirty="0">
                <a:latin typeface="Comic Sans MS" panose="030F0702030302020204" pitchFamily="66" charset="0"/>
                <a:ea typeface="ＭＳ Ｐゴシック" charset="-128"/>
              </a:rPr>
              <a:t>Patterns in Resource Consumption </a:t>
            </a:r>
          </a:p>
        </p:txBody>
      </p:sp>
      <p:graphicFrame>
        <p:nvGraphicFramePr>
          <p:cNvPr id="5" name="Diagram 4"/>
          <p:cNvGraphicFramePr/>
          <p:nvPr>
            <p:extLst>
              <p:ext uri="{D42A27DB-BD31-4B8C-83A1-F6EECF244321}">
                <p14:modId xmlns:p14="http://schemas.microsoft.com/office/powerpoint/2010/main" val="1246136835"/>
              </p:ext>
            </p:extLst>
          </p:nvPr>
        </p:nvGraphicFramePr>
        <p:xfrm>
          <a:off x="2019807" y="9609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2"/>
          <p:cNvSpPr txBox="1">
            <a:spLocks noChangeArrowheads="1"/>
          </p:cNvSpPr>
          <p:nvPr/>
        </p:nvSpPr>
        <p:spPr>
          <a:xfrm>
            <a:off x="772921" y="1590380"/>
            <a:ext cx="2108200" cy="966216"/>
          </a:xfrm>
          <a:prstGeom prst="rect">
            <a:avLst/>
          </a:prstGeom>
          <a:ln w="28575">
            <a:solidFill>
              <a:srgbClr val="FF0000"/>
            </a:solidFill>
          </a:ln>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1800" dirty="0">
                <a:latin typeface="Comic Sans MS" panose="030F0702030302020204" pitchFamily="66" charset="0"/>
                <a:ea typeface="ＭＳ Ｐゴシック" charset="-128"/>
              </a:rPr>
              <a:t>A measure of human demand on the earth’s Ecosystem. </a:t>
            </a:r>
          </a:p>
        </p:txBody>
      </p:sp>
      <p:sp>
        <p:nvSpPr>
          <p:cNvPr id="7" name="Rectangle 2"/>
          <p:cNvSpPr txBox="1">
            <a:spLocks noChangeArrowheads="1"/>
          </p:cNvSpPr>
          <p:nvPr/>
        </p:nvSpPr>
        <p:spPr>
          <a:xfrm>
            <a:off x="962149" y="4726940"/>
            <a:ext cx="2630172" cy="1652693"/>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1800" dirty="0">
                <a:latin typeface="Comic Sans MS" panose="030F0702030302020204" pitchFamily="66" charset="0"/>
                <a:ea typeface="ＭＳ Ｐゴシック" charset="-128"/>
              </a:rPr>
              <a:t>Tracks populations of 1313 vertebrate species –fish, amphibians, reptiles, birds, mammals, from all around the world </a:t>
            </a:r>
          </a:p>
        </p:txBody>
      </p:sp>
      <p:sp>
        <p:nvSpPr>
          <p:cNvPr id="8" name="Rectangle 2"/>
          <p:cNvSpPr txBox="1">
            <a:spLocks noChangeArrowheads="1"/>
          </p:cNvSpPr>
          <p:nvPr/>
        </p:nvSpPr>
        <p:spPr>
          <a:xfrm>
            <a:off x="7874000" y="833966"/>
            <a:ext cx="4132072" cy="1604434"/>
          </a:xfrm>
          <a:prstGeom prst="rect">
            <a:avLst/>
          </a:prstGeom>
          <a:ln w="28575">
            <a:solidFill>
              <a:srgbClr val="FF0000"/>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1800" dirty="0">
                <a:latin typeface="Comic Sans MS" panose="030F0702030302020204" pitchFamily="66" charset="0"/>
                <a:ea typeface="ＭＳ Ｐゴシック" charset="-128"/>
              </a:rPr>
              <a:t>An economic indicator intended to replace GDP.  Rather than simply adding together all expenditure like GDP does, consumer expenditure is balanced by such factors as income distribution and cost associated with pollution and other unsustainable costs. </a:t>
            </a:r>
          </a:p>
        </p:txBody>
      </p:sp>
      <p:sp>
        <p:nvSpPr>
          <p:cNvPr id="9" name="Rectangle 2"/>
          <p:cNvSpPr txBox="1">
            <a:spLocks noChangeArrowheads="1"/>
          </p:cNvSpPr>
          <p:nvPr/>
        </p:nvSpPr>
        <p:spPr>
          <a:xfrm>
            <a:off x="8648700" y="5845217"/>
            <a:ext cx="3357372" cy="966216"/>
          </a:xfrm>
          <a:prstGeom prst="rect">
            <a:avLst/>
          </a:prstGeom>
          <a:ln w="28575">
            <a:solidFill>
              <a:srgbClr val="FF0000"/>
            </a:solidFill>
          </a:ln>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1800" dirty="0">
                <a:latin typeface="Comic Sans MS" panose="030F0702030302020204" pitchFamily="66" charset="0"/>
                <a:ea typeface="ＭＳ Ｐゴシック" charset="-128"/>
              </a:rPr>
              <a:t>Combines environmental impact with human well being to measure the environmental efficiency with which, country by country, people live long and happy lives </a:t>
            </a:r>
          </a:p>
        </p:txBody>
      </p:sp>
      <p:sp>
        <p:nvSpPr>
          <p:cNvPr id="10" name="Rectangle 2"/>
          <p:cNvSpPr txBox="1">
            <a:spLocks noChangeArrowheads="1"/>
          </p:cNvSpPr>
          <p:nvPr/>
        </p:nvSpPr>
        <p:spPr>
          <a:xfrm>
            <a:off x="9283700" y="2662766"/>
            <a:ext cx="2722372" cy="3052234"/>
          </a:xfrm>
          <a:prstGeom prst="rect">
            <a:avLst/>
          </a:prstGeom>
          <a:ln w="28575">
            <a:solidFill>
              <a:srgbClr val="FF0000"/>
            </a:solidFill>
          </a:ln>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1800" dirty="0">
                <a:latin typeface="Comic Sans MS" panose="030F0702030302020204" pitchFamily="66" charset="0"/>
                <a:ea typeface="ＭＳ Ｐゴシック" charset="-128"/>
              </a:rPr>
              <a:t>An attempt to measure whether a country’s growth, increased production of goods and expanding services have actually resulting in  the improvement of the well-being of the people in the country. GPI advocates the claim that it can more reliably measure economic progress, as it distinguishes between worth wile growth and uneconomic growth. </a:t>
            </a:r>
          </a:p>
        </p:txBody>
      </p:sp>
    </p:spTree>
    <p:extLst>
      <p:ext uri="{BB962C8B-B14F-4D97-AF65-F5344CB8AC3E}">
        <p14:creationId xmlns:p14="http://schemas.microsoft.com/office/powerpoint/2010/main" val="2927313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61543" y="100585"/>
            <a:ext cx="11844529" cy="557784"/>
          </a:xfrm>
          <a:prstGeom prst="rect">
            <a:avLst/>
          </a:prstGeom>
          <a:ln w="38100">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u="sng" dirty="0">
                <a:latin typeface="Comic Sans MS" panose="030F0702030302020204" pitchFamily="66" charset="0"/>
                <a:ea typeface="ＭＳ Ｐゴシック" charset="-128"/>
              </a:rPr>
              <a:t>Patterns in Resource Consumption </a:t>
            </a:r>
          </a:p>
        </p:txBody>
      </p:sp>
      <p:graphicFrame>
        <p:nvGraphicFramePr>
          <p:cNvPr id="5" name="Diagram 4"/>
          <p:cNvGraphicFramePr/>
          <p:nvPr>
            <p:extLst>
              <p:ext uri="{D42A27DB-BD31-4B8C-83A1-F6EECF244321}">
                <p14:modId xmlns:p14="http://schemas.microsoft.com/office/powerpoint/2010/main" val="2967633266"/>
              </p:ext>
            </p:extLst>
          </p:nvPr>
        </p:nvGraphicFramePr>
        <p:xfrm>
          <a:off x="2019807" y="9609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2"/>
          <p:cNvSpPr txBox="1">
            <a:spLocks noChangeArrowheads="1"/>
          </p:cNvSpPr>
          <p:nvPr/>
        </p:nvSpPr>
        <p:spPr>
          <a:xfrm>
            <a:off x="156334" y="832782"/>
            <a:ext cx="2726566" cy="2507318"/>
          </a:xfrm>
          <a:prstGeom prst="rect">
            <a:avLst/>
          </a:prstGeom>
          <a:ln w="38100">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en-US" sz="1800" u="sng" dirty="0">
              <a:latin typeface="Comic Sans MS" panose="030F0702030302020204" pitchFamily="66" charset="0"/>
              <a:ea typeface="ＭＳ Ｐゴシック" charset="-128"/>
            </a:endParaRPr>
          </a:p>
        </p:txBody>
      </p:sp>
      <p:sp>
        <p:nvSpPr>
          <p:cNvPr id="9" name="Rectangle 2"/>
          <p:cNvSpPr txBox="1">
            <a:spLocks noChangeArrowheads="1"/>
          </p:cNvSpPr>
          <p:nvPr/>
        </p:nvSpPr>
        <p:spPr>
          <a:xfrm>
            <a:off x="8432801" y="4811097"/>
            <a:ext cx="3573272" cy="1871133"/>
          </a:xfrm>
          <a:prstGeom prst="rect">
            <a:avLst/>
          </a:prstGeom>
          <a:ln w="38100">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en-US" sz="1800" dirty="0">
              <a:latin typeface="Comic Sans MS" panose="030F0702030302020204" pitchFamily="66" charset="0"/>
              <a:ea typeface="ＭＳ Ｐゴシック" charset="-128"/>
            </a:endParaRPr>
          </a:p>
        </p:txBody>
      </p:sp>
      <p:sp>
        <p:nvSpPr>
          <p:cNvPr id="10" name="Rectangle 2"/>
          <p:cNvSpPr txBox="1">
            <a:spLocks noChangeArrowheads="1"/>
          </p:cNvSpPr>
          <p:nvPr/>
        </p:nvSpPr>
        <p:spPr>
          <a:xfrm>
            <a:off x="9321800" y="2603500"/>
            <a:ext cx="2684272" cy="2032000"/>
          </a:xfrm>
          <a:prstGeom prst="rect">
            <a:avLst/>
          </a:prstGeom>
          <a:ln w="38100">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en-US" sz="1800" dirty="0">
              <a:latin typeface="Comic Sans MS" panose="030F0702030302020204" pitchFamily="66" charset="0"/>
              <a:ea typeface="ＭＳ Ｐゴシック" charset="-128"/>
            </a:endParaRPr>
          </a:p>
        </p:txBody>
      </p:sp>
      <p:sp>
        <p:nvSpPr>
          <p:cNvPr id="13" name="L-Shape 12"/>
          <p:cNvSpPr/>
          <p:nvPr/>
        </p:nvSpPr>
        <p:spPr>
          <a:xfrm>
            <a:off x="156334" y="3477597"/>
            <a:ext cx="3564766" cy="3204633"/>
          </a:xfrm>
          <a:prstGeom prst="corner">
            <a:avLst>
              <a:gd name="adj1" fmla="val 50000"/>
              <a:gd name="adj2" fmla="val 86368"/>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2"/>
          <p:cNvSpPr txBox="1">
            <a:spLocks noChangeArrowheads="1"/>
          </p:cNvSpPr>
          <p:nvPr/>
        </p:nvSpPr>
        <p:spPr>
          <a:xfrm>
            <a:off x="8013700" y="786553"/>
            <a:ext cx="3992371" cy="1641350"/>
          </a:xfrm>
          <a:prstGeom prst="rect">
            <a:avLst/>
          </a:prstGeom>
          <a:ln w="38100">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altLang="en-US" sz="1800" dirty="0">
              <a:latin typeface="Comic Sans MS" panose="030F0702030302020204" pitchFamily="66" charset="0"/>
              <a:ea typeface="ＭＳ Ｐゴシック" charset="-128"/>
            </a:endParaRPr>
          </a:p>
        </p:txBody>
      </p:sp>
    </p:spTree>
    <p:extLst>
      <p:ext uri="{BB962C8B-B14F-4D97-AF65-F5344CB8AC3E}">
        <p14:creationId xmlns:p14="http://schemas.microsoft.com/office/powerpoint/2010/main" val="323671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2305" y="411480"/>
            <a:ext cx="11775406" cy="5795708"/>
          </a:xfrm>
          <a:prstGeom prst="rect">
            <a:avLst/>
          </a:prstGeom>
        </p:spPr>
      </p:pic>
    </p:spTree>
    <p:extLst>
      <p:ext uri="{BB962C8B-B14F-4D97-AF65-F5344CB8AC3E}">
        <p14:creationId xmlns:p14="http://schemas.microsoft.com/office/powerpoint/2010/main" val="3115251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8507" y="832612"/>
            <a:ext cx="8610600" cy="5638800"/>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 name="Action Button: Movie 1">
            <a:hlinkClick r:id="rId3" highlightClick="1"/>
          </p:cNvPr>
          <p:cNvSpPr/>
          <p:nvPr/>
        </p:nvSpPr>
        <p:spPr>
          <a:xfrm>
            <a:off x="11222736" y="205741"/>
            <a:ext cx="630936" cy="34747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2"/>
          <p:cNvSpPr txBox="1">
            <a:spLocks noChangeArrowheads="1"/>
          </p:cNvSpPr>
          <p:nvPr/>
        </p:nvSpPr>
        <p:spPr>
          <a:xfrm>
            <a:off x="161543" y="100585"/>
            <a:ext cx="11844529" cy="557784"/>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u="sng" dirty="0">
                <a:latin typeface="Comic Sans MS" panose="030F0702030302020204" pitchFamily="66" charset="0"/>
                <a:ea typeface="ＭＳ Ｐゴシック" charset="-128"/>
              </a:rPr>
              <a:t>Ecological footprint</a:t>
            </a:r>
          </a:p>
        </p:txBody>
      </p:sp>
    </p:spTree>
    <p:extLst>
      <p:ext uri="{BB962C8B-B14F-4D97-AF65-F5344CB8AC3E}">
        <p14:creationId xmlns:p14="http://schemas.microsoft.com/office/powerpoint/2010/main" val="358077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61543" y="100585"/>
            <a:ext cx="11844529" cy="557784"/>
          </a:xfrm>
          <a:prstGeom prst="rect">
            <a:avLst/>
          </a:prstGeom>
          <a:ln w="38100">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u="sng" dirty="0">
                <a:latin typeface="Comic Sans MS" panose="030F0702030302020204" pitchFamily="66" charset="0"/>
                <a:ea typeface="ＭＳ Ｐゴシック" charset="-128"/>
              </a:rPr>
              <a:t>Learning Assessment </a:t>
            </a:r>
          </a:p>
        </p:txBody>
      </p:sp>
      <p:pic>
        <p:nvPicPr>
          <p:cNvPr id="3" name="Picture 2"/>
          <p:cNvPicPr>
            <a:picLocks noChangeAspect="1"/>
          </p:cNvPicPr>
          <p:nvPr/>
        </p:nvPicPr>
        <p:blipFill>
          <a:blip r:embed="rId2"/>
          <a:stretch>
            <a:fillRect/>
          </a:stretch>
        </p:blipFill>
        <p:spPr>
          <a:xfrm>
            <a:off x="294168" y="806060"/>
            <a:ext cx="5550560" cy="5679800"/>
          </a:xfrm>
          <a:prstGeom prst="rect">
            <a:avLst/>
          </a:prstGeom>
          <a:ln w="28575">
            <a:solidFill>
              <a:srgbClr val="7030A0"/>
            </a:solidFill>
          </a:ln>
        </p:spPr>
      </p:pic>
      <p:sp>
        <p:nvSpPr>
          <p:cNvPr id="4" name="Rectangle 3"/>
          <p:cNvSpPr/>
          <p:nvPr/>
        </p:nvSpPr>
        <p:spPr>
          <a:xfrm>
            <a:off x="5954232" y="806060"/>
            <a:ext cx="6051840" cy="1754326"/>
          </a:xfrm>
          <a:prstGeom prst="rect">
            <a:avLst/>
          </a:prstGeom>
          <a:ln w="28575">
            <a:solidFill>
              <a:srgbClr val="00FF00"/>
            </a:solidFill>
          </a:ln>
        </p:spPr>
        <p:txBody>
          <a:bodyPr wrap="square">
            <a:spAutoFit/>
          </a:bodyPr>
          <a:lstStyle/>
          <a:p>
            <a:r>
              <a:rPr lang="en-GB" dirty="0">
                <a:solidFill>
                  <a:srgbClr val="3F3F3F"/>
                </a:solidFill>
                <a:latin typeface="Comic Sans MS" panose="030F0702030302020204" pitchFamily="66" charset="0"/>
              </a:rPr>
              <a:t>Define </a:t>
            </a:r>
            <a:r>
              <a:rPr lang="en-GB" i="1" dirty="0">
                <a:solidFill>
                  <a:srgbClr val="3F3F3F"/>
                </a:solidFill>
                <a:latin typeface="Comic Sans MS" panose="030F0702030302020204" pitchFamily="66" charset="0"/>
              </a:rPr>
              <a:t>ecological footprint</a:t>
            </a:r>
            <a:r>
              <a:rPr lang="en-GB" dirty="0">
                <a:solidFill>
                  <a:srgbClr val="3F3F3F"/>
                </a:solidFill>
                <a:latin typeface="Comic Sans MS" panose="030F0702030302020204" pitchFamily="66" charset="0"/>
              </a:rPr>
              <a:t>.                                      </a:t>
            </a:r>
            <a:r>
              <a:rPr lang="en-GB" dirty="0">
                <a:solidFill>
                  <a:srgbClr val="AAAAAA"/>
                </a:solidFill>
                <a:latin typeface="Comic Sans MS" panose="030F0702030302020204" pitchFamily="66" charset="0"/>
              </a:rPr>
              <a:t>[2]</a:t>
            </a:r>
          </a:p>
          <a:p>
            <a:endParaRPr lang="en-GB" dirty="0">
              <a:solidFill>
                <a:srgbClr val="3F3F3F"/>
              </a:solidFill>
              <a:latin typeface="Comic Sans MS" panose="030F0702030302020204" pitchFamily="66" charset="0"/>
            </a:endParaRPr>
          </a:p>
          <a:p>
            <a:r>
              <a:rPr lang="en-GB" dirty="0">
                <a:solidFill>
                  <a:srgbClr val="3F3F3F"/>
                </a:solidFill>
                <a:latin typeface="Comic Sans MS" panose="030F0702030302020204" pitchFamily="66" charset="0"/>
              </a:rPr>
              <a:t>Describe how the pattern of ecological footprints shown by the graph reflects economic development.</a:t>
            </a:r>
            <a:r>
              <a:rPr lang="en-GB" dirty="0">
                <a:solidFill>
                  <a:srgbClr val="AAAAAA"/>
                </a:solidFill>
                <a:latin typeface="Comic Sans MS" panose="030F0702030302020204" pitchFamily="66" charset="0"/>
              </a:rPr>
              <a:t>[2]</a:t>
            </a:r>
          </a:p>
          <a:p>
            <a:endParaRPr lang="en-GB" b="0" i="0" dirty="0">
              <a:solidFill>
                <a:srgbClr val="AAAAAA"/>
              </a:solidFill>
              <a:effectLst/>
              <a:latin typeface="Comic Sans MS" panose="030F0702030302020204" pitchFamily="66" charset="0"/>
            </a:endParaRPr>
          </a:p>
          <a:p>
            <a:endParaRPr lang="en-GB" b="0" i="0" dirty="0">
              <a:solidFill>
                <a:srgbClr val="3F3F3F"/>
              </a:solidFill>
              <a:effectLst/>
              <a:latin typeface="Comic Sans MS" panose="030F0702030302020204" pitchFamily="66" charset="0"/>
            </a:endParaRPr>
          </a:p>
        </p:txBody>
      </p:sp>
      <p:sp>
        <p:nvSpPr>
          <p:cNvPr id="5" name="Rectangle 4"/>
          <p:cNvSpPr/>
          <p:nvPr/>
        </p:nvSpPr>
        <p:spPr>
          <a:xfrm>
            <a:off x="6096000" y="3346539"/>
            <a:ext cx="5910072" cy="2862322"/>
          </a:xfrm>
          <a:prstGeom prst="rect">
            <a:avLst/>
          </a:prstGeom>
          <a:ln w="28575">
            <a:solidFill>
              <a:srgbClr val="7030A0"/>
            </a:solidFill>
          </a:ln>
        </p:spPr>
        <p:txBody>
          <a:bodyPr wrap="square">
            <a:spAutoFit/>
          </a:bodyPr>
          <a:lstStyle/>
          <a:p>
            <a:r>
              <a:rPr lang="en-GB" b="1" u="sng" dirty="0">
                <a:latin typeface="Comic Sans MS" panose="030F0702030302020204" pitchFamily="66" charset="0"/>
              </a:rPr>
              <a:t>Markscheme</a:t>
            </a:r>
          </a:p>
          <a:p>
            <a:r>
              <a:rPr lang="en-GB" dirty="0">
                <a:latin typeface="Comic Sans MS" panose="030F0702030302020204" pitchFamily="66" charset="0"/>
              </a:rPr>
              <a:t>An ecological footprint is the theoretical measurement of the amount of land and water a population requires to produce the resources it consumes [1 mark] and to absorb its waste under prevailing technology [1 mark].</a:t>
            </a:r>
          </a:p>
          <a:p>
            <a:endParaRPr lang="en-GB" dirty="0">
              <a:latin typeface="Comic Sans MS" panose="030F0702030302020204" pitchFamily="66" charset="0"/>
            </a:endParaRPr>
          </a:p>
          <a:p>
            <a:r>
              <a:rPr lang="en-GB" dirty="0">
                <a:latin typeface="Comic Sans MS" panose="030F0702030302020204" pitchFamily="66" charset="0"/>
              </a:rPr>
              <a:t>The relationship is that countries with higher economic development have larger footprints [1 mark]. Award a further [1 mark] for quantification.</a:t>
            </a:r>
          </a:p>
        </p:txBody>
      </p:sp>
    </p:spTree>
    <p:extLst>
      <p:ext uri="{BB962C8B-B14F-4D97-AF65-F5344CB8AC3E}">
        <p14:creationId xmlns:p14="http://schemas.microsoft.com/office/powerpoint/2010/main" val="108639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File:Human welfare and ecological footprint.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787400"/>
            <a:ext cx="8610600" cy="5842000"/>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161543" y="100585"/>
            <a:ext cx="11844529" cy="557784"/>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u="sng" dirty="0">
                <a:latin typeface="Comic Sans MS" panose="030F0702030302020204" pitchFamily="66" charset="0"/>
                <a:ea typeface="ＭＳ Ｐゴシック" charset="-128"/>
              </a:rPr>
              <a:t>Ecological footprint</a:t>
            </a:r>
          </a:p>
        </p:txBody>
      </p:sp>
    </p:spTree>
    <p:extLst>
      <p:ext uri="{BB962C8B-B14F-4D97-AF65-F5344CB8AC3E}">
        <p14:creationId xmlns:p14="http://schemas.microsoft.com/office/powerpoint/2010/main" val="2948315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161543" y="100585"/>
            <a:ext cx="11795761" cy="557784"/>
          </a:xfrm>
          <a:ln w="28575">
            <a:solidFill>
              <a:srgbClr val="FF0000"/>
            </a:solidFill>
          </a:ln>
        </p:spPr>
        <p:txBody>
          <a:bodyPr>
            <a:normAutofit/>
          </a:bodyPr>
          <a:lstStyle/>
          <a:p>
            <a:pPr algn="ctr"/>
            <a:r>
              <a:rPr lang="en-US" altLang="en-US" sz="2800" u="sng" dirty="0">
                <a:latin typeface="Comic Sans MS" panose="030F0702030302020204" pitchFamily="66" charset="0"/>
                <a:ea typeface="ＭＳ Ｐゴシック" charset="-128"/>
              </a:rPr>
              <a:t>Ecological footprint</a:t>
            </a:r>
          </a:p>
        </p:txBody>
      </p:sp>
      <p:pic>
        <p:nvPicPr>
          <p:cNvPr id="22530" name="Picture 5" descr="carbon-footpri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6501" y="4678611"/>
            <a:ext cx="2578100" cy="206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6"/>
          <p:cNvSpPr>
            <a:spLocks noChangeArrowheads="1"/>
          </p:cNvSpPr>
          <p:nvPr/>
        </p:nvSpPr>
        <p:spPr bwMode="auto">
          <a:xfrm>
            <a:off x="161544" y="817236"/>
            <a:ext cx="11795761" cy="4893647"/>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en-US" u="sng" dirty="0">
                <a:latin typeface="Comic Sans MS" panose="030F0702030302020204" pitchFamily="66" charset="0"/>
              </a:rPr>
              <a:t>Ecological footprint </a:t>
            </a:r>
            <a:r>
              <a:rPr lang="en-US" altLang="en-US" dirty="0">
                <a:latin typeface="Comic Sans MS" panose="030F0702030302020204" pitchFamily="66" charset="0"/>
              </a:rPr>
              <a:t>= </a:t>
            </a:r>
            <a:r>
              <a:rPr lang="en-GB" altLang="en-US" dirty="0">
                <a:latin typeface="Comic Sans MS" panose="030F0702030302020204" pitchFamily="66" charset="0"/>
              </a:rPr>
              <a:t>The theoretical measurement of the amount of land and water a population requires to produce the resources it consumes and to absorb its waste under prevailing technology</a:t>
            </a:r>
            <a:r>
              <a:rPr lang="en-US" altLang="en-US" dirty="0">
                <a:latin typeface="Comic Sans MS" panose="030F0702030302020204" pitchFamily="66" charset="0"/>
              </a:rPr>
              <a:t>. </a:t>
            </a:r>
          </a:p>
          <a:p>
            <a:pPr eaLnBrk="1" hangingPunct="1"/>
            <a:endParaRPr lang="en-US" altLang="en-US" dirty="0">
              <a:latin typeface="Comic Sans MS" panose="030F0702030302020204" pitchFamily="66" charset="0"/>
            </a:endParaRPr>
          </a:p>
          <a:p>
            <a:pPr eaLnBrk="1" hangingPunct="1"/>
            <a:r>
              <a:rPr lang="en-US" altLang="en-US" dirty="0">
                <a:latin typeface="Comic Sans MS" panose="030F0702030302020204" pitchFamily="66" charset="0"/>
              </a:rPr>
              <a:t>4 consumption categories: carbon, goods and services, housing and food. The carbon category includes transportation and home energy use</a:t>
            </a:r>
          </a:p>
          <a:p>
            <a:r>
              <a:rPr lang="en-US" altLang="en-US" dirty="0">
                <a:latin typeface="Comic Sans MS" panose="030F0702030302020204" pitchFamily="66" charset="0"/>
              </a:rPr>
              <a:t>Earth has 11.2 </a:t>
            </a:r>
            <a:r>
              <a:rPr lang="en-US" altLang="en-US" dirty="0" err="1">
                <a:latin typeface="Comic Sans MS" panose="030F0702030302020204" pitchFamily="66" charset="0"/>
              </a:rPr>
              <a:t>bn</a:t>
            </a:r>
            <a:r>
              <a:rPr lang="en-US" altLang="en-US" dirty="0">
                <a:latin typeface="Comic Sans MS" panose="030F0702030302020204" pitchFamily="66" charset="0"/>
              </a:rPr>
              <a:t> ha of biologically productive space, (</a:t>
            </a:r>
            <a:r>
              <a:rPr lang="en-US" altLang="en-US" dirty="0" err="1">
                <a:latin typeface="Comic Sans MS" panose="030F0702030302020204" pitchFamily="66" charset="0"/>
              </a:rPr>
              <a:t>approx</a:t>
            </a:r>
            <a:r>
              <a:rPr lang="en-US" altLang="en-US" dirty="0">
                <a:latin typeface="Comic Sans MS" panose="030F0702030302020204" pitchFamily="66" charset="0"/>
              </a:rPr>
              <a:t> 25% of the planet</a:t>
            </a:r>
            <a:r>
              <a:rPr lang="ja-JP" altLang="en-US" dirty="0">
                <a:latin typeface="Comic Sans MS" panose="030F0702030302020204" pitchFamily="66" charset="0"/>
              </a:rPr>
              <a:t>’</a:t>
            </a:r>
            <a:r>
              <a:rPr lang="en-US" altLang="ja-JP" dirty="0">
                <a:latin typeface="Comic Sans MS" panose="030F0702030302020204" pitchFamily="66" charset="0"/>
              </a:rPr>
              <a:t>s surface): </a:t>
            </a:r>
          </a:p>
          <a:p>
            <a:r>
              <a:rPr lang="en-US" altLang="en-US" dirty="0">
                <a:latin typeface="Comic Sans MS" panose="030F0702030302020204" pitchFamily="66" charset="0"/>
              </a:rPr>
              <a:t>a. 2.3 </a:t>
            </a:r>
            <a:r>
              <a:rPr lang="en-US" altLang="en-US" dirty="0" err="1">
                <a:latin typeface="Comic Sans MS" panose="030F0702030302020204" pitchFamily="66" charset="0"/>
              </a:rPr>
              <a:t>bn</a:t>
            </a:r>
            <a:r>
              <a:rPr lang="en-US" altLang="en-US" dirty="0">
                <a:latin typeface="Comic Sans MS" panose="030F0702030302020204" pitchFamily="66" charset="0"/>
              </a:rPr>
              <a:t> ha of ocean and inland water </a:t>
            </a:r>
          </a:p>
          <a:p>
            <a:r>
              <a:rPr lang="en-US" altLang="en-US" dirty="0">
                <a:latin typeface="Comic Sans MS" panose="030F0702030302020204" pitchFamily="66" charset="0"/>
              </a:rPr>
              <a:t>b. 8.8 </a:t>
            </a:r>
            <a:r>
              <a:rPr lang="en-US" altLang="en-US" dirty="0" err="1">
                <a:latin typeface="Comic Sans MS" panose="030F0702030302020204" pitchFamily="66" charset="0"/>
              </a:rPr>
              <a:t>bn</a:t>
            </a:r>
            <a:r>
              <a:rPr lang="en-US" altLang="en-US" dirty="0">
                <a:latin typeface="Comic Sans MS" panose="030F0702030302020204" pitchFamily="66" charset="0"/>
              </a:rPr>
              <a:t> ha of land. (1.5 </a:t>
            </a:r>
            <a:r>
              <a:rPr lang="en-US" altLang="en-US" dirty="0" err="1">
                <a:latin typeface="Comic Sans MS" panose="030F0702030302020204" pitchFamily="66" charset="0"/>
              </a:rPr>
              <a:t>bn</a:t>
            </a:r>
            <a:r>
              <a:rPr lang="en-US" altLang="en-US" dirty="0">
                <a:latin typeface="Comic Sans MS" panose="030F0702030302020204" pitchFamily="66" charset="0"/>
              </a:rPr>
              <a:t> ha of cropland, 3.5 </a:t>
            </a:r>
            <a:r>
              <a:rPr lang="en-US" altLang="en-US" dirty="0" err="1">
                <a:latin typeface="Comic Sans MS" panose="030F0702030302020204" pitchFamily="66" charset="0"/>
              </a:rPr>
              <a:t>bn</a:t>
            </a:r>
            <a:r>
              <a:rPr lang="en-US" altLang="en-US" dirty="0">
                <a:latin typeface="Comic Sans MS" panose="030F0702030302020204" pitchFamily="66" charset="0"/>
              </a:rPr>
              <a:t> ha of grazing land, 3.6 </a:t>
            </a:r>
            <a:r>
              <a:rPr lang="en-US" altLang="en-US" dirty="0" err="1">
                <a:latin typeface="Comic Sans MS" panose="030F0702030302020204" pitchFamily="66" charset="0"/>
              </a:rPr>
              <a:t>bn</a:t>
            </a:r>
            <a:r>
              <a:rPr lang="en-US" altLang="en-US" dirty="0">
                <a:latin typeface="Comic Sans MS" panose="030F0702030302020204" pitchFamily="66" charset="0"/>
              </a:rPr>
              <a:t> ha  of forest land, and 0.2 </a:t>
            </a:r>
            <a:r>
              <a:rPr lang="en-US" altLang="en-US" dirty="0" err="1">
                <a:latin typeface="Comic Sans MS" panose="030F0702030302020204" pitchFamily="66" charset="0"/>
              </a:rPr>
              <a:t>bn</a:t>
            </a:r>
            <a:r>
              <a:rPr lang="en-US" altLang="en-US" dirty="0">
                <a:latin typeface="Comic Sans MS" panose="030F0702030302020204" pitchFamily="66" charset="0"/>
              </a:rPr>
              <a:t> ha of built-up land</a:t>
            </a:r>
          </a:p>
          <a:p>
            <a:endParaRPr lang="en-US" altLang="en-US" dirty="0">
              <a:latin typeface="Comic Sans MS" panose="030F0702030302020204" pitchFamily="66" charset="0"/>
            </a:endParaRPr>
          </a:p>
          <a:p>
            <a:pPr eaLnBrk="1" hangingPunct="1"/>
            <a:endParaRPr lang="en-US" altLang="en-US" dirty="0">
              <a:latin typeface="Comic Sans MS" panose="030F0702030302020204" pitchFamily="66" charset="0"/>
            </a:endParaRPr>
          </a:p>
        </p:txBody>
      </p:sp>
      <p:sp>
        <p:nvSpPr>
          <p:cNvPr id="22532" name="Rectangle 8"/>
          <p:cNvSpPr>
            <a:spLocks noChangeArrowheads="1"/>
          </p:cNvSpPr>
          <p:nvPr/>
        </p:nvSpPr>
        <p:spPr bwMode="auto">
          <a:xfrm>
            <a:off x="161543" y="4891850"/>
            <a:ext cx="3417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charset="-128"/>
              </a:defRPr>
            </a:lvl1pPr>
            <a:lvl2pPr marL="742950" indent="-285750" eaLnBrk="0" hangingPunct="0">
              <a:defRPr sz="2400">
                <a:solidFill>
                  <a:schemeClr val="tx1"/>
                </a:solidFill>
                <a:latin typeface="Arial" panose="020B0604020202020204" pitchFamily="34" charset="0"/>
                <a:ea typeface="ＭＳ Ｐゴシック" charset="-128"/>
              </a:defRPr>
            </a:lvl2pPr>
            <a:lvl3pPr marL="1143000" indent="-228600" eaLnBrk="0" hangingPunct="0">
              <a:defRPr sz="2400">
                <a:solidFill>
                  <a:schemeClr val="tx1"/>
                </a:solidFill>
                <a:latin typeface="Arial" panose="020B0604020202020204" pitchFamily="34" charset="0"/>
                <a:ea typeface="ＭＳ Ｐゴシック" charset="-128"/>
              </a:defRPr>
            </a:lvl3pPr>
            <a:lvl4pPr marL="1600200" indent="-228600" eaLnBrk="0" hangingPunct="0">
              <a:defRPr sz="2400">
                <a:solidFill>
                  <a:schemeClr val="tx1"/>
                </a:solidFill>
                <a:latin typeface="Arial" panose="020B0604020202020204" pitchFamily="34" charset="0"/>
                <a:ea typeface="ＭＳ Ｐゴシック" charset="-128"/>
              </a:defRPr>
            </a:lvl4pPr>
            <a:lvl5pPr marL="2057400" indent="-228600" eaLnBrk="0" hangingPunct="0">
              <a:defRPr sz="2400">
                <a:solidFill>
                  <a:schemeClr val="tx1"/>
                </a:solidFill>
                <a:latin typeface="Arial" panose="020B0604020202020204"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charset="-128"/>
              </a:defRPr>
            </a:lvl9pPr>
          </a:lstStyle>
          <a:p>
            <a:pPr eaLnBrk="1" hangingPunct="1"/>
            <a:r>
              <a:rPr lang="en-US" altLang="en-US" sz="1800" dirty="0">
                <a:hlinkClick r:id="rId4"/>
              </a:rPr>
              <a:t>http://www.sustainablescale.org</a:t>
            </a:r>
            <a:endParaRPr lang="en-US" altLang="en-US" sz="1800" dirty="0"/>
          </a:p>
          <a:p>
            <a:pPr eaLnBrk="1" hangingPunct="1"/>
            <a:endParaRPr lang="en-US" altLang="en-US" sz="1800" dirty="0"/>
          </a:p>
        </p:txBody>
      </p:sp>
      <p:sp>
        <p:nvSpPr>
          <p:cNvPr id="2" name="Action Button: Movie 1">
            <a:hlinkClick r:id="rId5" highlightClick="1"/>
          </p:cNvPr>
          <p:cNvSpPr/>
          <p:nvPr/>
        </p:nvSpPr>
        <p:spPr>
          <a:xfrm>
            <a:off x="9310282" y="5942386"/>
            <a:ext cx="546100" cy="55778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2"/>
          <p:cNvSpPr txBox="1">
            <a:spLocks noChangeArrowheads="1"/>
          </p:cNvSpPr>
          <p:nvPr/>
        </p:nvSpPr>
        <p:spPr>
          <a:xfrm>
            <a:off x="161544" y="5942386"/>
            <a:ext cx="9694838" cy="557784"/>
          </a:xfrm>
          <a:prstGeom prst="rect">
            <a:avLst/>
          </a:prstGeom>
          <a:ln w="28575">
            <a:solidFill>
              <a:srgbClr val="00FF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u="sng" dirty="0">
                <a:latin typeface="Comic Sans MS" panose="030F0702030302020204" pitchFamily="66" charset="0"/>
                <a:ea typeface="ＭＳ Ｐゴシック" charset="-128"/>
              </a:rPr>
              <a:t>Demo</a:t>
            </a:r>
            <a:r>
              <a:rPr lang="en-US" altLang="en-US" sz="2800" dirty="0">
                <a:latin typeface="Comic Sans MS" panose="030F0702030302020204" pitchFamily="66" charset="0"/>
                <a:ea typeface="ＭＳ Ｐゴシック" charset="-128"/>
              </a:rPr>
              <a:t>: What is ecological Overshoot?</a:t>
            </a:r>
          </a:p>
        </p:txBody>
      </p:sp>
    </p:spTree>
    <p:extLst>
      <p:ext uri="{BB962C8B-B14F-4D97-AF65-F5344CB8AC3E}">
        <p14:creationId xmlns:p14="http://schemas.microsoft.com/office/powerpoint/2010/main" val="4195203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1566</TotalTime>
  <Words>883</Words>
  <Application>Microsoft Macintosh PowerPoint</Application>
  <PresentationFormat>Widescreen</PresentationFormat>
  <Paragraphs>76</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Ecological footprint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44</cp:revision>
  <dcterms:created xsi:type="dcterms:W3CDTF">2016-01-24T17:35:23Z</dcterms:created>
  <dcterms:modified xsi:type="dcterms:W3CDTF">2019-04-10T09:40:22Z</dcterms:modified>
</cp:coreProperties>
</file>